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8" r:id="rId4"/>
  </p:sldMasterIdLst>
  <p:sldIdLst>
    <p:sldId id="258" r:id="rId5"/>
    <p:sldId id="270" r:id="rId6"/>
    <p:sldId id="269" r:id="rId7"/>
    <p:sldId id="262" r:id="rId8"/>
    <p:sldId id="261" r:id="rId9"/>
    <p:sldId id="259" r:id="rId10"/>
    <p:sldId id="263" r:id="rId11"/>
    <p:sldId id="264" r:id="rId12"/>
    <p:sldId id="265" r:id="rId13"/>
    <p:sldId id="267" r:id="rId14"/>
    <p:sldId id="266" r:id="rId15"/>
    <p:sldId id="260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ez, Amber C." initials="HAC" lastIdx="1" clrIdx="0">
    <p:extLst>
      <p:ext uri="{19B8F6BF-5375-455C-9EA6-DF929625EA0E}">
        <p15:presenceInfo xmlns:p15="http://schemas.microsoft.com/office/powerpoint/2012/main" userId="S::ahuez@nd.gov::1ff66c98-fc7d-41b0-aa3b-c0ab1fc0b9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194922787038495"/>
          <c:y val="0.69753290459186168"/>
          <c:w val="0.26701167196397124"/>
          <c:h val="0.213884509634381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E8-476A-9BBF-14F12BAC58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E8-476A-9BBF-14F12BAC582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E8-476A-9BBF-14F12BAC582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E8-476A-9BBF-14F12BAC582E}"/>
              </c:ext>
            </c:extLst>
          </c:dPt>
          <c:dLbls>
            <c:dLbl>
              <c:idx val="0"/>
              <c:layout>
                <c:manualLayout>
                  <c:x val="-5.3315698818897641E-4"/>
                  <c:y val="-0.1676866284641591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E8-476A-9BBF-14F12BAC582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6.4476500984251964E-2"/>
                      <c:h val="3.49687478488713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3E8-476A-9BBF-14F12BAC58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Unreported </c:v>
                </c:pt>
                <c:pt idx="1">
                  <c:v>Reported 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E8-476A-9BBF-14F12BAC582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3517124980136865"/>
          <c:y val="0.74015557529070775"/>
          <c:w val="0.30681799646738117"/>
          <c:h val="6.92165433253955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63-447D-AAF0-07365039FE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63-447D-AAF0-07365039FE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63-447D-AAF0-07365039FE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63-447D-AAF0-07365039FEE3}"/>
              </c:ext>
            </c:extLst>
          </c:dPt>
          <c:dLbls>
            <c:dLbl>
              <c:idx val="0"/>
              <c:layout>
                <c:manualLayout>
                  <c:x val="-0.18710462145209994"/>
                  <c:y val="2.81008158493012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 </a:t>
                    </a:r>
                    <a:fld id="{99F13734-72FF-4EAF-BF5B-52DA98551F02}" type="PERCENTAGE">
                      <a:rPr lang="en-US" baseline="0"/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59671686046643"/>
                      <c:h val="0.13637118042882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C63-447D-AAF0-07365039FEE3}"/>
                </c:ext>
              </c:extLst>
            </c:dLbl>
            <c:dLbl>
              <c:idx val="1"/>
              <c:layout>
                <c:manualLayout>
                  <c:x val="0.16974923215834692"/>
                  <c:y val="7.27280288215018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 </a:t>
                    </a:r>
                    <a:fld id="{0892D9DD-2CFD-477A-94C1-4F8817607C79}" type="PERCENTAGE">
                      <a:rPr lang="en-US" baseline="0"/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8169229181558"/>
                      <c:h val="0.126940255087965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C63-447D-AAF0-07365039F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Unreported </c:v>
                </c:pt>
                <c:pt idx="1">
                  <c:v>Reported 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0.45800000000000002</c:v>
                </c:pt>
                <c:pt idx="1">
                  <c:v>0.54200000000000004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63-447D-AAF0-07365039FEE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5761595214013127"/>
          <c:y val="0.66826794372782206"/>
          <c:w val="0.37991718091483462"/>
          <c:h val="0.255498368877148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260481-D2F5-4288-B2EB-FF2391CBA73C}" type="doc">
      <dgm:prSet loTypeId="urn:microsoft.com/office/officeart/2005/8/layout/cycle8" loCatId="cycle" qsTypeId="urn:microsoft.com/office/officeart/2005/8/quickstyle/3d3" qsCatId="3D" csTypeId="urn:microsoft.com/office/officeart/2005/8/colors/colorful1" csCatId="colorful" phldr="1"/>
      <dgm:spPr/>
    </dgm:pt>
    <dgm:pt modelId="{C15C4E2E-1838-4818-A562-90AE8879D1CE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/>
            <a:t>Better Outcomes</a:t>
          </a:r>
        </a:p>
      </dgm:t>
    </dgm:pt>
    <dgm:pt modelId="{2B979581-CBD6-441A-A9E6-5AA8C6FC798C}" type="parTrans" cxnId="{89BD36A9-2F87-4DBF-8345-D27C8224AE25}">
      <dgm:prSet/>
      <dgm:spPr/>
      <dgm:t>
        <a:bodyPr/>
        <a:lstStyle/>
        <a:p>
          <a:endParaRPr lang="en-US"/>
        </a:p>
      </dgm:t>
    </dgm:pt>
    <dgm:pt modelId="{AB6D300F-8A56-4067-A435-9599D629D259}" type="sibTrans" cxnId="{89BD36A9-2F87-4DBF-8345-D27C8224AE25}">
      <dgm:prSet/>
      <dgm:spPr/>
      <dgm:t>
        <a:bodyPr/>
        <a:lstStyle/>
        <a:p>
          <a:endParaRPr lang="en-US"/>
        </a:p>
      </dgm:t>
    </dgm:pt>
    <dgm:pt modelId="{CFD09B62-11FD-45E9-AF84-8E0CDD696547}">
      <dgm:prSet phldrT="[Text]"/>
      <dgm:spPr>
        <a:solidFill>
          <a:schemeClr val="accent5"/>
        </a:solidFill>
      </dgm:spPr>
      <dgm:t>
        <a:bodyPr/>
        <a:lstStyle/>
        <a:p>
          <a:r>
            <a:rPr lang="en-US" b="1" dirty="0"/>
            <a:t>Smarter Spending</a:t>
          </a:r>
        </a:p>
      </dgm:t>
    </dgm:pt>
    <dgm:pt modelId="{4BF230F6-161A-49D5-B3A0-0122303BC06A}" type="parTrans" cxnId="{E51957A5-DB9B-4A49-A9F3-BEF8BE4F76B6}">
      <dgm:prSet/>
      <dgm:spPr/>
      <dgm:t>
        <a:bodyPr/>
        <a:lstStyle/>
        <a:p>
          <a:endParaRPr lang="en-US"/>
        </a:p>
      </dgm:t>
    </dgm:pt>
    <dgm:pt modelId="{D7DB2F52-42E6-4B08-A6F1-22631B35D4ED}" type="sibTrans" cxnId="{E51957A5-DB9B-4A49-A9F3-BEF8BE4F76B6}">
      <dgm:prSet/>
      <dgm:spPr/>
      <dgm:t>
        <a:bodyPr/>
        <a:lstStyle/>
        <a:p>
          <a:endParaRPr lang="en-US"/>
        </a:p>
      </dgm:t>
    </dgm:pt>
    <dgm:pt modelId="{A6B9B633-1DB2-4A92-8962-06753BC933E3}">
      <dgm:prSet/>
      <dgm:spPr>
        <a:solidFill>
          <a:schemeClr val="accent3"/>
        </a:solidFill>
      </dgm:spPr>
      <dgm:t>
        <a:bodyPr/>
        <a:lstStyle/>
        <a:p>
          <a:r>
            <a:rPr lang="en-US" b="1" dirty="0"/>
            <a:t>Healthier Populations</a:t>
          </a:r>
        </a:p>
      </dgm:t>
    </dgm:pt>
    <dgm:pt modelId="{A2312AFB-D93E-4E2F-9985-07FB3594E8BC}" type="parTrans" cxnId="{FE3089D3-DD7C-4845-BFD5-F414500FF512}">
      <dgm:prSet/>
      <dgm:spPr/>
      <dgm:t>
        <a:bodyPr/>
        <a:lstStyle/>
        <a:p>
          <a:endParaRPr lang="en-US"/>
        </a:p>
      </dgm:t>
    </dgm:pt>
    <dgm:pt modelId="{82D60239-A12F-4FF4-BADA-F67F4FEBE08F}" type="sibTrans" cxnId="{FE3089D3-DD7C-4845-BFD5-F414500FF512}">
      <dgm:prSet/>
      <dgm:spPr/>
      <dgm:t>
        <a:bodyPr/>
        <a:lstStyle/>
        <a:p>
          <a:endParaRPr lang="en-US"/>
        </a:p>
      </dgm:t>
    </dgm:pt>
    <dgm:pt modelId="{98CE1187-F718-4A89-BDA1-5782E49E9927}">
      <dgm:prSet/>
      <dgm:spPr>
        <a:solidFill>
          <a:schemeClr val="accent1"/>
        </a:solidFill>
      </dgm:spPr>
      <dgm:t>
        <a:bodyPr/>
        <a:lstStyle/>
        <a:p>
          <a:r>
            <a:rPr lang="en-US" b="1" dirty="0"/>
            <a:t>Better Experience </a:t>
          </a:r>
        </a:p>
      </dgm:t>
    </dgm:pt>
    <dgm:pt modelId="{41E3EB86-F480-493E-8CD1-CF04426A5BC6}" type="parTrans" cxnId="{16FB5CAE-D9DB-4DAA-926F-7FC8943DDCF1}">
      <dgm:prSet/>
      <dgm:spPr/>
      <dgm:t>
        <a:bodyPr/>
        <a:lstStyle/>
        <a:p>
          <a:endParaRPr lang="en-US"/>
        </a:p>
      </dgm:t>
    </dgm:pt>
    <dgm:pt modelId="{D1662466-009F-4D9D-A88A-F34058ACB9D8}" type="sibTrans" cxnId="{16FB5CAE-D9DB-4DAA-926F-7FC8943DDCF1}">
      <dgm:prSet/>
      <dgm:spPr/>
      <dgm:t>
        <a:bodyPr/>
        <a:lstStyle/>
        <a:p>
          <a:endParaRPr lang="en-US"/>
        </a:p>
      </dgm:t>
    </dgm:pt>
    <dgm:pt modelId="{48310040-F44F-4B82-B4F6-400661530001}" type="pres">
      <dgm:prSet presAssocID="{A8260481-D2F5-4288-B2EB-FF2391CBA73C}" presName="compositeShape" presStyleCnt="0">
        <dgm:presLayoutVars>
          <dgm:chMax val="7"/>
          <dgm:dir/>
          <dgm:resizeHandles val="exact"/>
        </dgm:presLayoutVars>
      </dgm:prSet>
      <dgm:spPr/>
    </dgm:pt>
    <dgm:pt modelId="{9C9F62A4-0392-4675-8FA2-19D6B8C36A46}" type="pres">
      <dgm:prSet presAssocID="{A8260481-D2F5-4288-B2EB-FF2391CBA73C}" presName="wedge1" presStyleLbl="node1" presStyleIdx="0" presStyleCnt="4"/>
      <dgm:spPr/>
    </dgm:pt>
    <dgm:pt modelId="{0ED59CEB-E8CD-47DA-A8B1-AED69226E46A}" type="pres">
      <dgm:prSet presAssocID="{A8260481-D2F5-4288-B2EB-FF2391CBA73C}" presName="dummy1a" presStyleCnt="0"/>
      <dgm:spPr/>
    </dgm:pt>
    <dgm:pt modelId="{1EF40DF2-7388-425D-9894-4678DFCF43D1}" type="pres">
      <dgm:prSet presAssocID="{A8260481-D2F5-4288-B2EB-FF2391CBA73C}" presName="dummy1b" presStyleCnt="0"/>
      <dgm:spPr/>
    </dgm:pt>
    <dgm:pt modelId="{B315C021-15DD-4481-A066-101814B48640}" type="pres">
      <dgm:prSet presAssocID="{A8260481-D2F5-4288-B2EB-FF2391CBA73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2E8B9EE-63C6-4ACF-AA94-FBD11EF1608C}" type="pres">
      <dgm:prSet presAssocID="{A8260481-D2F5-4288-B2EB-FF2391CBA73C}" presName="wedge2" presStyleLbl="node1" presStyleIdx="1" presStyleCnt="4"/>
      <dgm:spPr/>
    </dgm:pt>
    <dgm:pt modelId="{BD4B26BF-488F-41B0-90B8-CE48A0E27FC4}" type="pres">
      <dgm:prSet presAssocID="{A8260481-D2F5-4288-B2EB-FF2391CBA73C}" presName="dummy2a" presStyleCnt="0"/>
      <dgm:spPr/>
    </dgm:pt>
    <dgm:pt modelId="{E1FF7043-F960-44DC-BE2A-940CDB21B796}" type="pres">
      <dgm:prSet presAssocID="{A8260481-D2F5-4288-B2EB-FF2391CBA73C}" presName="dummy2b" presStyleCnt="0"/>
      <dgm:spPr/>
    </dgm:pt>
    <dgm:pt modelId="{5C616796-A2A1-4363-B910-A1A241A2FA5A}" type="pres">
      <dgm:prSet presAssocID="{A8260481-D2F5-4288-B2EB-FF2391CBA73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DCAEA97-919B-4976-BB91-7912260670EB}" type="pres">
      <dgm:prSet presAssocID="{A8260481-D2F5-4288-B2EB-FF2391CBA73C}" presName="wedge3" presStyleLbl="node1" presStyleIdx="2" presStyleCnt="4"/>
      <dgm:spPr/>
    </dgm:pt>
    <dgm:pt modelId="{1E67CE11-5ED2-498D-B543-B5D1C936852D}" type="pres">
      <dgm:prSet presAssocID="{A8260481-D2F5-4288-B2EB-FF2391CBA73C}" presName="dummy3a" presStyleCnt="0"/>
      <dgm:spPr/>
    </dgm:pt>
    <dgm:pt modelId="{8B468C5C-8967-4AFC-8A20-810AEC08BBBB}" type="pres">
      <dgm:prSet presAssocID="{A8260481-D2F5-4288-B2EB-FF2391CBA73C}" presName="dummy3b" presStyleCnt="0"/>
      <dgm:spPr/>
    </dgm:pt>
    <dgm:pt modelId="{424F9E77-A593-4FFA-BD6A-A4EB31F0DF82}" type="pres">
      <dgm:prSet presAssocID="{A8260481-D2F5-4288-B2EB-FF2391CBA73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436D86F-59E3-43E8-9A7A-9FC2931FFB7D}" type="pres">
      <dgm:prSet presAssocID="{A8260481-D2F5-4288-B2EB-FF2391CBA73C}" presName="wedge4" presStyleLbl="node1" presStyleIdx="3" presStyleCnt="4"/>
      <dgm:spPr/>
    </dgm:pt>
    <dgm:pt modelId="{5D249D70-4217-4257-AD53-6681A5465DF8}" type="pres">
      <dgm:prSet presAssocID="{A8260481-D2F5-4288-B2EB-FF2391CBA73C}" presName="dummy4a" presStyleCnt="0"/>
      <dgm:spPr/>
    </dgm:pt>
    <dgm:pt modelId="{E7B56DD8-270A-4597-8676-78AFBED73541}" type="pres">
      <dgm:prSet presAssocID="{A8260481-D2F5-4288-B2EB-FF2391CBA73C}" presName="dummy4b" presStyleCnt="0"/>
      <dgm:spPr/>
    </dgm:pt>
    <dgm:pt modelId="{0E0B8838-487A-465A-A75F-EDC0C4CD2FFF}" type="pres">
      <dgm:prSet presAssocID="{A8260481-D2F5-4288-B2EB-FF2391CBA73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129D0A9-C03D-4C1D-A6A5-69DDCB22E580}" type="pres">
      <dgm:prSet presAssocID="{AB6D300F-8A56-4067-A435-9599D629D259}" presName="arrowWedge1" presStyleLbl="fgSibTrans2D1" presStyleIdx="0" presStyleCnt="4"/>
      <dgm:spPr>
        <a:solidFill>
          <a:schemeClr val="accent4"/>
        </a:solidFill>
        <a:ln>
          <a:solidFill>
            <a:schemeClr val="accent4"/>
          </a:solidFill>
        </a:ln>
      </dgm:spPr>
    </dgm:pt>
    <dgm:pt modelId="{EA9AC3A9-C56B-45E0-90DC-8EE00F043AAD}" type="pres">
      <dgm:prSet presAssocID="{D1662466-009F-4D9D-A88A-F34058ACB9D8}" presName="arrowWedge2" presStyleLbl="fgSibTrans2D1" presStyleIdx="1" presStyleCnt="4"/>
      <dgm:spPr>
        <a:solidFill>
          <a:schemeClr val="accent1"/>
        </a:solidFill>
      </dgm:spPr>
    </dgm:pt>
    <dgm:pt modelId="{0B517784-589A-4C92-B417-9E01C155D3DD}" type="pres">
      <dgm:prSet presAssocID="{D7DB2F52-42E6-4B08-A6F1-22631B35D4ED}" presName="arrowWedge3" presStyleLbl="fgSibTrans2D1" presStyleIdx="2" presStyleCnt="4"/>
      <dgm:spPr>
        <a:solidFill>
          <a:schemeClr val="accent5"/>
        </a:solidFill>
      </dgm:spPr>
    </dgm:pt>
    <dgm:pt modelId="{A6539410-88C7-4F0F-A668-A82CB755C454}" type="pres">
      <dgm:prSet presAssocID="{82D60239-A12F-4FF4-BADA-F67F4FEBE08F}" presName="arrowWedge4" presStyleLbl="fgSibTrans2D1" presStyleIdx="3" presStyleCnt="4"/>
      <dgm:spPr>
        <a:solidFill>
          <a:schemeClr val="accent3"/>
        </a:solidFill>
      </dgm:spPr>
    </dgm:pt>
  </dgm:ptLst>
  <dgm:cxnLst>
    <dgm:cxn modelId="{397D9F2C-86EA-4609-A148-02D8260B7AB8}" type="presOf" srcId="{CFD09B62-11FD-45E9-AF84-8E0CDD696547}" destId="{424F9E77-A593-4FFA-BD6A-A4EB31F0DF82}" srcOrd="1" destOrd="0" presId="urn:microsoft.com/office/officeart/2005/8/layout/cycle8"/>
    <dgm:cxn modelId="{06767953-C328-45E9-86AE-01D34395F54F}" type="presOf" srcId="{C15C4E2E-1838-4818-A562-90AE8879D1CE}" destId="{B315C021-15DD-4481-A066-101814B48640}" srcOrd="1" destOrd="0" presId="urn:microsoft.com/office/officeart/2005/8/layout/cycle8"/>
    <dgm:cxn modelId="{31210D8E-C70A-4751-B7D9-F97A6BDEC030}" type="presOf" srcId="{98CE1187-F718-4A89-BDA1-5782E49E9927}" destId="{5C616796-A2A1-4363-B910-A1A241A2FA5A}" srcOrd="1" destOrd="0" presId="urn:microsoft.com/office/officeart/2005/8/layout/cycle8"/>
    <dgm:cxn modelId="{7E7C3B97-E1CF-47CE-84EC-970BA6468EB8}" type="presOf" srcId="{A6B9B633-1DB2-4A92-8962-06753BC933E3}" destId="{9436D86F-59E3-43E8-9A7A-9FC2931FFB7D}" srcOrd="0" destOrd="0" presId="urn:microsoft.com/office/officeart/2005/8/layout/cycle8"/>
    <dgm:cxn modelId="{E51957A5-DB9B-4A49-A9F3-BEF8BE4F76B6}" srcId="{A8260481-D2F5-4288-B2EB-FF2391CBA73C}" destId="{CFD09B62-11FD-45E9-AF84-8E0CDD696547}" srcOrd="2" destOrd="0" parTransId="{4BF230F6-161A-49D5-B3A0-0122303BC06A}" sibTransId="{D7DB2F52-42E6-4B08-A6F1-22631B35D4ED}"/>
    <dgm:cxn modelId="{89BD36A9-2F87-4DBF-8345-D27C8224AE25}" srcId="{A8260481-D2F5-4288-B2EB-FF2391CBA73C}" destId="{C15C4E2E-1838-4818-A562-90AE8879D1CE}" srcOrd="0" destOrd="0" parTransId="{2B979581-CBD6-441A-A9E6-5AA8C6FC798C}" sibTransId="{AB6D300F-8A56-4067-A435-9599D629D259}"/>
    <dgm:cxn modelId="{CCE5DEAA-3F60-42C0-A195-B855889D2157}" type="presOf" srcId="{CFD09B62-11FD-45E9-AF84-8E0CDD696547}" destId="{4DCAEA97-919B-4976-BB91-7912260670EB}" srcOrd="0" destOrd="0" presId="urn:microsoft.com/office/officeart/2005/8/layout/cycle8"/>
    <dgm:cxn modelId="{16FB5CAE-D9DB-4DAA-926F-7FC8943DDCF1}" srcId="{A8260481-D2F5-4288-B2EB-FF2391CBA73C}" destId="{98CE1187-F718-4A89-BDA1-5782E49E9927}" srcOrd="1" destOrd="0" parTransId="{41E3EB86-F480-493E-8CD1-CF04426A5BC6}" sibTransId="{D1662466-009F-4D9D-A88A-F34058ACB9D8}"/>
    <dgm:cxn modelId="{A90218B8-D83D-4528-849C-EA8592D813FC}" type="presOf" srcId="{A6B9B633-1DB2-4A92-8962-06753BC933E3}" destId="{0E0B8838-487A-465A-A75F-EDC0C4CD2FFF}" srcOrd="1" destOrd="0" presId="urn:microsoft.com/office/officeart/2005/8/layout/cycle8"/>
    <dgm:cxn modelId="{C89DC6CC-0059-4F7F-BFFD-2BECEE6CDFCD}" type="presOf" srcId="{A8260481-D2F5-4288-B2EB-FF2391CBA73C}" destId="{48310040-F44F-4B82-B4F6-400661530001}" srcOrd="0" destOrd="0" presId="urn:microsoft.com/office/officeart/2005/8/layout/cycle8"/>
    <dgm:cxn modelId="{FE3089D3-DD7C-4845-BFD5-F414500FF512}" srcId="{A8260481-D2F5-4288-B2EB-FF2391CBA73C}" destId="{A6B9B633-1DB2-4A92-8962-06753BC933E3}" srcOrd="3" destOrd="0" parTransId="{A2312AFB-D93E-4E2F-9985-07FB3594E8BC}" sibTransId="{82D60239-A12F-4FF4-BADA-F67F4FEBE08F}"/>
    <dgm:cxn modelId="{652442ED-A136-48B7-919E-19955D06ECA8}" type="presOf" srcId="{98CE1187-F718-4A89-BDA1-5782E49E9927}" destId="{42E8B9EE-63C6-4ACF-AA94-FBD11EF1608C}" srcOrd="0" destOrd="0" presId="urn:microsoft.com/office/officeart/2005/8/layout/cycle8"/>
    <dgm:cxn modelId="{1E6BFAF3-D84D-453A-9193-E9654DDF8C7F}" type="presOf" srcId="{C15C4E2E-1838-4818-A562-90AE8879D1CE}" destId="{9C9F62A4-0392-4675-8FA2-19D6B8C36A46}" srcOrd="0" destOrd="0" presId="urn:microsoft.com/office/officeart/2005/8/layout/cycle8"/>
    <dgm:cxn modelId="{FFC674E1-F2C9-46C2-9CB3-6452B5138258}" type="presParOf" srcId="{48310040-F44F-4B82-B4F6-400661530001}" destId="{9C9F62A4-0392-4675-8FA2-19D6B8C36A46}" srcOrd="0" destOrd="0" presId="urn:microsoft.com/office/officeart/2005/8/layout/cycle8"/>
    <dgm:cxn modelId="{51C48EB2-9A66-4322-A3FD-FE59624EEBE8}" type="presParOf" srcId="{48310040-F44F-4B82-B4F6-400661530001}" destId="{0ED59CEB-E8CD-47DA-A8B1-AED69226E46A}" srcOrd="1" destOrd="0" presId="urn:microsoft.com/office/officeart/2005/8/layout/cycle8"/>
    <dgm:cxn modelId="{AA6CF7E3-0114-40EB-A950-2C3026384E5A}" type="presParOf" srcId="{48310040-F44F-4B82-B4F6-400661530001}" destId="{1EF40DF2-7388-425D-9894-4678DFCF43D1}" srcOrd="2" destOrd="0" presId="urn:microsoft.com/office/officeart/2005/8/layout/cycle8"/>
    <dgm:cxn modelId="{DAD75258-52FB-4BC3-A156-DFCE36D26177}" type="presParOf" srcId="{48310040-F44F-4B82-B4F6-400661530001}" destId="{B315C021-15DD-4481-A066-101814B48640}" srcOrd="3" destOrd="0" presId="urn:microsoft.com/office/officeart/2005/8/layout/cycle8"/>
    <dgm:cxn modelId="{7C73858E-D3B4-4D58-9B2A-A1067841DA03}" type="presParOf" srcId="{48310040-F44F-4B82-B4F6-400661530001}" destId="{42E8B9EE-63C6-4ACF-AA94-FBD11EF1608C}" srcOrd="4" destOrd="0" presId="urn:microsoft.com/office/officeart/2005/8/layout/cycle8"/>
    <dgm:cxn modelId="{79AD16F4-D390-4E90-B71D-B6FF132E472E}" type="presParOf" srcId="{48310040-F44F-4B82-B4F6-400661530001}" destId="{BD4B26BF-488F-41B0-90B8-CE48A0E27FC4}" srcOrd="5" destOrd="0" presId="urn:microsoft.com/office/officeart/2005/8/layout/cycle8"/>
    <dgm:cxn modelId="{E1006039-5CF2-43DF-BB54-1DD38D42E650}" type="presParOf" srcId="{48310040-F44F-4B82-B4F6-400661530001}" destId="{E1FF7043-F960-44DC-BE2A-940CDB21B796}" srcOrd="6" destOrd="0" presId="urn:microsoft.com/office/officeart/2005/8/layout/cycle8"/>
    <dgm:cxn modelId="{B9F2CF99-C8AB-49A9-BF19-C9A58160CE37}" type="presParOf" srcId="{48310040-F44F-4B82-B4F6-400661530001}" destId="{5C616796-A2A1-4363-B910-A1A241A2FA5A}" srcOrd="7" destOrd="0" presId="urn:microsoft.com/office/officeart/2005/8/layout/cycle8"/>
    <dgm:cxn modelId="{E72D2C54-C488-4DAE-84DC-ABFB65BDC2FD}" type="presParOf" srcId="{48310040-F44F-4B82-B4F6-400661530001}" destId="{4DCAEA97-919B-4976-BB91-7912260670EB}" srcOrd="8" destOrd="0" presId="urn:microsoft.com/office/officeart/2005/8/layout/cycle8"/>
    <dgm:cxn modelId="{9CE72AEE-B96D-42EE-9233-BA47AA780634}" type="presParOf" srcId="{48310040-F44F-4B82-B4F6-400661530001}" destId="{1E67CE11-5ED2-498D-B543-B5D1C936852D}" srcOrd="9" destOrd="0" presId="urn:microsoft.com/office/officeart/2005/8/layout/cycle8"/>
    <dgm:cxn modelId="{D26C9A32-C1D2-49C9-9244-7F98BAE3CA56}" type="presParOf" srcId="{48310040-F44F-4B82-B4F6-400661530001}" destId="{8B468C5C-8967-4AFC-8A20-810AEC08BBBB}" srcOrd="10" destOrd="0" presId="urn:microsoft.com/office/officeart/2005/8/layout/cycle8"/>
    <dgm:cxn modelId="{1F9D475B-773A-408D-B440-2B8898C82259}" type="presParOf" srcId="{48310040-F44F-4B82-B4F6-400661530001}" destId="{424F9E77-A593-4FFA-BD6A-A4EB31F0DF82}" srcOrd="11" destOrd="0" presId="urn:microsoft.com/office/officeart/2005/8/layout/cycle8"/>
    <dgm:cxn modelId="{B3EABB9E-5F84-409C-92B3-EBD88954C184}" type="presParOf" srcId="{48310040-F44F-4B82-B4F6-400661530001}" destId="{9436D86F-59E3-43E8-9A7A-9FC2931FFB7D}" srcOrd="12" destOrd="0" presId="urn:microsoft.com/office/officeart/2005/8/layout/cycle8"/>
    <dgm:cxn modelId="{E8ECC21D-4C25-40FE-9EFD-FBF384A2E8ED}" type="presParOf" srcId="{48310040-F44F-4B82-B4F6-400661530001}" destId="{5D249D70-4217-4257-AD53-6681A5465DF8}" srcOrd="13" destOrd="0" presId="urn:microsoft.com/office/officeart/2005/8/layout/cycle8"/>
    <dgm:cxn modelId="{C59532F7-5D1A-4104-9F82-95303C85515C}" type="presParOf" srcId="{48310040-F44F-4B82-B4F6-400661530001}" destId="{E7B56DD8-270A-4597-8676-78AFBED73541}" srcOrd="14" destOrd="0" presId="urn:microsoft.com/office/officeart/2005/8/layout/cycle8"/>
    <dgm:cxn modelId="{F34F2190-25D1-448D-A5CF-64AB2EC49669}" type="presParOf" srcId="{48310040-F44F-4B82-B4F6-400661530001}" destId="{0E0B8838-487A-465A-A75F-EDC0C4CD2FFF}" srcOrd="15" destOrd="0" presId="urn:microsoft.com/office/officeart/2005/8/layout/cycle8"/>
    <dgm:cxn modelId="{4A9F8119-2DF4-49C4-BFE8-ACD92F08B741}" type="presParOf" srcId="{48310040-F44F-4B82-B4F6-400661530001}" destId="{7129D0A9-C03D-4C1D-A6A5-69DDCB22E580}" srcOrd="16" destOrd="0" presId="urn:microsoft.com/office/officeart/2005/8/layout/cycle8"/>
    <dgm:cxn modelId="{C2CFB89F-56A3-4EC4-B724-19998AA02D85}" type="presParOf" srcId="{48310040-F44F-4B82-B4F6-400661530001}" destId="{EA9AC3A9-C56B-45E0-90DC-8EE00F043AAD}" srcOrd="17" destOrd="0" presId="urn:microsoft.com/office/officeart/2005/8/layout/cycle8"/>
    <dgm:cxn modelId="{D6C7409F-A94B-48DC-A1E3-A618C796B3CE}" type="presParOf" srcId="{48310040-F44F-4B82-B4F6-400661530001}" destId="{0B517784-589A-4C92-B417-9E01C155D3DD}" srcOrd="18" destOrd="0" presId="urn:microsoft.com/office/officeart/2005/8/layout/cycle8"/>
    <dgm:cxn modelId="{1DAFD8CF-2315-4424-A39D-C36118C6EE86}" type="presParOf" srcId="{48310040-F44F-4B82-B4F6-400661530001}" destId="{A6539410-88C7-4F0F-A668-A82CB755C454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2E5320-8ACC-44BA-9950-FE5A09776A4D}" type="doc">
      <dgm:prSet loTypeId="urn:microsoft.com/office/officeart/2005/8/layout/cycle8" loCatId="cycle" qsTypeId="urn:microsoft.com/office/officeart/2005/8/quickstyle/3d3" qsCatId="3D" csTypeId="urn:microsoft.com/office/officeart/2005/8/colors/accent0_2" csCatId="mainScheme" phldr="1"/>
      <dgm:spPr/>
    </dgm:pt>
    <dgm:pt modelId="{41AA6B51-51DC-41F0-B506-910ACCD57FD2}">
      <dgm:prSet phldrT="[Text]"/>
      <dgm:spPr/>
      <dgm:t>
        <a:bodyPr/>
        <a:lstStyle/>
        <a:p>
          <a:r>
            <a:rPr lang="en-US" dirty="0"/>
            <a:t>Plan</a:t>
          </a:r>
        </a:p>
      </dgm:t>
    </dgm:pt>
    <dgm:pt modelId="{F66AB880-FBCB-49DD-8535-4041B8589262}" type="parTrans" cxnId="{C05EE2C2-DCCB-46E9-9350-09DDA826DB2D}">
      <dgm:prSet/>
      <dgm:spPr/>
      <dgm:t>
        <a:bodyPr/>
        <a:lstStyle/>
        <a:p>
          <a:endParaRPr lang="en-US"/>
        </a:p>
      </dgm:t>
    </dgm:pt>
    <dgm:pt modelId="{4361544F-BBA7-4418-8C27-D45F90E0319E}" type="sibTrans" cxnId="{C05EE2C2-DCCB-46E9-9350-09DDA826DB2D}">
      <dgm:prSet/>
      <dgm:spPr/>
      <dgm:t>
        <a:bodyPr/>
        <a:lstStyle/>
        <a:p>
          <a:endParaRPr lang="en-US"/>
        </a:p>
      </dgm:t>
    </dgm:pt>
    <dgm:pt modelId="{EEFB30BC-5260-4ABA-B675-288AA87F3EDA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3BE2B3F3-D46B-4AF7-9FD6-D94BCB4BC674}" type="parTrans" cxnId="{F6D4D8E9-D320-4795-B911-993260FDBB9A}">
      <dgm:prSet/>
      <dgm:spPr/>
      <dgm:t>
        <a:bodyPr/>
        <a:lstStyle/>
        <a:p>
          <a:endParaRPr lang="en-US"/>
        </a:p>
      </dgm:t>
    </dgm:pt>
    <dgm:pt modelId="{EB0B45CA-002C-49F1-891A-81F769676F0F}" type="sibTrans" cxnId="{F6D4D8E9-D320-4795-B911-993260FDBB9A}">
      <dgm:prSet/>
      <dgm:spPr/>
      <dgm:t>
        <a:bodyPr/>
        <a:lstStyle/>
        <a:p>
          <a:endParaRPr lang="en-US"/>
        </a:p>
      </dgm:t>
    </dgm:pt>
    <dgm:pt modelId="{0CBE7346-08C0-4502-9906-298FB0D5804B}">
      <dgm:prSet phldrT="[Text]"/>
      <dgm:spPr/>
      <dgm:t>
        <a:bodyPr/>
        <a:lstStyle/>
        <a:p>
          <a:r>
            <a:rPr lang="en-US" dirty="0"/>
            <a:t>Study</a:t>
          </a:r>
        </a:p>
      </dgm:t>
    </dgm:pt>
    <dgm:pt modelId="{F0440963-DC4E-4404-A8B9-9D22F6F230D2}" type="parTrans" cxnId="{51B931C4-6458-4C2A-8A3B-AC7B698D3F1F}">
      <dgm:prSet/>
      <dgm:spPr/>
      <dgm:t>
        <a:bodyPr/>
        <a:lstStyle/>
        <a:p>
          <a:endParaRPr lang="en-US"/>
        </a:p>
      </dgm:t>
    </dgm:pt>
    <dgm:pt modelId="{689F7B93-800B-4C10-9761-29B03DE20538}" type="sibTrans" cxnId="{51B931C4-6458-4C2A-8A3B-AC7B698D3F1F}">
      <dgm:prSet/>
      <dgm:spPr/>
      <dgm:t>
        <a:bodyPr/>
        <a:lstStyle/>
        <a:p>
          <a:endParaRPr lang="en-US"/>
        </a:p>
      </dgm:t>
    </dgm:pt>
    <dgm:pt modelId="{D3F086B1-42D6-44AB-A998-401AAA5A7DF5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AAF5E7D3-EF38-4C49-97F7-80A5B9382D40}" type="parTrans" cxnId="{0851EFB1-35FA-46C3-BEA8-1FA66A5524FF}">
      <dgm:prSet/>
      <dgm:spPr/>
      <dgm:t>
        <a:bodyPr/>
        <a:lstStyle/>
        <a:p>
          <a:endParaRPr lang="en-US"/>
        </a:p>
      </dgm:t>
    </dgm:pt>
    <dgm:pt modelId="{8748552D-63F8-4AFB-AC9D-78F82E949E60}" type="sibTrans" cxnId="{0851EFB1-35FA-46C3-BEA8-1FA66A5524FF}">
      <dgm:prSet/>
      <dgm:spPr/>
      <dgm:t>
        <a:bodyPr/>
        <a:lstStyle/>
        <a:p>
          <a:endParaRPr lang="en-US"/>
        </a:p>
      </dgm:t>
    </dgm:pt>
    <dgm:pt modelId="{7D6E764D-2BC9-41E5-9836-96E1F8687C43}" type="pres">
      <dgm:prSet presAssocID="{3A2E5320-8ACC-44BA-9950-FE5A09776A4D}" presName="compositeShape" presStyleCnt="0">
        <dgm:presLayoutVars>
          <dgm:chMax val="7"/>
          <dgm:dir/>
          <dgm:resizeHandles val="exact"/>
        </dgm:presLayoutVars>
      </dgm:prSet>
      <dgm:spPr/>
    </dgm:pt>
    <dgm:pt modelId="{48E4D012-BF11-431C-9CF8-D49949C3C7FA}" type="pres">
      <dgm:prSet presAssocID="{3A2E5320-8ACC-44BA-9950-FE5A09776A4D}" presName="wedge1" presStyleLbl="node1" presStyleIdx="0" presStyleCnt="4"/>
      <dgm:spPr/>
    </dgm:pt>
    <dgm:pt modelId="{0EAFA4F7-1B5D-45F0-853A-429E071B5906}" type="pres">
      <dgm:prSet presAssocID="{3A2E5320-8ACC-44BA-9950-FE5A09776A4D}" presName="dummy1a" presStyleCnt="0"/>
      <dgm:spPr/>
    </dgm:pt>
    <dgm:pt modelId="{1C9E6F0A-A973-4906-B340-D616F2591B8D}" type="pres">
      <dgm:prSet presAssocID="{3A2E5320-8ACC-44BA-9950-FE5A09776A4D}" presName="dummy1b" presStyleCnt="0"/>
      <dgm:spPr/>
    </dgm:pt>
    <dgm:pt modelId="{11606978-B3F9-46D3-9174-281FEC855A63}" type="pres">
      <dgm:prSet presAssocID="{3A2E5320-8ACC-44BA-9950-FE5A09776A4D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A9E9EB-8FB8-4FC9-8655-E941D0C5A823}" type="pres">
      <dgm:prSet presAssocID="{3A2E5320-8ACC-44BA-9950-FE5A09776A4D}" presName="wedge2" presStyleLbl="node1" presStyleIdx="1" presStyleCnt="4"/>
      <dgm:spPr/>
    </dgm:pt>
    <dgm:pt modelId="{FC2F7F69-040B-44FA-ADF6-850D73994FF6}" type="pres">
      <dgm:prSet presAssocID="{3A2E5320-8ACC-44BA-9950-FE5A09776A4D}" presName="dummy2a" presStyleCnt="0"/>
      <dgm:spPr/>
    </dgm:pt>
    <dgm:pt modelId="{B6BCA4A8-9481-47A3-AE78-916D210A3871}" type="pres">
      <dgm:prSet presAssocID="{3A2E5320-8ACC-44BA-9950-FE5A09776A4D}" presName="dummy2b" presStyleCnt="0"/>
      <dgm:spPr/>
    </dgm:pt>
    <dgm:pt modelId="{D73FFC63-68CC-4A16-BBA7-25C144E1D041}" type="pres">
      <dgm:prSet presAssocID="{3A2E5320-8ACC-44BA-9950-FE5A09776A4D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9C23E95-01F5-4C6E-8F13-6B48550E767D}" type="pres">
      <dgm:prSet presAssocID="{3A2E5320-8ACC-44BA-9950-FE5A09776A4D}" presName="wedge3" presStyleLbl="node1" presStyleIdx="2" presStyleCnt="4"/>
      <dgm:spPr/>
    </dgm:pt>
    <dgm:pt modelId="{31160CDD-7056-41C9-AA2D-14221674271B}" type="pres">
      <dgm:prSet presAssocID="{3A2E5320-8ACC-44BA-9950-FE5A09776A4D}" presName="dummy3a" presStyleCnt="0"/>
      <dgm:spPr/>
    </dgm:pt>
    <dgm:pt modelId="{5138FDC2-D49B-4894-B736-509F70A86604}" type="pres">
      <dgm:prSet presAssocID="{3A2E5320-8ACC-44BA-9950-FE5A09776A4D}" presName="dummy3b" presStyleCnt="0"/>
      <dgm:spPr/>
    </dgm:pt>
    <dgm:pt modelId="{A01694AF-8232-467F-874D-1937F8B7B60A}" type="pres">
      <dgm:prSet presAssocID="{3A2E5320-8ACC-44BA-9950-FE5A09776A4D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ED882DB-A150-492F-B569-727E94426DF7}" type="pres">
      <dgm:prSet presAssocID="{3A2E5320-8ACC-44BA-9950-FE5A09776A4D}" presName="wedge4" presStyleLbl="node1" presStyleIdx="3" presStyleCnt="4"/>
      <dgm:spPr/>
    </dgm:pt>
    <dgm:pt modelId="{ADC1D456-A232-480B-9398-438346C4390D}" type="pres">
      <dgm:prSet presAssocID="{3A2E5320-8ACC-44BA-9950-FE5A09776A4D}" presName="dummy4a" presStyleCnt="0"/>
      <dgm:spPr/>
    </dgm:pt>
    <dgm:pt modelId="{FAAC1FFB-25FF-4717-86B6-EACE99DC19EB}" type="pres">
      <dgm:prSet presAssocID="{3A2E5320-8ACC-44BA-9950-FE5A09776A4D}" presName="dummy4b" presStyleCnt="0"/>
      <dgm:spPr/>
    </dgm:pt>
    <dgm:pt modelId="{46C364A0-CBDD-4228-AF82-2E40A8137501}" type="pres">
      <dgm:prSet presAssocID="{3A2E5320-8ACC-44BA-9950-FE5A09776A4D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B89DD01-3596-4171-9794-0DBFC7D0955B}" type="pres">
      <dgm:prSet presAssocID="{4361544F-BBA7-4418-8C27-D45F90E0319E}" presName="arrowWedge1" presStyleLbl="fgSibTrans2D1" presStyleIdx="0" presStyleCnt="4"/>
      <dgm:spPr/>
    </dgm:pt>
    <dgm:pt modelId="{91C8D380-F22B-472B-9D5E-FE84754C3AD4}" type="pres">
      <dgm:prSet presAssocID="{EB0B45CA-002C-49F1-891A-81F769676F0F}" presName="arrowWedge2" presStyleLbl="fgSibTrans2D1" presStyleIdx="1" presStyleCnt="4"/>
      <dgm:spPr/>
    </dgm:pt>
    <dgm:pt modelId="{3521E45B-DE23-4628-BBC7-58C786BF03AA}" type="pres">
      <dgm:prSet presAssocID="{689F7B93-800B-4C10-9761-29B03DE20538}" presName="arrowWedge3" presStyleLbl="fgSibTrans2D1" presStyleIdx="2" presStyleCnt="4"/>
      <dgm:spPr/>
    </dgm:pt>
    <dgm:pt modelId="{F145B4FA-DAF6-45D0-921D-E11AAE919189}" type="pres">
      <dgm:prSet presAssocID="{8748552D-63F8-4AFB-AC9D-78F82E949E60}" presName="arrowWedge4" presStyleLbl="fgSibTrans2D1" presStyleIdx="3" presStyleCnt="4"/>
      <dgm:spPr/>
    </dgm:pt>
  </dgm:ptLst>
  <dgm:cxnLst>
    <dgm:cxn modelId="{0FEDF540-7D05-467B-B1E2-8EA6BF27453C}" type="presOf" srcId="{0CBE7346-08C0-4502-9906-298FB0D5804B}" destId="{B9C23E95-01F5-4C6E-8F13-6B48550E767D}" srcOrd="0" destOrd="0" presId="urn:microsoft.com/office/officeart/2005/8/layout/cycle8"/>
    <dgm:cxn modelId="{3ECD5C68-5688-41AB-A21B-BF14CDC804F2}" type="presOf" srcId="{EEFB30BC-5260-4ABA-B675-288AA87F3EDA}" destId="{CCA9E9EB-8FB8-4FC9-8655-E941D0C5A823}" srcOrd="0" destOrd="0" presId="urn:microsoft.com/office/officeart/2005/8/layout/cycle8"/>
    <dgm:cxn modelId="{A473477E-F56D-40A7-B091-2D046F8FB235}" type="presOf" srcId="{D3F086B1-42D6-44AB-A998-401AAA5A7DF5}" destId="{2ED882DB-A150-492F-B569-727E94426DF7}" srcOrd="0" destOrd="0" presId="urn:microsoft.com/office/officeart/2005/8/layout/cycle8"/>
    <dgm:cxn modelId="{9A1F6783-38F2-47F2-8300-0BB35A9D98C2}" type="presOf" srcId="{EEFB30BC-5260-4ABA-B675-288AA87F3EDA}" destId="{D73FFC63-68CC-4A16-BBA7-25C144E1D041}" srcOrd="1" destOrd="0" presId="urn:microsoft.com/office/officeart/2005/8/layout/cycle8"/>
    <dgm:cxn modelId="{A6BD7793-5A9B-4C06-B836-DD91C1D5717E}" type="presOf" srcId="{D3F086B1-42D6-44AB-A998-401AAA5A7DF5}" destId="{46C364A0-CBDD-4228-AF82-2E40A8137501}" srcOrd="1" destOrd="0" presId="urn:microsoft.com/office/officeart/2005/8/layout/cycle8"/>
    <dgm:cxn modelId="{0851EFB1-35FA-46C3-BEA8-1FA66A5524FF}" srcId="{3A2E5320-8ACC-44BA-9950-FE5A09776A4D}" destId="{D3F086B1-42D6-44AB-A998-401AAA5A7DF5}" srcOrd="3" destOrd="0" parTransId="{AAF5E7D3-EF38-4C49-97F7-80A5B9382D40}" sibTransId="{8748552D-63F8-4AFB-AC9D-78F82E949E60}"/>
    <dgm:cxn modelId="{E92DA9B6-A83D-4477-9CC9-31CDA6474143}" type="presOf" srcId="{41AA6B51-51DC-41F0-B506-910ACCD57FD2}" destId="{11606978-B3F9-46D3-9174-281FEC855A63}" srcOrd="1" destOrd="0" presId="urn:microsoft.com/office/officeart/2005/8/layout/cycle8"/>
    <dgm:cxn modelId="{D92E52B9-CFD8-4E5B-86BB-9B932C37B621}" type="presOf" srcId="{0CBE7346-08C0-4502-9906-298FB0D5804B}" destId="{A01694AF-8232-467F-874D-1937F8B7B60A}" srcOrd="1" destOrd="0" presId="urn:microsoft.com/office/officeart/2005/8/layout/cycle8"/>
    <dgm:cxn modelId="{C05EE2C2-DCCB-46E9-9350-09DDA826DB2D}" srcId="{3A2E5320-8ACC-44BA-9950-FE5A09776A4D}" destId="{41AA6B51-51DC-41F0-B506-910ACCD57FD2}" srcOrd="0" destOrd="0" parTransId="{F66AB880-FBCB-49DD-8535-4041B8589262}" sibTransId="{4361544F-BBA7-4418-8C27-D45F90E0319E}"/>
    <dgm:cxn modelId="{51B931C4-6458-4C2A-8A3B-AC7B698D3F1F}" srcId="{3A2E5320-8ACC-44BA-9950-FE5A09776A4D}" destId="{0CBE7346-08C0-4502-9906-298FB0D5804B}" srcOrd="2" destOrd="0" parTransId="{F0440963-DC4E-4404-A8B9-9D22F6F230D2}" sibTransId="{689F7B93-800B-4C10-9761-29B03DE20538}"/>
    <dgm:cxn modelId="{F6D4D8E9-D320-4795-B911-993260FDBB9A}" srcId="{3A2E5320-8ACC-44BA-9950-FE5A09776A4D}" destId="{EEFB30BC-5260-4ABA-B675-288AA87F3EDA}" srcOrd="1" destOrd="0" parTransId="{3BE2B3F3-D46B-4AF7-9FD6-D94BCB4BC674}" sibTransId="{EB0B45CA-002C-49F1-891A-81F769676F0F}"/>
    <dgm:cxn modelId="{CA66FBEF-D863-45C6-866A-42CE54ED49CA}" type="presOf" srcId="{41AA6B51-51DC-41F0-B506-910ACCD57FD2}" destId="{48E4D012-BF11-431C-9CF8-D49949C3C7FA}" srcOrd="0" destOrd="0" presId="urn:microsoft.com/office/officeart/2005/8/layout/cycle8"/>
    <dgm:cxn modelId="{9AD9ADFE-C4C0-4650-BA8E-ECC5E31B1EF1}" type="presOf" srcId="{3A2E5320-8ACC-44BA-9950-FE5A09776A4D}" destId="{7D6E764D-2BC9-41E5-9836-96E1F8687C43}" srcOrd="0" destOrd="0" presId="urn:microsoft.com/office/officeart/2005/8/layout/cycle8"/>
    <dgm:cxn modelId="{BDD1C639-7E2A-46F4-A6AA-EFE66CB729AC}" type="presParOf" srcId="{7D6E764D-2BC9-41E5-9836-96E1F8687C43}" destId="{48E4D012-BF11-431C-9CF8-D49949C3C7FA}" srcOrd="0" destOrd="0" presId="urn:microsoft.com/office/officeart/2005/8/layout/cycle8"/>
    <dgm:cxn modelId="{27CFDFB5-7A38-41A1-BECD-7B511878FA4E}" type="presParOf" srcId="{7D6E764D-2BC9-41E5-9836-96E1F8687C43}" destId="{0EAFA4F7-1B5D-45F0-853A-429E071B5906}" srcOrd="1" destOrd="0" presId="urn:microsoft.com/office/officeart/2005/8/layout/cycle8"/>
    <dgm:cxn modelId="{FCD3C9F8-D9B8-4E55-B7C4-8233F57F427D}" type="presParOf" srcId="{7D6E764D-2BC9-41E5-9836-96E1F8687C43}" destId="{1C9E6F0A-A973-4906-B340-D616F2591B8D}" srcOrd="2" destOrd="0" presId="urn:microsoft.com/office/officeart/2005/8/layout/cycle8"/>
    <dgm:cxn modelId="{2735FABA-3FA3-4C39-8EA6-45D8BDB18D92}" type="presParOf" srcId="{7D6E764D-2BC9-41E5-9836-96E1F8687C43}" destId="{11606978-B3F9-46D3-9174-281FEC855A63}" srcOrd="3" destOrd="0" presId="urn:microsoft.com/office/officeart/2005/8/layout/cycle8"/>
    <dgm:cxn modelId="{8AD38F49-AF0D-486B-99BD-40424295C578}" type="presParOf" srcId="{7D6E764D-2BC9-41E5-9836-96E1F8687C43}" destId="{CCA9E9EB-8FB8-4FC9-8655-E941D0C5A823}" srcOrd="4" destOrd="0" presId="urn:microsoft.com/office/officeart/2005/8/layout/cycle8"/>
    <dgm:cxn modelId="{6EC97FFA-C476-4C1B-BDFE-2A45B8C8D526}" type="presParOf" srcId="{7D6E764D-2BC9-41E5-9836-96E1F8687C43}" destId="{FC2F7F69-040B-44FA-ADF6-850D73994FF6}" srcOrd="5" destOrd="0" presId="urn:microsoft.com/office/officeart/2005/8/layout/cycle8"/>
    <dgm:cxn modelId="{341AB9F6-3482-4346-8CA0-BE837FEF1CD6}" type="presParOf" srcId="{7D6E764D-2BC9-41E5-9836-96E1F8687C43}" destId="{B6BCA4A8-9481-47A3-AE78-916D210A3871}" srcOrd="6" destOrd="0" presId="urn:microsoft.com/office/officeart/2005/8/layout/cycle8"/>
    <dgm:cxn modelId="{ADFA064E-45D5-46BA-8687-343A15797ACC}" type="presParOf" srcId="{7D6E764D-2BC9-41E5-9836-96E1F8687C43}" destId="{D73FFC63-68CC-4A16-BBA7-25C144E1D041}" srcOrd="7" destOrd="0" presId="urn:microsoft.com/office/officeart/2005/8/layout/cycle8"/>
    <dgm:cxn modelId="{321BBF78-BFEE-4E26-AA81-97DD7227FE59}" type="presParOf" srcId="{7D6E764D-2BC9-41E5-9836-96E1F8687C43}" destId="{B9C23E95-01F5-4C6E-8F13-6B48550E767D}" srcOrd="8" destOrd="0" presId="urn:microsoft.com/office/officeart/2005/8/layout/cycle8"/>
    <dgm:cxn modelId="{E04AD805-01CD-415F-B2BF-9DB88DB7DB1E}" type="presParOf" srcId="{7D6E764D-2BC9-41E5-9836-96E1F8687C43}" destId="{31160CDD-7056-41C9-AA2D-14221674271B}" srcOrd="9" destOrd="0" presId="urn:microsoft.com/office/officeart/2005/8/layout/cycle8"/>
    <dgm:cxn modelId="{83AE218A-B320-4C5B-8D43-293020FCB6C1}" type="presParOf" srcId="{7D6E764D-2BC9-41E5-9836-96E1F8687C43}" destId="{5138FDC2-D49B-4894-B736-509F70A86604}" srcOrd="10" destOrd="0" presId="urn:microsoft.com/office/officeart/2005/8/layout/cycle8"/>
    <dgm:cxn modelId="{2F5DF329-D531-4E41-833C-B97DBF852BE1}" type="presParOf" srcId="{7D6E764D-2BC9-41E5-9836-96E1F8687C43}" destId="{A01694AF-8232-467F-874D-1937F8B7B60A}" srcOrd="11" destOrd="0" presId="urn:microsoft.com/office/officeart/2005/8/layout/cycle8"/>
    <dgm:cxn modelId="{AC436783-4FB4-4707-91C6-D8FA19A56A8D}" type="presParOf" srcId="{7D6E764D-2BC9-41E5-9836-96E1F8687C43}" destId="{2ED882DB-A150-492F-B569-727E94426DF7}" srcOrd="12" destOrd="0" presId="urn:microsoft.com/office/officeart/2005/8/layout/cycle8"/>
    <dgm:cxn modelId="{B9751803-D423-47BD-A24B-FB25E253ED6C}" type="presParOf" srcId="{7D6E764D-2BC9-41E5-9836-96E1F8687C43}" destId="{ADC1D456-A232-480B-9398-438346C4390D}" srcOrd="13" destOrd="0" presId="urn:microsoft.com/office/officeart/2005/8/layout/cycle8"/>
    <dgm:cxn modelId="{C623F54E-D42E-4CC8-B827-B35BFBD338EF}" type="presParOf" srcId="{7D6E764D-2BC9-41E5-9836-96E1F8687C43}" destId="{FAAC1FFB-25FF-4717-86B6-EACE99DC19EB}" srcOrd="14" destOrd="0" presId="urn:microsoft.com/office/officeart/2005/8/layout/cycle8"/>
    <dgm:cxn modelId="{BA4D63E8-FC8A-4970-B97F-22964EA21071}" type="presParOf" srcId="{7D6E764D-2BC9-41E5-9836-96E1F8687C43}" destId="{46C364A0-CBDD-4228-AF82-2E40A8137501}" srcOrd="15" destOrd="0" presId="urn:microsoft.com/office/officeart/2005/8/layout/cycle8"/>
    <dgm:cxn modelId="{FDBEFDB1-40E5-420E-8C42-2CD436F51227}" type="presParOf" srcId="{7D6E764D-2BC9-41E5-9836-96E1F8687C43}" destId="{8B89DD01-3596-4171-9794-0DBFC7D0955B}" srcOrd="16" destOrd="0" presId="urn:microsoft.com/office/officeart/2005/8/layout/cycle8"/>
    <dgm:cxn modelId="{67F761A0-26F8-4EA3-A80E-AAADFE6C48CE}" type="presParOf" srcId="{7D6E764D-2BC9-41E5-9836-96E1F8687C43}" destId="{91C8D380-F22B-472B-9D5E-FE84754C3AD4}" srcOrd="17" destOrd="0" presId="urn:microsoft.com/office/officeart/2005/8/layout/cycle8"/>
    <dgm:cxn modelId="{FDC4F36F-74C3-4408-A346-D55CF0597A41}" type="presParOf" srcId="{7D6E764D-2BC9-41E5-9836-96E1F8687C43}" destId="{3521E45B-DE23-4628-BBC7-58C786BF03AA}" srcOrd="18" destOrd="0" presId="urn:microsoft.com/office/officeart/2005/8/layout/cycle8"/>
    <dgm:cxn modelId="{B9A8666B-34D9-4522-8FD5-D243EE339F0A}" type="presParOf" srcId="{7D6E764D-2BC9-41E5-9836-96E1F8687C43}" destId="{F145B4FA-DAF6-45D0-921D-E11AAE919189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F62A4-0392-4675-8FA2-19D6B8C36A46}">
      <dsp:nvSpPr>
        <dsp:cNvPr id="0" name=""/>
        <dsp:cNvSpPr/>
      </dsp:nvSpPr>
      <dsp:spPr>
        <a:xfrm>
          <a:off x="1374337" y="233234"/>
          <a:ext cx="3202380" cy="3202380"/>
        </a:xfrm>
        <a:prstGeom prst="pie">
          <a:avLst>
            <a:gd name="adj1" fmla="val 16200000"/>
            <a:gd name="adj2" fmla="val 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Better Outcomes</a:t>
          </a:r>
        </a:p>
      </dsp:txBody>
      <dsp:txXfrm>
        <a:off x="3074268" y="896965"/>
        <a:ext cx="1181830" cy="876842"/>
      </dsp:txXfrm>
    </dsp:sp>
    <dsp:sp modelId="{42E8B9EE-63C6-4ACF-AA94-FBD11EF1608C}">
      <dsp:nvSpPr>
        <dsp:cNvPr id="0" name=""/>
        <dsp:cNvSpPr/>
      </dsp:nvSpPr>
      <dsp:spPr>
        <a:xfrm>
          <a:off x="1374337" y="340742"/>
          <a:ext cx="3202380" cy="3202380"/>
        </a:xfrm>
        <a:prstGeom prst="pie">
          <a:avLst>
            <a:gd name="adj1" fmla="val 0"/>
            <a:gd name="adj2" fmla="val 540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Better Experience </a:t>
          </a:r>
        </a:p>
      </dsp:txBody>
      <dsp:txXfrm>
        <a:off x="3074268" y="2002549"/>
        <a:ext cx="1181830" cy="876842"/>
      </dsp:txXfrm>
    </dsp:sp>
    <dsp:sp modelId="{4DCAEA97-919B-4976-BB91-7912260670EB}">
      <dsp:nvSpPr>
        <dsp:cNvPr id="0" name=""/>
        <dsp:cNvSpPr/>
      </dsp:nvSpPr>
      <dsp:spPr>
        <a:xfrm>
          <a:off x="1266829" y="340742"/>
          <a:ext cx="3202380" cy="3202380"/>
        </a:xfrm>
        <a:prstGeom prst="pie">
          <a:avLst>
            <a:gd name="adj1" fmla="val 5400000"/>
            <a:gd name="adj2" fmla="val 10800000"/>
          </a:avLst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Smarter Spending</a:t>
          </a:r>
        </a:p>
      </dsp:txBody>
      <dsp:txXfrm>
        <a:off x="1587448" y="2002549"/>
        <a:ext cx="1181830" cy="876842"/>
      </dsp:txXfrm>
    </dsp:sp>
    <dsp:sp modelId="{9436D86F-59E3-43E8-9A7A-9FC2931FFB7D}">
      <dsp:nvSpPr>
        <dsp:cNvPr id="0" name=""/>
        <dsp:cNvSpPr/>
      </dsp:nvSpPr>
      <dsp:spPr>
        <a:xfrm>
          <a:off x="1266829" y="233234"/>
          <a:ext cx="3202380" cy="3202380"/>
        </a:xfrm>
        <a:prstGeom prst="pie">
          <a:avLst>
            <a:gd name="adj1" fmla="val 10800000"/>
            <a:gd name="adj2" fmla="val 16200000"/>
          </a:avLst>
        </a:prstGeom>
        <a:solidFill>
          <a:schemeClr val="accent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Healthier Populations</a:t>
          </a:r>
        </a:p>
      </dsp:txBody>
      <dsp:txXfrm>
        <a:off x="1587448" y="896965"/>
        <a:ext cx="1181830" cy="876842"/>
      </dsp:txXfrm>
    </dsp:sp>
    <dsp:sp modelId="{7129D0A9-C03D-4C1D-A6A5-69DDCB22E580}">
      <dsp:nvSpPr>
        <dsp:cNvPr id="0" name=""/>
        <dsp:cNvSpPr/>
      </dsp:nvSpPr>
      <dsp:spPr>
        <a:xfrm>
          <a:off x="1176095" y="34991"/>
          <a:ext cx="3598865" cy="3598865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4"/>
        </a:solidFill>
        <a:ln>
          <a:solidFill>
            <a:schemeClr val="accent4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AC3A9-C56B-45E0-90DC-8EE00F043AAD}">
      <dsp:nvSpPr>
        <dsp:cNvPr id="0" name=""/>
        <dsp:cNvSpPr/>
      </dsp:nvSpPr>
      <dsp:spPr>
        <a:xfrm>
          <a:off x="1176095" y="142500"/>
          <a:ext cx="3598865" cy="3598865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17784-589A-4C92-B417-9E01C155D3DD}">
      <dsp:nvSpPr>
        <dsp:cNvPr id="0" name=""/>
        <dsp:cNvSpPr/>
      </dsp:nvSpPr>
      <dsp:spPr>
        <a:xfrm>
          <a:off x="1068586" y="142500"/>
          <a:ext cx="3598865" cy="3598865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39410-88C7-4F0F-A668-A82CB755C454}">
      <dsp:nvSpPr>
        <dsp:cNvPr id="0" name=""/>
        <dsp:cNvSpPr/>
      </dsp:nvSpPr>
      <dsp:spPr>
        <a:xfrm>
          <a:off x="1068586" y="34991"/>
          <a:ext cx="3598865" cy="3598865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4D012-BF11-431C-9CF8-D49949C3C7FA}">
      <dsp:nvSpPr>
        <dsp:cNvPr id="0" name=""/>
        <dsp:cNvSpPr/>
      </dsp:nvSpPr>
      <dsp:spPr>
        <a:xfrm>
          <a:off x="1057944" y="258138"/>
          <a:ext cx="3519820" cy="3519820"/>
        </a:xfrm>
        <a:prstGeom prst="pie">
          <a:avLst>
            <a:gd name="adj1" fmla="val 162000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Plan</a:t>
          </a:r>
        </a:p>
      </dsp:txBody>
      <dsp:txXfrm>
        <a:off x="2926382" y="987663"/>
        <a:ext cx="1298981" cy="963760"/>
      </dsp:txXfrm>
    </dsp:sp>
    <dsp:sp modelId="{CCA9E9EB-8FB8-4FC9-8655-E941D0C5A823}">
      <dsp:nvSpPr>
        <dsp:cNvPr id="0" name=""/>
        <dsp:cNvSpPr/>
      </dsp:nvSpPr>
      <dsp:spPr>
        <a:xfrm>
          <a:off x="1057944" y="376303"/>
          <a:ext cx="3519820" cy="3519820"/>
        </a:xfrm>
        <a:prstGeom prst="pie">
          <a:avLst>
            <a:gd name="adj1" fmla="val 0"/>
            <a:gd name="adj2" fmla="val 54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Do</a:t>
          </a:r>
        </a:p>
      </dsp:txBody>
      <dsp:txXfrm>
        <a:off x="2926382" y="2202839"/>
        <a:ext cx="1298981" cy="963760"/>
      </dsp:txXfrm>
    </dsp:sp>
    <dsp:sp modelId="{B9C23E95-01F5-4C6E-8F13-6B48550E767D}">
      <dsp:nvSpPr>
        <dsp:cNvPr id="0" name=""/>
        <dsp:cNvSpPr/>
      </dsp:nvSpPr>
      <dsp:spPr>
        <a:xfrm>
          <a:off x="939778" y="376303"/>
          <a:ext cx="3519820" cy="3519820"/>
        </a:xfrm>
        <a:prstGeom prst="pie">
          <a:avLst>
            <a:gd name="adj1" fmla="val 5400000"/>
            <a:gd name="adj2" fmla="val 10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Study</a:t>
          </a:r>
        </a:p>
      </dsp:txBody>
      <dsp:txXfrm>
        <a:off x="1292179" y="2202839"/>
        <a:ext cx="1298981" cy="963760"/>
      </dsp:txXfrm>
    </dsp:sp>
    <dsp:sp modelId="{2ED882DB-A150-492F-B569-727E94426DF7}">
      <dsp:nvSpPr>
        <dsp:cNvPr id="0" name=""/>
        <dsp:cNvSpPr/>
      </dsp:nvSpPr>
      <dsp:spPr>
        <a:xfrm>
          <a:off x="939778" y="258138"/>
          <a:ext cx="3519820" cy="3519820"/>
        </a:xfrm>
        <a:prstGeom prst="pie">
          <a:avLst>
            <a:gd name="adj1" fmla="val 108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Act</a:t>
          </a:r>
        </a:p>
      </dsp:txBody>
      <dsp:txXfrm>
        <a:off x="1292179" y="987663"/>
        <a:ext cx="1298981" cy="963760"/>
      </dsp:txXfrm>
    </dsp:sp>
    <dsp:sp modelId="{8B89DD01-3596-4171-9794-0DBFC7D0955B}">
      <dsp:nvSpPr>
        <dsp:cNvPr id="0" name=""/>
        <dsp:cNvSpPr/>
      </dsp:nvSpPr>
      <dsp:spPr>
        <a:xfrm>
          <a:off x="840050" y="40244"/>
          <a:ext cx="3955608" cy="3955608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8D380-F22B-472B-9D5E-FE84754C3AD4}">
      <dsp:nvSpPr>
        <dsp:cNvPr id="0" name=""/>
        <dsp:cNvSpPr/>
      </dsp:nvSpPr>
      <dsp:spPr>
        <a:xfrm>
          <a:off x="840050" y="158410"/>
          <a:ext cx="3955608" cy="3955608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1E45B-DE23-4628-BBC7-58C786BF03AA}">
      <dsp:nvSpPr>
        <dsp:cNvPr id="0" name=""/>
        <dsp:cNvSpPr/>
      </dsp:nvSpPr>
      <dsp:spPr>
        <a:xfrm>
          <a:off x="721885" y="158410"/>
          <a:ext cx="3955608" cy="3955608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5B4FA-DAF6-45D0-921D-E11AAE919189}">
      <dsp:nvSpPr>
        <dsp:cNvPr id="0" name=""/>
        <dsp:cNvSpPr/>
      </dsp:nvSpPr>
      <dsp:spPr>
        <a:xfrm>
          <a:off x="721885" y="40244"/>
          <a:ext cx="3955608" cy="3955608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r 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0101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4719397"/>
            <a:ext cx="7307765" cy="125145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3"/>
            <a:ext cx="7305019" cy="94115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52C1D8-19D7-412C-BBBA-C90A37C597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6519" y="5522464"/>
            <a:ext cx="3944493" cy="94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4952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6E152E-7D8E-4E31-81D0-D7F9B1198B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27613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DD72F90-3359-4F1D-BE0F-B42003E7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8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ny Hi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232229" y="196475"/>
            <a:ext cx="11698514" cy="646505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4270787" y="0"/>
            <a:ext cx="7921214" cy="685800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>
          <a:xfrm>
            <a:off x="838201" y="629640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56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55973" y="421201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155973" y="3470119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21199" y="421201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21200" y="3470119"/>
            <a:ext cx="5614826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CF8484-2DC0-40B4-964D-BC0C8EFCACF5}"/>
              </a:ext>
            </a:extLst>
          </p:cNvPr>
          <p:cNvSpPr/>
          <p:nvPr/>
        </p:nvSpPr>
        <p:spPr>
          <a:xfrm>
            <a:off x="4495801" y="2819400"/>
            <a:ext cx="3209924" cy="119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82E7487-B46A-4D18-A475-306DAEB7A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7575" y="3087465"/>
            <a:ext cx="2868540" cy="68443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55973" y="421201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155973" y="3470119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21199" y="421201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21200" y="3470119"/>
            <a:ext cx="5614826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1336146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5E675A-1841-492A-A2AA-84A32A220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10203" y="2500312"/>
            <a:ext cx="7788602" cy="18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20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230A17-3C8A-49E6-9A73-DA402C18F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3625" y="2436412"/>
            <a:ext cx="7686675" cy="183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61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co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8018659" y="0"/>
            <a:ext cx="4173343" cy="685800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3" y="0"/>
            <a:ext cx="4173343" cy="685800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5"/>
          </p:nvPr>
        </p:nvSpPr>
        <p:spPr>
          <a:xfrm>
            <a:off x="838201" y="629640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6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6105303" y="4"/>
            <a:ext cx="4800590" cy="6857999"/>
          </a:xfrm>
          <a:solidFill>
            <a:schemeClr val="accent5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05893" y="4"/>
            <a:ext cx="1286106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16D3B-431F-445C-A7BF-970F01C3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9" y="406400"/>
            <a:ext cx="4876799" cy="1971041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CFF84AA-24D3-4053-AB9C-FC82E9D795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3110" y="2682783"/>
            <a:ext cx="4956175" cy="35955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4"/>
            <a:ext cx="6096000" cy="6857999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0097" y="234602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097" y="1419367"/>
            <a:ext cx="5193566" cy="79603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42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r sec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507447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1" y="4684434"/>
            <a:ext cx="7469690" cy="125145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35893"/>
            <a:ext cx="7466945" cy="941157"/>
          </a:xfrm>
        </p:spPr>
        <p:txBody>
          <a:bodyPr/>
          <a:lstStyle>
            <a:lvl1pPr marL="0" indent="0" algn="l">
              <a:buNone/>
              <a:defRPr/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2EFCF-B800-421D-B7E4-2FAA9D327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1743" y="5545051"/>
            <a:ext cx="3946587" cy="94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3898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/>
        </p:nvSpPr>
        <p:spPr>
          <a:xfrm>
            <a:off x="0" y="0"/>
            <a:ext cx="6096000" cy="68580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5507" y="208498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507" y="101320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107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On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/>
        </p:nvSpPr>
        <p:spPr>
          <a:xfrm>
            <a:off x="6096000" y="0"/>
            <a:ext cx="6096000" cy="68580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35" y="250806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35" y="143628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70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On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/>
        </p:nvSpPr>
        <p:spPr>
          <a:xfrm>
            <a:off x="0" y="0"/>
            <a:ext cx="6096000" cy="6858003"/>
          </a:xfrm>
          <a:prstGeom prst="rect">
            <a:avLst/>
          </a:prstGeom>
          <a:solidFill>
            <a:srgbClr val="D34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5507" y="208498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507" y="101320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188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n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/>
        </p:nvSpPr>
        <p:spPr>
          <a:xfrm>
            <a:off x="6096000" y="0"/>
            <a:ext cx="6096000" cy="6858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35" y="250806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35" y="143628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72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On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/>
        </p:nvSpPr>
        <p:spPr>
          <a:xfrm>
            <a:off x="0" y="0"/>
            <a:ext cx="6096000" cy="68580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5507" y="208498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507" y="101320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99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n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/>
        </p:nvSpPr>
        <p:spPr>
          <a:xfrm>
            <a:off x="6096000" y="0"/>
            <a:ext cx="6096000" cy="68580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35" y="250806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35" y="143628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898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On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/>
        </p:nvSpPr>
        <p:spPr>
          <a:xfrm>
            <a:off x="0" y="0"/>
            <a:ext cx="6096000" cy="6858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5507" y="208498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507" y="101320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338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On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/>
        </p:nvSpPr>
        <p:spPr>
          <a:xfrm>
            <a:off x="6096000" y="-3"/>
            <a:ext cx="6096000" cy="6858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35" y="250806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35" y="143628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76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913246" y="1568638"/>
            <a:ext cx="10365508" cy="4508487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3F936B-44DC-46BD-8909-BDE54E64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46" y="328401"/>
            <a:ext cx="8161361" cy="124023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595885" y="739080"/>
            <a:ext cx="11000230" cy="5489025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552037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FEDC-BAF8-4DAC-A1FC-D714192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0" y="365129"/>
            <a:ext cx="11384595" cy="941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1" y="1409228"/>
            <a:ext cx="11384595" cy="4844180"/>
          </a:xfrm>
        </p:spPr>
        <p:txBody>
          <a:bodyPr/>
          <a:lstStyle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9028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ne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595885" y="739080"/>
            <a:ext cx="11000230" cy="5489025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2108251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ne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595885" y="739080"/>
            <a:ext cx="11000230" cy="5489025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3554640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n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/>
        </p:nvSpPr>
        <p:spPr>
          <a:xfrm>
            <a:off x="-2" y="2"/>
            <a:ext cx="12192000" cy="1719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00068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4138" y="1887509"/>
            <a:ext cx="11149129" cy="4310821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34" y="473177"/>
            <a:ext cx="10901741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On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A74AD3-0AA0-4825-830B-9FEED17640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9824"/>
            <a:ext cx="12192001" cy="252086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 sz="1100" i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7364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34" y="2801899"/>
            <a:ext cx="11149130" cy="3164966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00" y="249507"/>
            <a:ext cx="5193566" cy="20414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54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26425" y="1568824"/>
            <a:ext cx="3632388" cy="941157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281364" y="1568824"/>
            <a:ext cx="3623050" cy="941157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8126964" y="1568822"/>
            <a:ext cx="3634002" cy="941157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3C6E4-E70A-4C0E-8056-0AD7042538C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DF64F1-7940-4CD3-A8C6-BD74C5AA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1" y="365129"/>
            <a:ext cx="11426426" cy="9411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05C6F88-4513-4107-9CBF-0669D51EB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5829" y="2509979"/>
            <a:ext cx="3623051" cy="3846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3FD90455-CFC1-464B-9FBC-C6B9CBC0F4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87925" y="2509979"/>
            <a:ext cx="3616489" cy="3846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578B5060-728E-48A6-9779-27583BBDA4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13760" y="2509979"/>
            <a:ext cx="3656607" cy="3846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87892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H="1">
            <a:off x="5392137" y="-1"/>
            <a:ext cx="6799858" cy="51816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 dirty="0">
              <a:latin typeface="Segoe UI" panose="020B0502040204020203" pitchFamily="34" charset="0"/>
            </a:endParaRPr>
          </a:p>
        </p:txBody>
      </p:sp>
      <p:sp>
        <p:nvSpPr>
          <p:cNvPr id="9" name="Picture Placeholder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610537" y="-2"/>
            <a:ext cx="3160258" cy="6858001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70937" y="0"/>
            <a:ext cx="3218400" cy="3218400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970937" y="3639600"/>
            <a:ext cx="3218400" cy="3218400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3734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EF4D8A-29F1-4D11-9268-8372FA7B9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78" y="391886"/>
            <a:ext cx="4636314" cy="1949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5FD2EB6-8563-4B90-BB53-5F9F20BECD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0278" y="2612571"/>
            <a:ext cx="4636314" cy="3622551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3200"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8AD2D9C-D0E9-47A0-912A-1FAE6F4414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27710" y="4217158"/>
            <a:ext cx="2927478" cy="2017964"/>
          </a:xfrm>
        </p:spPr>
        <p:txBody>
          <a:bodyPr/>
          <a:lstStyle>
            <a:lvl1pPr marL="173038" indent="-173038">
              <a:defRPr sz="2000">
                <a:solidFill>
                  <a:schemeClr val="bg1"/>
                </a:solidFill>
              </a:defRPr>
            </a:lvl1pPr>
            <a:lvl2pPr marL="0" indent="0">
              <a:defRPr>
                <a:solidFill>
                  <a:schemeClr val="bg1"/>
                </a:solidFill>
              </a:defRPr>
            </a:lvl2pPr>
            <a:lvl3pPr marL="0" indent="0">
              <a:defRPr>
                <a:solidFill>
                  <a:schemeClr val="bg1"/>
                </a:solidFill>
              </a:defRPr>
            </a:lvl3pPr>
            <a:lvl4pPr marL="0" indent="0">
              <a:defRPr>
                <a:solidFill>
                  <a:schemeClr val="bg1"/>
                </a:solidFill>
              </a:defRPr>
            </a:lvl4pPr>
            <a:lvl5pPr marL="0" indent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3816080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7969505" y="1928933"/>
            <a:ext cx="3505200" cy="3300386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7" name="Picture Placeholder 6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4219605" y="1928933"/>
            <a:ext cx="3505200" cy="3300386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8" name="Picture Placeholder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24299" y="1928933"/>
            <a:ext cx="3505200" cy="3300386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48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2" y="1115789"/>
            <a:ext cx="3407590" cy="4626429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8784412" y="1115789"/>
            <a:ext cx="3407590" cy="4626429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07595" y="1115789"/>
            <a:ext cx="5376815" cy="4626429"/>
          </a:xfrm>
          <a:prstGeom prst="rect">
            <a:avLst/>
          </a:prstGeom>
          <a:solidFill>
            <a:srgbClr val="C7550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43986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746386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/>
        </p:nvSpPr>
        <p:spPr>
          <a:xfrm>
            <a:off x="0" y="3535146"/>
            <a:ext cx="12192000" cy="33228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1676399" y="838200"/>
            <a:ext cx="8839202" cy="3937630"/>
          </a:xfrm>
          <a:solidFill>
            <a:schemeClr val="bg2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177424" y="177425"/>
            <a:ext cx="7369791" cy="3162868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177424" y="3510889"/>
            <a:ext cx="7369791" cy="3162868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FEDC-BAF8-4DAC-A1FC-D714192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0" y="365129"/>
            <a:ext cx="11384595" cy="941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2" y="1409228"/>
            <a:ext cx="5470004" cy="4844180"/>
          </a:xfrm>
        </p:spPr>
        <p:txBody>
          <a:bodyPr/>
          <a:lstStyle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E0AE3F5-6982-4A38-8591-8A0B200CFB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409228"/>
            <a:ext cx="5621163" cy="4844180"/>
          </a:xfrm>
        </p:spPr>
        <p:txBody>
          <a:bodyPr/>
          <a:lstStyle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4707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838198" y="1"/>
            <a:ext cx="3450472" cy="601980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408618" y="1810080"/>
            <a:ext cx="3450476" cy="504792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4" name="Rectangle 23"/>
          <p:cNvSpPr>
            <a:spLocks/>
          </p:cNvSpPr>
          <p:nvPr/>
        </p:nvSpPr>
        <p:spPr>
          <a:xfrm>
            <a:off x="4408618" y="0"/>
            <a:ext cx="3450472" cy="16901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065495" y="0"/>
            <a:ext cx="4061010" cy="4050324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945549" cy="68580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8269893" y="0"/>
            <a:ext cx="3922107" cy="68580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65497" y="4188287"/>
            <a:ext cx="4061008" cy="26697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88973"/>
            <a:ext cx="6036027" cy="3369027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155973" y="0"/>
            <a:ext cx="6036027" cy="3369027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3786553" y="0"/>
            <a:ext cx="2249473" cy="3369027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6155973" y="3488973"/>
            <a:ext cx="2249473" cy="3369027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099875" y="800826"/>
            <a:ext cx="3537175" cy="2387253"/>
          </a:xfrm>
          <a:solidFill>
            <a:schemeClr val="bg2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476847" y="800827"/>
            <a:ext cx="3541591" cy="24068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25" name="Rectangle 24"/>
          <p:cNvSpPr>
            <a:spLocks/>
          </p:cNvSpPr>
          <p:nvPr/>
        </p:nvSpPr>
        <p:spPr>
          <a:xfrm>
            <a:off x="8108707" y="3429000"/>
            <a:ext cx="3541591" cy="24068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81263" y="3428999"/>
            <a:ext cx="3537175" cy="2387253"/>
          </a:xfrm>
          <a:solidFill>
            <a:schemeClr val="bg2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4290569" y="800827"/>
            <a:ext cx="3537175" cy="2387253"/>
          </a:xfrm>
          <a:solidFill>
            <a:schemeClr val="bg2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294985" y="3429000"/>
            <a:ext cx="3537175" cy="2387253"/>
          </a:xfrm>
          <a:solidFill>
            <a:schemeClr val="bg2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604504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 flipH="1">
            <a:off x="417000" y="417002"/>
            <a:ext cx="11358002" cy="602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 dirty="0">
              <a:latin typeface="Segoe UI" panose="020B0502040204020203" pitchFamily="34" charset="0"/>
            </a:endParaRP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45" hasCustomPrompt="1"/>
          </p:nvPr>
        </p:nvSpPr>
        <p:spPr>
          <a:xfrm>
            <a:off x="7930201" y="2606404"/>
            <a:ext cx="3423600" cy="3413401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37" hasCustomPrompt="1"/>
          </p:nvPr>
        </p:nvSpPr>
        <p:spPr>
          <a:xfrm>
            <a:off x="838201" y="838202"/>
            <a:ext cx="3423600" cy="3413401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838201" y="4374601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4384201" y="838199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7930201" y="838199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4384201" y="2606400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44" hasCustomPrompt="1"/>
          </p:nvPr>
        </p:nvSpPr>
        <p:spPr>
          <a:xfrm>
            <a:off x="4384201" y="4374601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flipH="1">
            <a:off x="0" y="2452786"/>
            <a:ext cx="1980000" cy="19333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 dirty="0">
              <a:latin typeface="Segoe UI" panose="020B0502040204020203" pitchFamily="34" charset="0"/>
            </a:endParaRP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4"/>
            <a:ext cx="1980000" cy="2387983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7" hasCustomPrompt="1"/>
          </p:nvPr>
        </p:nvSpPr>
        <p:spPr>
          <a:xfrm>
            <a:off x="0" y="4450918"/>
            <a:ext cx="1980000" cy="2407082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6127200" y="-1"/>
            <a:ext cx="4024800" cy="4024800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127200" y="4089603"/>
            <a:ext cx="4024800" cy="2768401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10212000" y="1978579"/>
            <a:ext cx="1980000" cy="4879425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4" name="Rectangle 13"/>
          <p:cNvSpPr/>
          <p:nvPr/>
        </p:nvSpPr>
        <p:spPr>
          <a:xfrm flipH="1">
            <a:off x="2042400" y="-1"/>
            <a:ext cx="40224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 dirty="0">
              <a:latin typeface="Segoe UI" panose="020B05020402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 flipH="1">
            <a:off x="10212000" y="4"/>
            <a:ext cx="1980000" cy="19333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 dirty="0">
              <a:latin typeface="Segoe UI" panose="020B0502040204020203" pitchFamily="34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26425" y="1568824"/>
            <a:ext cx="3632388" cy="232127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281364" y="1568824"/>
            <a:ext cx="3623050" cy="232127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8126964" y="1568822"/>
            <a:ext cx="3634002" cy="2321277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3C6E4-E70A-4C0E-8056-0AD7042538C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DF64F1-7940-4CD3-A8C6-BD74C5AA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1" y="365129"/>
            <a:ext cx="11426426" cy="9411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05C6F88-4513-4107-9CBF-0669D51EB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3941" y="3913088"/>
            <a:ext cx="3714871" cy="2000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3FD90455-CFC1-464B-9FBC-C6B9CBC0F4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06037" y="3913088"/>
            <a:ext cx="3711199" cy="2000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578B5060-728E-48A6-9779-27583BBDA4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59168" y="3913088"/>
            <a:ext cx="3711199" cy="2000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7177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with text 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6">
            <a:extLst>
              <a:ext uri="{FF2B5EF4-FFF2-40B4-BE49-F238E27FC236}">
                <a16:creationId xmlns:a16="http://schemas.microsoft.com/office/drawing/2014/main" id="{EB148409-4FE8-4B10-B2EB-8A7FD909023F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55997" y="1661578"/>
            <a:ext cx="3618377" cy="35348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307">
                <a:gradFill>
                  <a:gsLst>
                    <a:gs pos="0">
                      <a:schemeClr val="accent4"/>
                    </a:gs>
                    <a:gs pos="74000">
                      <a:schemeClr val="accent4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F86242FA-AC19-4272-BB8F-CF84CFA84BE1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303153" y="1661578"/>
            <a:ext cx="3607487" cy="35348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307">
                <a:gradFill>
                  <a:gsLst>
                    <a:gs pos="0">
                      <a:schemeClr val="accent4"/>
                    </a:gs>
                    <a:gs pos="74000">
                      <a:schemeClr val="accent4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7" name="Chart Placeholder 6">
            <a:extLst>
              <a:ext uri="{FF2B5EF4-FFF2-40B4-BE49-F238E27FC236}">
                <a16:creationId xmlns:a16="http://schemas.microsoft.com/office/drawing/2014/main" id="{9BEBC7EC-2B06-4BD3-9326-CC056079E0E3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139413" y="1661578"/>
            <a:ext cx="3623051" cy="35348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307">
                <a:gradFill>
                  <a:gsLst>
                    <a:gs pos="0">
                      <a:schemeClr val="accent4"/>
                    </a:gs>
                    <a:gs pos="74000">
                      <a:schemeClr val="accent4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2ACB46-E7AA-40B0-BF8A-B56DAA0BA4E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7141BE3-040B-42C5-8A05-07CA38B640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5997" y="5220145"/>
            <a:ext cx="3714871" cy="331568"/>
          </a:xfrm>
        </p:spPr>
        <p:txBody>
          <a:bodyPr/>
          <a:lstStyle>
            <a:lvl5pPr marL="1201738" indent="0">
              <a:buNone/>
              <a:defRPr/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405935F-FA0C-499E-9DC3-E66B9D42BA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03153" y="5220145"/>
            <a:ext cx="3711199" cy="331568"/>
          </a:xfrm>
        </p:spPr>
        <p:txBody>
          <a:bodyPr/>
          <a:lstStyle>
            <a:lvl5pPr marL="1201738" indent="0">
              <a:buNone/>
              <a:defRPr/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4A80A56-F490-4D43-91AB-36E97F0DD5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39413" y="5220145"/>
            <a:ext cx="3711199" cy="331568"/>
          </a:xfrm>
        </p:spPr>
        <p:txBody>
          <a:bodyPr/>
          <a:lstStyle>
            <a:lvl5pPr marL="1201738" indent="0">
              <a:buNone/>
              <a:defRPr/>
            </a:lvl5pPr>
          </a:lstStyle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6DE796-5159-4D63-993B-D8FF09BF7B7D}"/>
              </a:ext>
            </a:extLst>
          </p:cNvPr>
          <p:cNvSpPr txBox="1">
            <a:spLocks/>
          </p:cNvSpPr>
          <p:nvPr/>
        </p:nvSpPr>
        <p:spPr>
          <a:xfrm>
            <a:off x="343942" y="365129"/>
            <a:ext cx="10515600" cy="941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cap="all" spc="50" baseline="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 sz="4400" b="0" dirty="0">
                <a:latin typeface="Segoe UI" panose="020B0502040204020203" pitchFamily="34" charset="0"/>
                <a:cs typeface="Segoe UI" panose="020B0502040204020203" pitchFamily="34" charset="0"/>
              </a:rPr>
              <a:t>Chart examples</a:t>
            </a:r>
          </a:p>
        </p:txBody>
      </p:sp>
    </p:spTree>
    <p:extLst>
      <p:ext uri="{BB962C8B-B14F-4D97-AF65-F5344CB8AC3E}">
        <p14:creationId xmlns:p14="http://schemas.microsoft.com/office/powerpoint/2010/main" val="74382687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C3737-DC80-4920-9FDC-124927F98C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DBBEF8-009C-4BE0-9D18-16ECF30063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3942" y="1760513"/>
            <a:ext cx="3341091" cy="38693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C0271-1041-4E10-A525-3AAD4809D6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5455" y="1760513"/>
            <a:ext cx="3341091" cy="3869380"/>
          </a:xfrm>
        </p:spPr>
        <p:txBody>
          <a:bodyPr/>
          <a:lstStyle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AFB8DDE-9A18-4AFB-B092-5B1340961B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06968" y="1760513"/>
            <a:ext cx="3341092" cy="38693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804130C-9D7C-4BF3-BC1B-45592CC644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2" y="365129"/>
            <a:ext cx="10515600" cy="94115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 pillars</a:t>
            </a:r>
          </a:p>
        </p:txBody>
      </p:sp>
    </p:spTree>
    <p:extLst>
      <p:ext uri="{BB962C8B-B14F-4D97-AF65-F5344CB8AC3E}">
        <p14:creationId xmlns:p14="http://schemas.microsoft.com/office/powerpoint/2010/main" val="283862229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C3737-DC80-4920-9FDC-124927F98C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DBBEF8-009C-4BE0-9D18-16ECF30063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3941" y="1764839"/>
            <a:ext cx="3714871" cy="4253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C0271-1041-4E10-A525-3AAD4809D6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6037" y="1764839"/>
            <a:ext cx="3711199" cy="4253824"/>
          </a:xfrm>
        </p:spPr>
        <p:txBody>
          <a:bodyPr/>
          <a:lstStyle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AFB8DDE-9A18-4AFB-B092-5B1340961B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59168" y="1764839"/>
            <a:ext cx="3711199" cy="4253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804130C-9D7C-4BF3-BC1B-45592CC6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2" y="365129"/>
            <a:ext cx="10515600" cy="9411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14238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26424" y="1306286"/>
            <a:ext cx="11336039" cy="4961874"/>
          </a:xfrm>
          <a:prstGeom prst="rect">
            <a:avLst/>
          </a:prstGeom>
        </p:spPr>
        <p:txBody>
          <a:bodyPr bIns="1737360" anchor="ctr">
            <a:noAutofit/>
          </a:bodyPr>
          <a:lstStyle>
            <a:lvl1pPr algn="ctr">
              <a:defRPr sz="173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C16623-4EFD-49CC-BACE-2611D255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0AC0987-1527-43A4-BC7E-5F9154E6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23" y="321034"/>
            <a:ext cx="11336039" cy="9411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8591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DA039DA-C997-4866-AF0E-83E80930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941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0DFBB-0CF9-4978-9C66-E15B91688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US" sz="900" b="1" i="0" cap="all" spc="0" baseline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7687E6BC-85EC-4CFF-AC55-A569854BA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796" r:id="rId2"/>
    <p:sldLayoutId id="2147483812" r:id="rId3"/>
    <p:sldLayoutId id="2147483799" r:id="rId4"/>
    <p:sldLayoutId id="2147483789" r:id="rId5"/>
    <p:sldLayoutId id="2147483794" r:id="rId6"/>
    <p:sldLayoutId id="2147483793" r:id="rId7"/>
    <p:sldLayoutId id="2147483792" r:id="rId8"/>
    <p:sldLayoutId id="2147483770" r:id="rId9"/>
    <p:sldLayoutId id="2147483813" r:id="rId10"/>
    <p:sldLayoutId id="2147483715" r:id="rId11"/>
    <p:sldLayoutId id="2147483688" r:id="rId12"/>
    <p:sldLayoutId id="2147483741" r:id="rId13"/>
    <p:sldLayoutId id="2147483802" r:id="rId14"/>
    <p:sldLayoutId id="2147483797" r:id="rId15"/>
    <p:sldLayoutId id="2147483798" r:id="rId16"/>
    <p:sldLayoutId id="2147483713" r:id="rId17"/>
    <p:sldLayoutId id="2147483695" r:id="rId18"/>
    <p:sldLayoutId id="2147483779" r:id="rId19"/>
    <p:sldLayoutId id="2147483781" r:id="rId20"/>
    <p:sldLayoutId id="2147483804" r:id="rId21"/>
    <p:sldLayoutId id="2147483803" r:id="rId22"/>
    <p:sldLayoutId id="2147483782" r:id="rId23"/>
    <p:sldLayoutId id="2147483805" r:id="rId24"/>
    <p:sldLayoutId id="2147483784" r:id="rId25"/>
    <p:sldLayoutId id="2147483806" r:id="rId26"/>
    <p:sldLayoutId id="2147483785" r:id="rId27"/>
    <p:sldLayoutId id="2147483712" r:id="rId28"/>
    <p:sldLayoutId id="2147483807" r:id="rId29"/>
    <p:sldLayoutId id="2147483808" r:id="rId30"/>
    <p:sldLayoutId id="2147483809" r:id="rId31"/>
    <p:sldLayoutId id="2147483783" r:id="rId32"/>
    <p:sldLayoutId id="2147483786" r:id="rId33"/>
    <p:sldLayoutId id="2147483788" r:id="rId34"/>
    <p:sldLayoutId id="2147483787" r:id="rId35"/>
    <p:sldLayoutId id="2147483661" r:id="rId36"/>
    <p:sldLayoutId id="2147483717" r:id="rId37"/>
    <p:sldLayoutId id="2147483704" r:id="rId38"/>
    <p:sldLayoutId id="2147483689" r:id="rId39"/>
    <p:sldLayoutId id="2147483734" r:id="rId40"/>
    <p:sldLayoutId id="2147483736" r:id="rId41"/>
    <p:sldLayoutId id="2147483737" r:id="rId42"/>
    <p:sldLayoutId id="2147483742" r:id="rId43"/>
    <p:sldLayoutId id="2147483727" r:id="rId44"/>
    <p:sldLayoutId id="2147483710" r:id="rId45"/>
    <p:sldLayoutId id="2147483795" r:id="rId46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lang="en-US" sz="4400" b="0" i="0" kern="1200" cap="all" spc="50" baseline="0" dirty="0" smtClean="0">
          <a:solidFill>
            <a:schemeClr val="tx2"/>
          </a:solidFill>
          <a:latin typeface="Segoe UI" panose="020B0502040204020203" pitchFamily="34" charset="0"/>
          <a:ea typeface="Segoe UI Black" panose="020B0A02040204020203" pitchFamily="34" charset="0"/>
          <a:cs typeface="Segoe UI" panose="020B0502040204020203" pitchFamily="34" charset="0"/>
        </a:defRPr>
      </a:lvl1pPr>
    </p:titleStyle>
    <p:bodyStyle>
      <a:lvl1pPr marL="287338" indent="-287338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32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1pPr>
      <a:lvl2pPr marL="5730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8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2pPr>
      <a:lvl3pPr marL="804863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4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3pPr>
      <a:lvl4pPr marL="1146175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000" b="0" i="0" kern="1200" spc="0" baseline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4pPr>
      <a:lvl5pPr marL="14874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000" b="0" i="0" kern="1200" spc="0" baseline="0" dirty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5pPr>
      <a:lvl6pPr marL="0" indent="0" algn="l" defTabSz="914423" rtl="0" eaLnBrk="1" latinLnBrk="0" hangingPunct="1">
        <a:lnSpc>
          <a:spcPct val="90000"/>
        </a:lnSpc>
        <a:spcBef>
          <a:spcPts val="500"/>
        </a:spcBef>
        <a:buFont typeface="Arial"/>
        <a:buNone/>
        <a:defRPr lang="en-US" sz="1050" kern="1200" spc="100" dirty="0"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9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svg"/><Relationship Id="rId12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6.png"/><Relationship Id="rId2" Type="http://schemas.openxmlformats.org/officeDocument/2006/relationships/audio" Target="../media/media4.m4a"/><Relationship Id="rId16" Type="http://schemas.openxmlformats.org/officeDocument/2006/relationships/image" Target="../media/image29.svg"/><Relationship Id="rId1" Type="http://schemas.microsoft.com/office/2007/relationships/media" Target="../media/media4.m4a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1.xml"/><Relationship Id="rId10" Type="http://schemas.openxmlformats.org/officeDocument/2006/relationships/hyperlink" Target="https://uofuhealth.utah.edu/value/value-equation.php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slideLayout" Target="../slideLayouts/slideLayout7.xml"/><Relationship Id="rId7" Type="http://schemas.openxmlformats.org/officeDocument/2006/relationships/chart" Target="../charts/char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chart" Target="../charts/chart1.xml"/><Relationship Id="rId5" Type="http://schemas.openxmlformats.org/officeDocument/2006/relationships/hyperlink" Target="https://www.medicaid.gov/medicaid/quality-of-care/downloads/performance-measurement/2020-adult-core-set.pdf" TargetMode="External"/><Relationship Id="rId4" Type="http://schemas.openxmlformats.org/officeDocument/2006/relationships/hyperlink" Target="https://www.medicaid.gov/medicaid/quality-of-care/downloads/performance-measurement/2020-child-core-set.pdf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B6171-A53F-4928-9BA3-60B52D0757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9475" y="5375081"/>
            <a:ext cx="2986218" cy="1025720"/>
          </a:xfrm>
        </p:spPr>
        <p:txBody>
          <a:bodyPr/>
          <a:lstStyle/>
          <a:p>
            <a:r>
              <a:rPr lang="en-US" sz="1600" b="1" dirty="0">
                <a:solidFill>
                  <a:schemeClr val="tx2"/>
                </a:solidFill>
              </a:rPr>
              <a:t>Amber Huez, MBA, RN, BSN</a:t>
            </a:r>
          </a:p>
          <a:p>
            <a:r>
              <a:rPr lang="en-US" sz="1400" dirty="0">
                <a:solidFill>
                  <a:schemeClr val="tx2"/>
                </a:solidFill>
              </a:rPr>
              <a:t>Medicaid Quality Manager </a:t>
            </a:r>
          </a:p>
          <a:p>
            <a:r>
              <a:rPr lang="en-US" sz="1400" b="1" dirty="0">
                <a:solidFill>
                  <a:schemeClr val="tx2"/>
                </a:solidFill>
              </a:rPr>
              <a:t>Medical Services Division </a:t>
            </a: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B4A2A1D8-BFC3-4A79-B6F8-27164A6E1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199"/>
            <a:ext cx="12192000" cy="44322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33CF2A-1D57-4CA9-981B-FC2354043513}"/>
              </a:ext>
            </a:extLst>
          </p:cNvPr>
          <p:cNvSpPr/>
          <p:nvPr/>
        </p:nvSpPr>
        <p:spPr>
          <a:xfrm>
            <a:off x="2971013" y="119270"/>
            <a:ext cx="6249973" cy="1225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North Dakota Medicaid Quality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491087-87BF-4EFB-89A5-94633B9CC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8062"/>
      </p:ext>
    </p:extLst>
  </p:cSld>
  <p:clrMapOvr>
    <a:masterClrMapping/>
  </p:clrMapOvr>
  <p:transition advTm="133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A17412-6C7E-4AF2-9506-B30840F31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973575"/>
            <a:ext cx="5294716" cy="49108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4697257-F11F-4A5D-A586-F52C8E752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816" y="815261"/>
            <a:ext cx="5294715" cy="5472574"/>
          </a:xfrm>
          <a:prstGeom prst="rect">
            <a:avLst/>
          </a:prstGeom>
        </p:spPr>
      </p:pic>
      <p:pic>
        <p:nvPicPr>
          <p:cNvPr id="5" name="Graphic 4" descr="Star">
            <a:extLst>
              <a:ext uri="{FF2B5EF4-FFF2-40B4-BE49-F238E27FC236}">
                <a16:creationId xmlns:a16="http://schemas.microsoft.com/office/drawing/2014/main" id="{89FD276A-E006-49C6-9DF2-A32B580F6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2035" y="5587780"/>
            <a:ext cx="208722" cy="208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B8D4DF-75C6-4B3B-8FCC-97271EF20E8C}"/>
              </a:ext>
            </a:extLst>
          </p:cNvPr>
          <p:cNvSpPr txBox="1"/>
          <p:nvPr/>
        </p:nvSpPr>
        <p:spPr>
          <a:xfrm>
            <a:off x="811033" y="6114553"/>
            <a:ext cx="61065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*Data retrieved from Medicaid.gov (2020) Child Chart Pack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49C5B6E7-0A8E-467D-8CC3-7D03F7E01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65"/>
    </mc:Choice>
    <mc:Fallback xmlns="">
      <p:transition spd="slow" advTm="35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1E712-22A6-4431-91A9-2443CBD13C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75" cy="6858000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96EB6592-8962-4F90-BE3E-42577ACBA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6"/>
    </mc:Choice>
    <mc:Fallback xmlns="">
      <p:transition spd="slow" advTm="26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824E7D-2509-4684-872B-A5486E576091}"/>
              </a:ext>
            </a:extLst>
          </p:cNvPr>
          <p:cNvSpPr txBox="1"/>
          <p:nvPr/>
        </p:nvSpPr>
        <p:spPr>
          <a:xfrm>
            <a:off x="4163533" y="2151525"/>
            <a:ext cx="360989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n-US" sz="4800"/>
              <a:t> </a:t>
            </a:r>
          </a:p>
          <a:p>
            <a:endParaRPr lang="en-US" sz="2000"/>
          </a:p>
          <a:p>
            <a:r>
              <a:rPr lang="en-US" sz="2000">
                <a:solidFill>
                  <a:schemeClr val="tx2"/>
                </a:solidFill>
              </a:rPr>
              <a:t>is everyone’s responsibility. </a:t>
            </a:r>
          </a:p>
          <a:p>
            <a:endParaRPr lang="en-US">
              <a:solidFill>
                <a:schemeClr val="tx2"/>
              </a:solidFill>
            </a:endParaRPr>
          </a:p>
          <a:p>
            <a:pPr algn="r"/>
            <a:r>
              <a:rPr lang="en-US" sz="1200" i="1">
                <a:solidFill>
                  <a:schemeClr val="tx2"/>
                </a:solidFill>
              </a:rPr>
              <a:t>~ W. Edward Deming </a:t>
            </a:r>
            <a:endParaRPr lang="en-US" sz="1200" i="1" dirty="0">
              <a:solidFill>
                <a:schemeClr val="tx2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EEE53B-32B8-4923-8932-5606A8DB2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54429"/>
      </p:ext>
    </p:extLst>
  </p:cSld>
  <p:clrMapOvr>
    <a:masterClrMapping/>
  </p:clrMapOvr>
  <p:transition advTm="97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8B6E92-2DB9-4368-A282-F3EB475AB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68" y="0"/>
            <a:ext cx="11144771" cy="61296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C646631-F967-450C-9AAF-113F215C4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8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5"/>
    </mc:Choice>
    <mc:Fallback xmlns="">
      <p:transition spd="slow" advTm="1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FE0C3C-DB5D-48E0-824F-64A51E49641C}"/>
              </a:ext>
            </a:extLst>
          </p:cNvPr>
          <p:cNvSpPr txBox="1"/>
          <p:nvPr/>
        </p:nvSpPr>
        <p:spPr>
          <a:xfrm>
            <a:off x="1376901" y="618267"/>
            <a:ext cx="94381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 Dakota Department of Human Services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54975D-73EC-4EAF-BDE9-841324B42317}"/>
              </a:ext>
            </a:extLst>
          </p:cNvPr>
          <p:cNvSpPr/>
          <p:nvPr/>
        </p:nvSpPr>
        <p:spPr>
          <a:xfrm>
            <a:off x="4677267" y="1626862"/>
            <a:ext cx="2996151" cy="4227183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Our mission…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to provide quality, efficient human services, which improve the lives of people. </a:t>
            </a:r>
          </a:p>
        </p:txBody>
      </p:sp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32920F7B-E41E-4479-85E0-C8CFBD0B7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8142" y="1868863"/>
            <a:ext cx="914400" cy="9144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36992D2-A3B2-4931-AA00-F43B30F82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7"/>
    </mc:Choice>
    <mc:Fallback xmlns="">
      <p:transition spd="slow" advTm="20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B48A0F-2A13-48BC-A4F6-92256F4EA9FE}"/>
              </a:ext>
            </a:extLst>
          </p:cNvPr>
          <p:cNvSpPr/>
          <p:nvPr/>
        </p:nvSpPr>
        <p:spPr>
          <a:xfrm>
            <a:off x="3103335" y="1479745"/>
            <a:ext cx="2924654" cy="4031311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communicate…</a:t>
            </a:r>
          </a:p>
          <a:p>
            <a:pPr algn="ctr"/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listening, sharing information, and seeking feedback.</a:t>
            </a:r>
          </a:p>
          <a:p>
            <a:pPr algn="ctr"/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 descr="Users">
            <a:extLst>
              <a:ext uri="{FF2B5EF4-FFF2-40B4-BE49-F238E27FC236}">
                <a16:creationId xmlns:a16="http://schemas.microsoft.com/office/drawing/2014/main" id="{A6702CA5-B814-4FBD-9530-49871F995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8462" y="1595116"/>
            <a:ext cx="1048000" cy="104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35A0D1-6EF2-441E-B3C9-46ADB911AB43}"/>
              </a:ext>
            </a:extLst>
          </p:cNvPr>
          <p:cNvSpPr/>
          <p:nvPr/>
        </p:nvSpPr>
        <p:spPr>
          <a:xfrm>
            <a:off x="72326" y="1479744"/>
            <a:ext cx="2924654" cy="403131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help…</a:t>
            </a:r>
          </a:p>
          <a:p>
            <a:pPr algn="ctr"/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members receive safe, appropriate, quality care in a timely manner. </a:t>
            </a:r>
          </a:p>
          <a:p>
            <a:pPr algn="ctr"/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2980FA-A7DA-4A76-B29A-B8E0A351B7F1}"/>
              </a:ext>
            </a:extLst>
          </p:cNvPr>
          <p:cNvSpPr/>
          <p:nvPr/>
        </p:nvSpPr>
        <p:spPr>
          <a:xfrm>
            <a:off x="6134344" y="1479746"/>
            <a:ext cx="2924654" cy="4031311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partner…</a:t>
            </a:r>
          </a:p>
          <a:p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stakeholders, other state agencies, and tribes to achieve shared goals. </a:t>
            </a:r>
          </a:p>
          <a:p>
            <a:pPr algn="ctr"/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F48B1A-88AA-497D-9D3C-A5DEB91BF3E4}"/>
              </a:ext>
            </a:extLst>
          </p:cNvPr>
          <p:cNvSpPr/>
          <p:nvPr/>
        </p:nvSpPr>
        <p:spPr>
          <a:xfrm>
            <a:off x="9165353" y="1479744"/>
            <a:ext cx="2924654" cy="403131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oversee…</a:t>
            </a:r>
          </a:p>
          <a:p>
            <a:pPr algn="ctr"/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Medicaid to ensure integrity, efficiency, and stewardship of public resources. </a:t>
            </a:r>
          </a:p>
        </p:txBody>
      </p:sp>
      <p:pic>
        <p:nvPicPr>
          <p:cNvPr id="16" name="Graphic 15" descr="Handshake">
            <a:extLst>
              <a:ext uri="{FF2B5EF4-FFF2-40B4-BE49-F238E27FC236}">
                <a16:creationId xmlns:a16="http://schemas.microsoft.com/office/drawing/2014/main" id="{DEFDBB4B-5000-4F8C-B88A-7E30D14B0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0502" y="1595116"/>
            <a:ext cx="1025258" cy="1025258"/>
          </a:xfrm>
          <a:prstGeom prst="rect">
            <a:avLst/>
          </a:prstGeom>
        </p:spPr>
      </p:pic>
      <p:pic>
        <p:nvPicPr>
          <p:cNvPr id="18" name="Graphic 17" descr="Open hand with plant">
            <a:extLst>
              <a:ext uri="{FF2B5EF4-FFF2-40B4-BE49-F238E27FC236}">
                <a16:creationId xmlns:a16="http://schemas.microsoft.com/office/drawing/2014/main" id="{8C4896AE-879E-4201-9A46-112695EC6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7453" y="1595116"/>
            <a:ext cx="959548" cy="959548"/>
          </a:xfrm>
          <a:prstGeom prst="rect">
            <a:avLst/>
          </a:prstGeom>
        </p:spPr>
      </p:pic>
      <p:pic>
        <p:nvPicPr>
          <p:cNvPr id="20" name="Graphic 19" descr="Scales of justice">
            <a:extLst>
              <a:ext uri="{FF2B5EF4-FFF2-40B4-BE49-F238E27FC236}">
                <a16:creationId xmlns:a16="http://schemas.microsoft.com/office/drawing/2014/main" id="{81A1D1C9-DA7C-404A-BB39-CCEBAEB1B3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70479" y="1610596"/>
            <a:ext cx="944068" cy="9440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339457D-34AE-444F-A104-1A03FF5323F8}"/>
              </a:ext>
            </a:extLst>
          </p:cNvPr>
          <p:cNvSpPr txBox="1"/>
          <p:nvPr/>
        </p:nvSpPr>
        <p:spPr>
          <a:xfrm>
            <a:off x="3365369" y="245097"/>
            <a:ext cx="5514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 Dakota Medicaid </a:t>
            </a: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VALUES: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75D696-6336-4778-A0BA-DF72B2258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19"/>
    </mc:Choice>
    <mc:Fallback xmlns="">
      <p:transition spd="slow" advTm="33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65A45-47CC-42DA-BA1B-82DAFCD308CB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Who does Medicaid cover?</a:t>
            </a:r>
          </a:p>
        </p:txBody>
      </p:sp>
      <p:pic>
        <p:nvPicPr>
          <p:cNvPr id="28" name="Graphic 27" descr="Universal Access">
            <a:extLst>
              <a:ext uri="{FF2B5EF4-FFF2-40B4-BE49-F238E27FC236}">
                <a16:creationId xmlns:a16="http://schemas.microsoft.com/office/drawing/2014/main" id="{AFDE230D-5AC1-4A9A-BF4C-7AF252AB2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1799" y="321735"/>
            <a:ext cx="1889357" cy="1889357"/>
          </a:xfrm>
          <a:prstGeom prst="rect">
            <a:avLst/>
          </a:prstGeom>
        </p:spPr>
      </p:pic>
      <p:pic>
        <p:nvPicPr>
          <p:cNvPr id="30" name="Graphic 29" descr="Children">
            <a:extLst>
              <a:ext uri="{FF2B5EF4-FFF2-40B4-BE49-F238E27FC236}">
                <a16:creationId xmlns:a16="http://schemas.microsoft.com/office/drawing/2014/main" id="{68E17681-CD07-46D0-9A89-27AA4A4AC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935" y="321733"/>
            <a:ext cx="1890640" cy="1890640"/>
          </a:xfrm>
          <a:prstGeom prst="rect">
            <a:avLst/>
          </a:prstGeom>
        </p:spPr>
      </p:pic>
      <p:pic>
        <p:nvPicPr>
          <p:cNvPr id="32" name="Graphic 31" descr="Woman with cane">
            <a:extLst>
              <a:ext uri="{FF2B5EF4-FFF2-40B4-BE49-F238E27FC236}">
                <a16:creationId xmlns:a16="http://schemas.microsoft.com/office/drawing/2014/main" id="{0E7E145D-0F3C-445D-8727-9E78AE15E7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6404" y="2473646"/>
            <a:ext cx="1801922" cy="1801922"/>
          </a:xfrm>
          <a:prstGeom prst="rect">
            <a:avLst/>
          </a:prstGeom>
        </p:spPr>
      </p:pic>
      <p:pic>
        <p:nvPicPr>
          <p:cNvPr id="22" name="Graphic 21" descr="Pregnant lady">
            <a:extLst>
              <a:ext uri="{FF2B5EF4-FFF2-40B4-BE49-F238E27FC236}">
                <a16:creationId xmlns:a16="http://schemas.microsoft.com/office/drawing/2014/main" id="{9274A7C3-974E-423E-A5BA-74BD4D6078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18337" y="540697"/>
            <a:ext cx="3560281" cy="3560281"/>
          </a:xfrm>
          <a:prstGeom prst="rect">
            <a:avLst/>
          </a:prstGeom>
        </p:spPr>
      </p:pic>
      <p:pic>
        <p:nvPicPr>
          <p:cNvPr id="26" name="Graphic 25" descr="Family with two children">
            <a:extLst>
              <a:ext uri="{FF2B5EF4-FFF2-40B4-BE49-F238E27FC236}">
                <a16:creationId xmlns:a16="http://schemas.microsoft.com/office/drawing/2014/main" id="{94042E22-69AC-41D6-BA92-EBE9E2A73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791" y="4522473"/>
            <a:ext cx="1894592" cy="189459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2B184E38-0079-467C-BBD1-9ADCCA2B17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0898" y="2446466"/>
            <a:ext cx="3683347" cy="147566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F22D4AB-4FA7-42A0-9214-4E686C250E16}"/>
              </a:ext>
            </a:extLst>
          </p:cNvPr>
          <p:cNvSpPr txBox="1"/>
          <p:nvPr/>
        </p:nvSpPr>
        <p:spPr>
          <a:xfrm>
            <a:off x="8117226" y="4012248"/>
            <a:ext cx="368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Medicaid covers </a:t>
            </a:r>
            <a:r>
              <a:rPr lang="en-US" b="1" dirty="0">
                <a:solidFill>
                  <a:schemeClr val="accent4"/>
                </a:solidFill>
              </a:rPr>
              <a:t>1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in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5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Americans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6F6ADC-A4F9-4A5E-B4C6-2A828B458152}"/>
              </a:ext>
            </a:extLst>
          </p:cNvPr>
          <p:cNvSpPr txBox="1"/>
          <p:nvPr/>
        </p:nvSpPr>
        <p:spPr>
          <a:xfrm>
            <a:off x="8018229" y="1767210"/>
            <a:ext cx="417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4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in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 10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Medicaid enrollees are Children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1BBC2F-AF6B-4C20-A8D6-C4709C94DD76}"/>
              </a:ext>
            </a:extLst>
          </p:cNvPr>
          <p:cNvSpPr txBox="1"/>
          <p:nvPr/>
        </p:nvSpPr>
        <p:spPr>
          <a:xfrm>
            <a:off x="4030823" y="194656"/>
            <a:ext cx="380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Medicaid covers  </a:t>
            </a:r>
            <a:r>
              <a:rPr lang="en-US" b="1" dirty="0">
                <a:solidFill>
                  <a:schemeClr val="accent4"/>
                </a:solidFill>
              </a:rPr>
              <a:t>43%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of all births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6B023F-0BB1-4576-9792-058D806FBEA4}"/>
              </a:ext>
            </a:extLst>
          </p:cNvPr>
          <p:cNvSpPr txBox="1"/>
          <p:nvPr/>
        </p:nvSpPr>
        <p:spPr>
          <a:xfrm>
            <a:off x="-14428" y="1922502"/>
            <a:ext cx="461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Medicaid covers </a:t>
            </a:r>
            <a:r>
              <a:rPr lang="en-US" sz="1600" b="1" dirty="0">
                <a:solidFill>
                  <a:schemeClr val="accent4"/>
                </a:solidFill>
              </a:rPr>
              <a:t>45%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of adults with disabilities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A711D8-0A2C-4078-B36A-26F3C940837C}"/>
              </a:ext>
            </a:extLst>
          </p:cNvPr>
          <p:cNvSpPr txBox="1"/>
          <p:nvPr/>
        </p:nvSpPr>
        <p:spPr>
          <a:xfrm>
            <a:off x="7012" y="4262353"/>
            <a:ext cx="43285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</a:schemeClr>
                </a:solidFill>
              </a:rPr>
              <a:t>Medicaid covers</a:t>
            </a:r>
            <a:r>
              <a:rPr lang="en-US" sz="1500" b="1" dirty="0">
                <a:solidFill>
                  <a:schemeClr val="accent4"/>
                </a:solidFill>
              </a:rPr>
              <a:t> 6 </a:t>
            </a:r>
            <a:r>
              <a:rPr lang="en-US" sz="1500" dirty="0">
                <a:solidFill>
                  <a:schemeClr val="tx1">
                    <a:lumMod val="75000"/>
                  </a:schemeClr>
                </a:solidFill>
              </a:rPr>
              <a:t>in </a:t>
            </a:r>
            <a:r>
              <a:rPr lang="en-US" sz="1500" b="1" dirty="0">
                <a:solidFill>
                  <a:schemeClr val="tx1">
                    <a:lumMod val="75000"/>
                  </a:schemeClr>
                </a:solidFill>
              </a:rPr>
              <a:t>10</a:t>
            </a:r>
            <a:r>
              <a:rPr lang="en-US" sz="1500" dirty="0">
                <a:solidFill>
                  <a:schemeClr val="tx1">
                    <a:lumMod val="75000"/>
                  </a:schemeClr>
                </a:solidFill>
              </a:rPr>
              <a:t> nursing home residents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7F2251-C118-48AD-B94D-78143F3CA6F8}"/>
              </a:ext>
            </a:extLst>
          </p:cNvPr>
          <p:cNvSpPr/>
          <p:nvPr/>
        </p:nvSpPr>
        <p:spPr>
          <a:xfrm>
            <a:off x="4642413" y="57536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Medicaid provides health and long-term care for </a:t>
            </a:r>
            <a:r>
              <a:rPr lang="en-US" b="1" i="1" dirty="0">
                <a:solidFill>
                  <a:schemeClr val="bg1"/>
                </a:solidFill>
              </a:rPr>
              <a:t>millions</a:t>
            </a:r>
            <a:r>
              <a:rPr lang="en-US" i="1" dirty="0">
                <a:solidFill>
                  <a:schemeClr val="bg1"/>
                </a:solidFill>
              </a:rPr>
              <a:t> of America’s poorest and most vulnerable people.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00B05D-B7E5-4677-99D9-2911E18B385C}"/>
              </a:ext>
            </a:extLst>
          </p:cNvPr>
          <p:cNvSpPr txBox="1"/>
          <p:nvPr/>
        </p:nvSpPr>
        <p:spPr>
          <a:xfrm>
            <a:off x="4261224" y="6536267"/>
            <a:ext cx="10147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*Data retrieved from Kaiser Family Foundation (2019) 10 Things to Know about Medicaid: Setting the Facts Straight and MACPAC (2020) Factsheet Medicaid’s Role </a:t>
            </a:r>
          </a:p>
          <a:p>
            <a:r>
              <a:rPr lang="en-US" sz="800" i="1" dirty="0"/>
              <a:t> in Financing Maternity Care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5C42C1-D31E-4EB0-9282-ECE5DEA19C34}"/>
              </a:ext>
            </a:extLst>
          </p:cNvPr>
          <p:cNvSpPr txBox="1"/>
          <p:nvPr/>
        </p:nvSpPr>
        <p:spPr>
          <a:xfrm>
            <a:off x="23791" y="6080418"/>
            <a:ext cx="43272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</a:schemeClr>
                </a:solidFill>
              </a:rPr>
              <a:t>Medicaid and Medicaid Expansion covers low-income families and nonelderly adults with income up to </a:t>
            </a:r>
            <a:r>
              <a:rPr lang="en-US" sz="1500" b="1" dirty="0">
                <a:solidFill>
                  <a:schemeClr val="accent4"/>
                </a:solidFill>
              </a:rPr>
              <a:t>138% FPL</a:t>
            </a:r>
          </a:p>
        </p:txBody>
      </p:sp>
      <p:pic>
        <p:nvPicPr>
          <p:cNvPr id="46" name="Graphic 45" descr="Group">
            <a:extLst>
              <a:ext uri="{FF2B5EF4-FFF2-40B4-BE49-F238E27FC236}">
                <a16:creationId xmlns:a16="http://schemas.microsoft.com/office/drawing/2014/main" id="{BB23724F-6B37-44D0-ABB1-B936CFBD78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36231" y="4578241"/>
            <a:ext cx="1894592" cy="1894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66F24-20C5-4572-9AF9-74AEA90A9B2D}"/>
              </a:ext>
            </a:extLst>
          </p:cNvPr>
          <p:cNvSpPr txBox="1"/>
          <p:nvPr/>
        </p:nvSpPr>
        <p:spPr>
          <a:xfrm>
            <a:off x="23791" y="191349"/>
            <a:ext cx="294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In the United States…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840263-F172-46C2-B94D-416486C2C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0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41"/>
    </mc:Choice>
    <mc:Fallback xmlns="">
      <p:transition spd="slow" advTm="5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EFEF60-4E70-4FD8-9991-521F0A53B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1357"/>
            <a:ext cx="12192000" cy="52970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9C13BD-E161-4AB5-9192-1C0DE4116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8448" y="6418616"/>
            <a:ext cx="4121253" cy="25605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524029D-E51D-4EBC-A074-E191287CC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0463"/>
      </p:ext>
    </p:extLst>
  </p:cSld>
  <p:clrMapOvr>
    <a:masterClrMapping/>
  </p:clrMapOvr>
  <p:transition advTm="404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EF181-3500-46A6-A8D7-DB2C1C8362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C00000"/>
                </a:solidFill>
              </a:rPr>
              <a:t>Robert Wood Johnson Foundation</a:t>
            </a:r>
          </a:p>
          <a:p>
            <a:pPr marL="0" indent="0">
              <a:buNone/>
            </a:pPr>
            <a:endParaRPr lang="en-US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“The process-based, data driven approach to improving the quality of care. It operates under the belief that there is always room for improving operations, processes, and activities to increase quality.”</a:t>
            </a: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07706C-E910-45FC-8EF9-93BE3D166D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+mn-lt"/>
              </a:rPr>
              <a:t>Centers for Disease Control and Prevention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“Focuses on activities that improve population health, ensures healthcare’s affordability, and deliver the best patient experience. The framework of all Quality Improvement in healthcare ties back to: (1) Improve </a:t>
            </a:r>
            <a:r>
              <a:rPr lang="en-US" sz="1600" dirty="0">
                <a:solidFill>
                  <a:schemeClr val="tx2"/>
                </a:solidFill>
              </a:rPr>
              <a:t>the health of populations, (2) Reduce the per capita cost of healthcare, and (3) Improve the patient experience.”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5999A1-6B2B-4454-A556-A616143D60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  <a:latin typeface="+mn-lt"/>
              </a:rPr>
              <a:t>Institute of Medicine </a:t>
            </a:r>
          </a:p>
          <a:p>
            <a:pPr marL="0" indent="0" algn="ctr">
              <a:buNone/>
            </a:pPr>
            <a:endParaRPr lang="en-US" sz="1600" b="1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“ The IOM created a framework with six domains for the health care system. This framework makes it easier for consumers to grasp the meaning and relevance of quality measures. The domains are: (1) Safe, (2) Effective, (3) Patient-centered, (4) Timely, (5) Efficient, and (6) Equitable.”</a:t>
            </a:r>
          </a:p>
          <a:p>
            <a:pPr marL="0" indent="0" algn="ctr">
              <a:buNone/>
            </a:pPr>
            <a:endParaRPr lang="en-US" sz="1600" b="1" dirty="0">
              <a:solidFill>
                <a:srgbClr val="C00000"/>
              </a:solidFill>
              <a:latin typeface="+mn-lt"/>
            </a:endParaRPr>
          </a:p>
          <a:p>
            <a:pPr marL="0" indent="0" algn="ctr">
              <a:buNone/>
            </a:pPr>
            <a:endParaRPr lang="en-US" sz="1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DABC3C-CB49-4F22-88C9-2AF5C60C4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38" y="4083907"/>
            <a:ext cx="3038475" cy="1504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6BF82-505A-400A-BC43-5DAF7793C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848" y="4611673"/>
            <a:ext cx="2695575" cy="1276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C218BF-0A93-4D51-BFD0-B066115DB1A6}"/>
              </a:ext>
            </a:extLst>
          </p:cNvPr>
          <p:cNvSpPr txBox="1"/>
          <p:nvPr/>
        </p:nvSpPr>
        <p:spPr>
          <a:xfrm>
            <a:off x="1247120" y="577727"/>
            <a:ext cx="934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+mj-lt"/>
              </a:rPr>
              <a:t>How Quality Improvement is defined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830D19-470C-446C-AC75-57E06926D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205" y="4883014"/>
            <a:ext cx="3271311" cy="70584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B4B0613-A08B-4AAD-9F12-257778EA9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84907"/>
      </p:ext>
    </p:extLst>
  </p:cSld>
  <p:clrMapOvr>
    <a:masterClrMapping/>
  </p:clrMapOvr>
  <p:transition advTm="864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4AC8-A470-4952-B1FA-39C03FFE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13" y="91308"/>
            <a:ext cx="11384595" cy="941157"/>
          </a:xfrm>
        </p:spPr>
        <p:txBody>
          <a:bodyPr/>
          <a:lstStyle/>
          <a:p>
            <a:pPr algn="ctr"/>
            <a:r>
              <a:rPr lang="en-US" sz="3800" b="1" dirty="0"/>
              <a:t>How to drive quality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FF91F-277B-452C-8864-BA0B172B5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Quadruple Aim for ND Medicaid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0625D-DA8A-4153-9E8D-1BA8D1B059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Value Equation  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tx2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4E243D2-F56F-41DF-AF83-785A1FDFD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1978419"/>
              </p:ext>
            </p:extLst>
          </p:nvPr>
        </p:nvGraphicFramePr>
        <p:xfrm>
          <a:off x="0" y="2162754"/>
          <a:ext cx="5879548" cy="3812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1711772-50F5-4279-B9BC-71BD0E3AF1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885182" y="2639834"/>
            <a:ext cx="3932939" cy="2230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CCE7D2-0A02-475E-8D1B-792B47F37493}"/>
              </a:ext>
            </a:extLst>
          </p:cNvPr>
          <p:cNvSpPr txBox="1"/>
          <p:nvPr/>
        </p:nvSpPr>
        <p:spPr>
          <a:xfrm>
            <a:off x="343942" y="6424654"/>
            <a:ext cx="54048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*Institute for Healthcare Improvement Triple Aim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DBD82-7253-4E32-A7D3-C8C9636B171F}"/>
              </a:ext>
            </a:extLst>
          </p:cNvPr>
          <p:cNvSpPr txBox="1"/>
          <p:nvPr/>
        </p:nvSpPr>
        <p:spPr>
          <a:xfrm>
            <a:off x="6096000" y="6424653"/>
            <a:ext cx="4722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*University of Utah &amp; Harvard Business School’s Michael Perter value equation 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1053DA6-F89C-4C00-A496-72AF5C566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13971"/>
      </p:ext>
    </p:extLst>
  </p:cSld>
  <p:clrMapOvr>
    <a:masterClrMapping/>
  </p:clrMapOvr>
  <p:transition advTm="347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44DA-0372-4295-8DA1-0BAA554F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02" y="134013"/>
            <a:ext cx="11384595" cy="941157"/>
          </a:xfrm>
        </p:spPr>
        <p:txBody>
          <a:bodyPr/>
          <a:lstStyle/>
          <a:p>
            <a:pPr algn="ctr"/>
            <a:r>
              <a:rPr lang="en-US" sz="3800" b="1" dirty="0"/>
              <a:t>How to improve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187C6-A6A1-4140-AC0C-819AD0F312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C00000"/>
                </a:solidFill>
              </a:rPr>
              <a:t>Continuous Quality Improvement 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Is a </a:t>
            </a:r>
            <a:r>
              <a:rPr lang="en-US" sz="1400" dirty="0">
                <a:solidFill>
                  <a:schemeClr val="accent4"/>
                </a:solidFill>
              </a:rPr>
              <a:t>quality management process </a:t>
            </a:r>
            <a:r>
              <a:rPr lang="en-US" sz="1400" dirty="0">
                <a:solidFill>
                  <a:schemeClr val="tx2"/>
                </a:solidFill>
              </a:rPr>
              <a:t>that encourages all health care team members to continuously as the questions:</a:t>
            </a:r>
          </a:p>
          <a:p>
            <a:pPr marL="0" indent="0">
              <a:buNone/>
            </a:pPr>
            <a:endParaRPr lang="en-US" sz="1500" b="1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1500" b="1" dirty="0">
                <a:solidFill>
                  <a:schemeClr val="tx1">
                    <a:lumMod val="75000"/>
                  </a:schemeClr>
                </a:solidFill>
              </a:rPr>
              <a:t>How are we doing?</a:t>
            </a:r>
          </a:p>
          <a:p>
            <a:pPr marL="342900" indent="-342900">
              <a:buAutoNum type="arabicPeriod"/>
            </a:pPr>
            <a:r>
              <a:rPr lang="en-US" sz="1500" b="1" dirty="0">
                <a:solidFill>
                  <a:schemeClr val="tx1">
                    <a:lumMod val="75000"/>
                  </a:schemeClr>
                </a:solidFill>
              </a:rPr>
              <a:t>Can we do it better?</a:t>
            </a: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The Institute for Healthcare Improvement </a:t>
            </a:r>
            <a:r>
              <a:rPr lang="en-US" sz="1400" dirty="0">
                <a:solidFill>
                  <a:schemeClr val="accent4"/>
                </a:solidFill>
              </a:rPr>
              <a:t>Model for Improvement</a:t>
            </a:r>
            <a:r>
              <a:rPr lang="en-US" sz="1400" b="1" dirty="0">
                <a:solidFill>
                  <a:schemeClr val="accent4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is a simple strategy that use </a:t>
            </a:r>
            <a:r>
              <a:rPr lang="en-US" sz="1400" b="1" dirty="0">
                <a:solidFill>
                  <a:schemeClr val="tx2"/>
                </a:solidFill>
              </a:rPr>
              <a:t>PDSA cycle </a:t>
            </a:r>
            <a:r>
              <a:rPr lang="en-US" sz="1400" dirty="0">
                <a:solidFill>
                  <a:schemeClr val="tx2"/>
                </a:solidFill>
              </a:rPr>
              <a:t>that accelerates improvement by seeking answers to three questions:</a:t>
            </a: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1500" b="1" dirty="0">
                <a:solidFill>
                  <a:schemeClr val="tx1">
                    <a:lumMod val="75000"/>
                  </a:schemeClr>
                </a:solidFill>
              </a:rPr>
              <a:t>What are we trying to accomplish?</a:t>
            </a:r>
          </a:p>
          <a:p>
            <a:pPr marL="342900" indent="-342900">
              <a:buAutoNum type="arabicPeriod"/>
            </a:pPr>
            <a:r>
              <a:rPr lang="en-US" sz="1500" b="1" dirty="0">
                <a:solidFill>
                  <a:schemeClr val="tx1">
                    <a:lumMod val="75000"/>
                  </a:schemeClr>
                </a:solidFill>
              </a:rPr>
              <a:t>How will we know that a change is an improvement?</a:t>
            </a:r>
          </a:p>
          <a:p>
            <a:pPr marL="342900" indent="-342900">
              <a:buAutoNum type="arabicPeriod"/>
            </a:pPr>
            <a:r>
              <a:rPr lang="en-US" sz="1500" b="1" dirty="0">
                <a:solidFill>
                  <a:schemeClr val="tx1">
                    <a:lumMod val="75000"/>
                  </a:schemeClr>
                </a:solidFill>
              </a:rPr>
              <a:t>What changes can we make that will result in improvement?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C374A6-B798-42F1-B627-506D48B6E7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PDSA Cycle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FBE3D6A-53E6-4131-B487-40554853A0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1617987"/>
              </p:ext>
            </p:extLst>
          </p:nvPr>
        </p:nvGraphicFramePr>
        <p:xfrm>
          <a:off x="6096000" y="1995778"/>
          <a:ext cx="5553544" cy="419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78063E3-2B70-41D7-A1E8-910777C090DB}"/>
              </a:ext>
            </a:extLst>
          </p:cNvPr>
          <p:cNvSpPr txBox="1"/>
          <p:nvPr/>
        </p:nvSpPr>
        <p:spPr>
          <a:xfrm>
            <a:off x="6095999" y="6420972"/>
            <a:ext cx="5449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*The W. Edwards Deming Institute PDSA Cycle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739168-D861-45FA-AF33-3FC48F70D859}"/>
              </a:ext>
            </a:extLst>
          </p:cNvPr>
          <p:cNvSpPr txBox="1"/>
          <p:nvPr/>
        </p:nvSpPr>
        <p:spPr>
          <a:xfrm>
            <a:off x="294198" y="6420972"/>
            <a:ext cx="553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*National Learning Consortium (2013) Continuous Quality Improvement Strategies to Optimize your Practice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2C27E8C-E0A5-4E1E-900D-F860C94CB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90786"/>
      </p:ext>
    </p:extLst>
  </p:cSld>
  <p:clrMapOvr>
    <a:masterClrMapping/>
  </p:clrMapOvr>
  <p:transition advTm="673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FA397F-C461-405E-9DE6-0FD1A8CB39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tx2"/>
                </a:solidFill>
              </a:rPr>
              <a:t>Health Care Quality Measures for Medicaid: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tx2"/>
                </a:solidFill>
              </a:rPr>
              <a:t>Child Core Set </a:t>
            </a:r>
            <a:r>
              <a:rPr lang="en-US" sz="1600" dirty="0">
                <a:solidFill>
                  <a:schemeClr val="tx2"/>
                </a:solidFill>
              </a:rPr>
              <a:t>is a set of</a:t>
            </a:r>
            <a:r>
              <a:rPr lang="en-US" sz="1600" b="1" dirty="0">
                <a:solidFill>
                  <a:srgbClr val="C00000"/>
                </a:solidFill>
              </a:rPr>
              <a:t> 24</a:t>
            </a:r>
            <a:r>
              <a:rPr lang="en-US" sz="1600" dirty="0">
                <a:solidFill>
                  <a:schemeClr val="tx2"/>
                </a:solidFill>
              </a:rPr>
              <a:t> measures encompassing: preventative health, maternal health, mental health, dental health, and experience of care.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https://www.medicaid.gov/medicaid/quality-of-care/downloads/performance-measurement/2020-child-core-set.pdf</a:t>
            </a:r>
            <a:endParaRPr lang="en-US" sz="1200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tx2"/>
                </a:solidFill>
              </a:rPr>
              <a:t>Adult Core Set </a:t>
            </a:r>
            <a:r>
              <a:rPr lang="en-US" sz="1600" dirty="0">
                <a:solidFill>
                  <a:schemeClr val="tx2"/>
                </a:solidFill>
              </a:rPr>
              <a:t>is a set of </a:t>
            </a:r>
            <a:r>
              <a:rPr lang="en-US" sz="1600" b="1" dirty="0">
                <a:solidFill>
                  <a:srgbClr val="C00000"/>
                </a:solidFill>
              </a:rPr>
              <a:t>33</a:t>
            </a:r>
            <a:r>
              <a:rPr lang="en-US" sz="1600" dirty="0">
                <a:solidFill>
                  <a:schemeClr val="tx2"/>
                </a:solidFill>
              </a:rPr>
              <a:t> measures encompassing: preventative health, maternal health, mental health, dental health, and experience of care. 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https://www.medicaid.gov/medicaid/quality-of-care/downloads/performance-measurement/2020-adult-core-set.pdf</a:t>
            </a:r>
            <a:endParaRPr lang="en-US" sz="1200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98EB85-CC49-473F-BC87-E935FEF3DC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6037" y="1764839"/>
            <a:ext cx="3711199" cy="42538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tx2"/>
                </a:solidFill>
              </a:rPr>
              <a:t>ND </a:t>
            </a:r>
            <a:r>
              <a:rPr lang="en-US" sz="1600" b="1" dirty="0">
                <a:solidFill>
                  <a:srgbClr val="C00000"/>
                </a:solidFill>
              </a:rPr>
              <a:t>Child</a:t>
            </a:r>
            <a:r>
              <a:rPr lang="en-US" sz="1600" b="1" dirty="0">
                <a:solidFill>
                  <a:schemeClr val="tx2"/>
                </a:solidFill>
              </a:rPr>
              <a:t> Quality Measures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F0EB8E-4FD6-4DE0-A547-AC92A075B4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59168" y="1764839"/>
            <a:ext cx="3711199" cy="42538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tx2"/>
                </a:solidFill>
              </a:rPr>
              <a:t>ND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C00000"/>
                </a:solidFill>
              </a:rPr>
              <a:t>Adult</a:t>
            </a:r>
            <a:r>
              <a:rPr lang="en-US" sz="1600" dirty="0"/>
              <a:t> </a:t>
            </a:r>
            <a:r>
              <a:rPr lang="en-US" sz="1600" b="1" dirty="0">
                <a:solidFill>
                  <a:schemeClr val="tx2"/>
                </a:solidFill>
              </a:rPr>
              <a:t>Quality Measures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0A67A3-C66A-44FB-ABEC-A803F19D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64" y="435220"/>
            <a:ext cx="10515600" cy="684443"/>
          </a:xfrm>
        </p:spPr>
        <p:txBody>
          <a:bodyPr/>
          <a:lstStyle/>
          <a:p>
            <a:pPr algn="ctr"/>
            <a:r>
              <a:rPr lang="en-US" sz="3400" b="1" dirty="0"/>
              <a:t>How quality is measured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705E085-DD90-45E0-B0C1-C35F87C30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9900211"/>
              </p:ext>
            </p:extLst>
          </p:nvPr>
        </p:nvGraphicFramePr>
        <p:xfrm>
          <a:off x="4132833" y="2168955"/>
          <a:ext cx="4396261" cy="2520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64F93AE-4224-4D7E-A6D9-6C2E52F594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1838234"/>
              </p:ext>
            </p:extLst>
          </p:nvPr>
        </p:nvGraphicFramePr>
        <p:xfrm>
          <a:off x="8444818" y="1891415"/>
          <a:ext cx="3889114" cy="3075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E93DAEC-59A3-4E98-A06A-E79A4344E985}"/>
              </a:ext>
            </a:extLst>
          </p:cNvPr>
          <p:cNvSpPr txBox="1"/>
          <p:nvPr/>
        </p:nvSpPr>
        <p:spPr>
          <a:xfrm>
            <a:off x="4359039" y="4833672"/>
            <a:ext cx="333159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2019, ND reported on </a:t>
            </a:r>
          </a:p>
          <a:p>
            <a:pPr algn="ctr"/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Child Core Set Measures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Mandatory State Reporting for </a:t>
            </a:r>
            <a:r>
              <a:rPr lang="en-US" sz="1200" b="1" u="sng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12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Child Core Set Measures by 2024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1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046EB1-8386-403A-8B08-4D49C3E0B195}"/>
              </a:ext>
            </a:extLst>
          </p:cNvPr>
          <p:cNvSpPr txBox="1"/>
          <p:nvPr/>
        </p:nvSpPr>
        <p:spPr>
          <a:xfrm>
            <a:off x="8104117" y="4833672"/>
            <a:ext cx="36213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2019, ND reported on </a:t>
            </a:r>
          </a:p>
          <a:p>
            <a:pPr algn="ctr"/>
            <a:r>
              <a:rPr lang="en-US" sz="1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Adult Core Set Measures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Mandatory State Reporting for all Adult </a:t>
            </a:r>
            <a:r>
              <a:rPr lang="en-US" sz="1200" b="1" u="sng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Behavioral Health </a:t>
            </a:r>
            <a:r>
              <a:rPr lang="en-US" sz="12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Measures by 2024 </a:t>
            </a:r>
          </a:p>
          <a:p>
            <a:pPr algn="ctr"/>
            <a:endParaRPr lang="en-US" sz="1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69E270-759C-47BA-B63E-5D204E8A4C1B}"/>
              </a:ext>
            </a:extLst>
          </p:cNvPr>
          <p:cNvSpPr/>
          <p:nvPr/>
        </p:nvSpPr>
        <p:spPr>
          <a:xfrm>
            <a:off x="188591" y="6262039"/>
            <a:ext cx="40174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latin typeface="Merriweather"/>
              </a:rPr>
              <a:t>*Retrieved from Medicaid.gov Adult and Child Health Care Quality 2020 Measures</a:t>
            </a:r>
            <a:endParaRPr lang="en-US" sz="900" i="1" dirty="0">
              <a:effectLst/>
              <a:latin typeface="Merriweather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7A55015-13D5-43B9-B1EA-F7E6979570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2062830"/>
              </p:ext>
            </p:extLst>
          </p:nvPr>
        </p:nvGraphicFramePr>
        <p:xfrm>
          <a:off x="4359039" y="2118786"/>
          <a:ext cx="3943847" cy="269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5C9FB659-F2C6-4B95-8F7C-481EC7B2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61500"/>
      </p:ext>
    </p:extLst>
  </p:cSld>
  <p:clrMapOvr>
    <a:masterClrMapping/>
  </p:clrMapOvr>
  <p:transition advTm="691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orth Dakota Be Legendary 2018 Template Nov 2018">
  <a:themeElements>
    <a:clrScheme name="Custom 1">
      <a:dk1>
        <a:srgbClr val="796E66"/>
      </a:dk1>
      <a:lt1>
        <a:sysClr val="window" lastClr="FFFFFF"/>
      </a:lt1>
      <a:dk2>
        <a:srgbClr val="000000"/>
      </a:dk2>
      <a:lt2>
        <a:srgbClr val="B6B0A2"/>
      </a:lt2>
      <a:accent1>
        <a:srgbClr val="D34727"/>
      </a:accent1>
      <a:accent2>
        <a:srgbClr val="087482"/>
      </a:accent2>
      <a:accent3>
        <a:srgbClr val="FAA21B"/>
      </a:accent3>
      <a:accent4>
        <a:srgbClr val="049FDA"/>
      </a:accent4>
      <a:accent5>
        <a:srgbClr val="709749"/>
      </a:accent5>
      <a:accent6>
        <a:srgbClr val="B3BD35"/>
      </a:accent6>
      <a:hlink>
        <a:srgbClr val="000000"/>
      </a:hlink>
      <a:folHlink>
        <a:srgbClr val="087782"/>
      </a:folHlink>
    </a:clrScheme>
    <a:fontScheme name="MS Fonts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 Dakota Be Legendary 2018 Template Nov 2018" id="{E0177D6A-7DCC-4B80-B945-C505818CF03A}" vid="{719EE215-2282-4328-B2B8-C8B90B0037B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6AAA61A720FE4AB2E2ABEA5E85CDE0" ma:contentTypeVersion="6" ma:contentTypeDescription="Create a new document." ma:contentTypeScope="" ma:versionID="429c7f35d898ccd902ce33704a779e25">
  <xsd:schema xmlns:xsd="http://www.w3.org/2001/XMLSchema" xmlns:xs="http://www.w3.org/2001/XMLSchema" xmlns:p="http://schemas.microsoft.com/office/2006/metadata/properties" xmlns:ns2="19a0212d-f6c5-463f-abf9-c64f448f8531" targetNamespace="http://schemas.microsoft.com/office/2006/metadata/properties" ma:root="true" ma:fieldsID="f89e2d648198f92b9f1abb1eb1a4687e" ns2:_="">
    <xsd:import namespace="19a0212d-f6c5-463f-abf9-c64f448f85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0212d-f6c5-463f-abf9-c64f448f85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F870EC-8A37-429E-B5C8-F5AE70F2AA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EDCC26-4800-4272-9DA0-21DE28ED62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a0212d-f6c5-463f-abf9-c64f448f85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94F1E2-EDD7-4539-A5BB-A588AB1A6A12}">
  <ds:schemaRefs>
    <ds:schemaRef ds:uri="http://purl.org/dc/elements/1.1/"/>
    <ds:schemaRef ds:uri="http://schemas.microsoft.com/office/2006/metadata/properties"/>
    <ds:schemaRef ds:uri="19a0212d-f6c5-463f-abf9-c64f448f853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762</Words>
  <Application>Microsoft Office PowerPoint</Application>
  <PresentationFormat>Widescreen</PresentationFormat>
  <Paragraphs>95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Merriweather</vt:lpstr>
      <vt:lpstr>Muli</vt:lpstr>
      <vt:lpstr>Muli Black</vt:lpstr>
      <vt:lpstr>Segoe UI</vt:lpstr>
      <vt:lpstr>Segoe UI Black</vt:lpstr>
      <vt:lpstr>Wingdings</vt:lpstr>
      <vt:lpstr>North Dakota Be Legendary 2018 Template Nov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drive quality</vt:lpstr>
      <vt:lpstr>How to improve</vt:lpstr>
      <vt:lpstr>How quality is measured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Huez, Amber C.</dc:creator>
  <cp:lastModifiedBy>Lawrence, LuWanna K.</cp:lastModifiedBy>
  <cp:revision>30</cp:revision>
  <dcterms:created xsi:type="dcterms:W3CDTF">2020-11-16T18:09:26Z</dcterms:created>
  <dcterms:modified xsi:type="dcterms:W3CDTF">2020-12-14T21:44:00Z</dcterms:modified>
</cp:coreProperties>
</file>