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4"/>
  </p:sldMasterIdLst>
  <p:notesMasterIdLst>
    <p:notesMasterId r:id="rId29"/>
  </p:notesMasterIdLst>
  <p:handoutMasterIdLst>
    <p:handoutMasterId r:id="rId30"/>
  </p:handoutMasterIdLst>
  <p:sldIdLst>
    <p:sldId id="265" r:id="rId5"/>
    <p:sldId id="2068" r:id="rId6"/>
    <p:sldId id="461" r:id="rId7"/>
    <p:sldId id="471" r:id="rId8"/>
    <p:sldId id="2080" r:id="rId9"/>
    <p:sldId id="463" r:id="rId10"/>
    <p:sldId id="275" r:id="rId11"/>
    <p:sldId id="2079" r:id="rId12"/>
    <p:sldId id="302" r:id="rId13"/>
    <p:sldId id="2076" r:id="rId14"/>
    <p:sldId id="310" r:id="rId15"/>
    <p:sldId id="309" r:id="rId16"/>
    <p:sldId id="2083" r:id="rId17"/>
    <p:sldId id="2086" r:id="rId18"/>
    <p:sldId id="303" r:id="rId19"/>
    <p:sldId id="2082" r:id="rId20"/>
    <p:sldId id="2070" r:id="rId21"/>
    <p:sldId id="2071" r:id="rId22"/>
    <p:sldId id="2072" r:id="rId23"/>
    <p:sldId id="2087" r:id="rId24"/>
    <p:sldId id="2054" r:id="rId25"/>
    <p:sldId id="2073" r:id="rId26"/>
    <p:sldId id="2081" r:id="rId27"/>
    <p:sldId id="2075" r:id="rId28"/>
  </p:sldIdLst>
  <p:sldSz cx="12192000" cy="6858000"/>
  <p:notesSz cx="6858000" cy="9144000"/>
  <p:embeddedFontLst>
    <p:embeddedFont>
      <p:font typeface="Arial Black" panose="020B0A04020102020204" pitchFamily="34" charset="0"/>
      <p:bold r:id="rId31"/>
    </p:embeddedFont>
    <p:embeddedFont>
      <p:font typeface="Arial Nova" panose="020B0504020202020204" pitchFamily="34" charset="0"/>
      <p:regular r:id="rId32"/>
      <p:bold r:id="rId33"/>
      <p:italic r:id="rId34"/>
      <p:boldItalic r:id="rId35"/>
    </p:embeddedFont>
    <p:embeddedFont>
      <p:font typeface="Calibri" panose="020F0502020204030204" pitchFamily="34" charset="0"/>
      <p:regular r:id="rId36"/>
      <p:bold r:id="rId37"/>
      <p:italic r:id="rId38"/>
      <p:boldItalic r:id="rId39"/>
    </p:embeddedFont>
    <p:embeddedFont>
      <p:font typeface="Cambria" panose="02040503050406030204" pitchFamily="18" charset="0"/>
      <p:regular r:id="rId40"/>
      <p:bold r:id="rId41"/>
      <p:italic r:id="rId42"/>
      <p:boldItalic r:id="rId43"/>
    </p:embeddedFont>
    <p:embeddedFont>
      <p:font typeface="Century Gothic" panose="020B0502020202020204" pitchFamily="34" charset="0"/>
      <p:regular r:id="rId44"/>
      <p:bold r:id="rId45"/>
      <p:italic r:id="rId46"/>
      <p:boldItalic r:id="rId47"/>
    </p:embeddedFont>
    <p:embeddedFont>
      <p:font typeface="Franklin Gothic Book" panose="020B0503020102020204" pitchFamily="34" charset="0"/>
      <p:regular r:id="rId48"/>
      <p:italic r:id="rId49"/>
    </p:embeddedFont>
    <p:embeddedFont>
      <p:font typeface="Open Sans" panose="020B0606030504020204" pitchFamily="34" charset="0"/>
      <p:regular r:id="rId50"/>
      <p:bold r:id="rId51"/>
      <p:italic r:id="rId52"/>
      <p:boldItalic r:id="rId53"/>
    </p:embeddedFont>
    <p:embeddedFont>
      <p:font typeface="Segoe UI" panose="020B0502040204020203" pitchFamily="34" charset="0"/>
      <p:regular r:id="rId54"/>
      <p:bold r:id="rId55"/>
      <p:italic r:id="rId56"/>
      <p:boldItalic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Font Test" id="{D645D990-632A-4BBA-AD95-4142681E51A6}">
          <p14:sldIdLst/>
        </p14:section>
        <p14:section name="2021 Survey Data Visualization" id="{0D935553-35CA-4692-9A2A-199913FC2EAB}">
          <p14:sldIdLst>
            <p14:sldId id="265"/>
            <p14:sldId id="2068"/>
            <p14:sldId id="461"/>
            <p14:sldId id="471"/>
            <p14:sldId id="2080"/>
            <p14:sldId id="463"/>
            <p14:sldId id="275"/>
            <p14:sldId id="2079"/>
            <p14:sldId id="302"/>
            <p14:sldId id="2076"/>
            <p14:sldId id="310"/>
            <p14:sldId id="309"/>
            <p14:sldId id="2083"/>
            <p14:sldId id="2086"/>
            <p14:sldId id="303"/>
            <p14:sldId id="2082"/>
            <p14:sldId id="2070"/>
            <p14:sldId id="2071"/>
            <p14:sldId id="2072"/>
            <p14:sldId id="2087"/>
            <p14:sldId id="2054"/>
            <p14:sldId id="2073"/>
            <p14:sldId id="2081"/>
            <p14:sldId id="2075"/>
          </p14:sldIdLst>
        </p14:section>
      </p14:sectionLst>
    </p:ext>
    <p:ext uri="{EFAFB233-063F-42B5-8137-9DF3F51BA10A}">
      <p15:sldGuideLst xmlns:p15="http://schemas.microsoft.com/office/powerpoint/2012/main">
        <p15:guide id="2" orient="horz" pos="2160">
          <p15:clr>
            <a:srgbClr val="A4A3A4"/>
          </p15:clr>
        </p15:guide>
        <p15:guide id="3"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BD14938-8CD9-20C6-0164-0BF1608A711A}" name="Kalanek, Karla J." initials="KKJ" userId="S::kkalanek@nd.gov::3f822762-4314-4d1d-865b-cbae00142d7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EBEBE"/>
    <a:srgbClr val="B5D9CB"/>
    <a:srgbClr val="F0BF5D"/>
    <a:srgbClr val="EF844E"/>
    <a:srgbClr val="316234"/>
    <a:srgbClr val="6C924C"/>
    <a:srgbClr val="EDA04B"/>
    <a:srgbClr val="1737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38F77D-7CE8-44F4-97D7-9958BD5AA669}" v="202" dt="2023-03-02T21:12:07.996"/>
  </p1510:revLst>
</p1510:revInfo>
</file>

<file path=ppt/tableStyles.xml><?xml version="1.0" encoding="utf-8"?>
<a:tblStyleLst xmlns:a="http://schemas.openxmlformats.org/drawingml/2006/main" def="{9D7B26C5-4107-4FEC-AEDC-1716B250A1EF}">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65182" autoAdjust="0"/>
  </p:normalViewPr>
  <p:slideViewPr>
    <p:cSldViewPr snapToGrid="0">
      <p:cViewPr varScale="1">
        <p:scale>
          <a:sx n="114" d="100"/>
          <a:sy n="114" d="100"/>
        </p:scale>
        <p:origin x="474" y="102"/>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78" d="100"/>
          <a:sy n="78" d="100"/>
        </p:scale>
        <p:origin x="3966"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9.fntdata"/><Relationship Id="rId21" Type="http://schemas.openxmlformats.org/officeDocument/2006/relationships/slide" Target="slides/slide17.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font" Target="fonts/font20.fntdata"/><Relationship Id="rId55" Type="http://schemas.openxmlformats.org/officeDocument/2006/relationships/font" Target="fonts/font25.fntdata"/><Relationship Id="rId63"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41" Type="http://schemas.openxmlformats.org/officeDocument/2006/relationships/font" Target="fonts/font11.fntdata"/><Relationship Id="rId54" Type="http://schemas.openxmlformats.org/officeDocument/2006/relationships/font" Target="fonts/font24.fntdata"/><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openxmlformats.org/officeDocument/2006/relationships/font" Target="fonts/font23.fntdata"/><Relationship Id="rId58"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6.fntdata"/><Relationship Id="rId49" Type="http://schemas.openxmlformats.org/officeDocument/2006/relationships/font" Target="fonts/font19.fntdata"/><Relationship Id="rId57" Type="http://schemas.openxmlformats.org/officeDocument/2006/relationships/font" Target="fonts/font27.fntdata"/><Relationship Id="rId61"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font" Target="fonts/font22.fntdata"/><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56" Type="http://schemas.openxmlformats.org/officeDocument/2006/relationships/font" Target="fonts/font26.fntdata"/><Relationship Id="rId64" Type="http://schemas.microsoft.com/office/2018/10/relationships/authors" Target="authors.xml"/><Relationship Id="rId8" Type="http://schemas.openxmlformats.org/officeDocument/2006/relationships/slide" Target="slides/slide4.xml"/><Relationship Id="rId51" Type="http://schemas.openxmlformats.org/officeDocument/2006/relationships/font" Target="fonts/font21.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5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lanek, Karla J." userId="3f822762-4314-4d1d-865b-cbae00142d70" providerId="ADAL" clId="{8038F77D-7CE8-44F4-97D7-9958BD5AA669}"/>
    <pc:docChg chg="undo redo custSel addSld delSld modSld sldOrd modSection">
      <pc:chgData name="Kalanek, Karla J." userId="3f822762-4314-4d1d-865b-cbae00142d70" providerId="ADAL" clId="{8038F77D-7CE8-44F4-97D7-9958BD5AA669}" dt="2023-03-02T21:13:25.773" v="2389" actId="255"/>
      <pc:docMkLst>
        <pc:docMk/>
      </pc:docMkLst>
      <pc:sldChg chg="modSp mod">
        <pc:chgData name="Kalanek, Karla J." userId="3f822762-4314-4d1d-865b-cbae00142d70" providerId="ADAL" clId="{8038F77D-7CE8-44F4-97D7-9958BD5AA669}" dt="2023-03-02T21:01:40.566" v="2310" actId="1076"/>
        <pc:sldMkLst>
          <pc:docMk/>
          <pc:sldMk cId="4100071671" sldId="265"/>
        </pc:sldMkLst>
        <pc:spChg chg="mod">
          <ac:chgData name="Kalanek, Karla J." userId="3f822762-4314-4d1d-865b-cbae00142d70" providerId="ADAL" clId="{8038F77D-7CE8-44F4-97D7-9958BD5AA669}" dt="2023-03-02T21:01:40.566" v="2310" actId="1076"/>
          <ac:spMkLst>
            <pc:docMk/>
            <pc:sldMk cId="4100071671" sldId="265"/>
            <ac:spMk id="3" creationId="{9E73ED64-C38D-030D-4680-914C6E154FAD}"/>
          </ac:spMkLst>
        </pc:spChg>
        <pc:spChg chg="mod">
          <ac:chgData name="Kalanek, Karla J." userId="3f822762-4314-4d1d-865b-cbae00142d70" providerId="ADAL" clId="{8038F77D-7CE8-44F4-97D7-9958BD5AA669}" dt="2023-02-24T16:27:43.920" v="11" actId="20577"/>
          <ac:spMkLst>
            <pc:docMk/>
            <pc:sldMk cId="4100071671" sldId="265"/>
            <ac:spMk id="5" creationId="{E3AE6371-D070-E81E-0046-635ED353E655}"/>
          </ac:spMkLst>
        </pc:spChg>
        <pc:picChg chg="mod">
          <ac:chgData name="Kalanek, Karla J." userId="3f822762-4314-4d1d-865b-cbae00142d70" providerId="ADAL" clId="{8038F77D-7CE8-44F4-97D7-9958BD5AA669}" dt="2023-02-24T16:31:27.772" v="99" actId="1076"/>
          <ac:picMkLst>
            <pc:docMk/>
            <pc:sldMk cId="4100071671" sldId="265"/>
            <ac:picMk id="4" creationId="{14E56E12-DA72-C086-1A98-1ED1ED05CE02}"/>
          </ac:picMkLst>
        </pc:picChg>
      </pc:sldChg>
      <pc:sldChg chg="modSp mod addCm delCm modCm">
        <pc:chgData name="Kalanek, Karla J." userId="3f822762-4314-4d1d-865b-cbae00142d70" providerId="ADAL" clId="{8038F77D-7CE8-44F4-97D7-9958BD5AA669}" dt="2023-03-02T20:52:15.987" v="2256"/>
        <pc:sldMkLst>
          <pc:docMk/>
          <pc:sldMk cId="3674555840" sldId="302"/>
        </pc:sldMkLst>
        <pc:spChg chg="mod">
          <ac:chgData name="Kalanek, Karla J." userId="3f822762-4314-4d1d-865b-cbae00142d70" providerId="ADAL" clId="{8038F77D-7CE8-44F4-97D7-9958BD5AA669}" dt="2023-02-24T19:19:19.183" v="1171" actId="20577"/>
          <ac:spMkLst>
            <pc:docMk/>
            <pc:sldMk cId="3674555840" sldId="302"/>
            <ac:spMk id="3" creationId="{5D8D9DBD-26C1-40F8-AFC6-FCCF8BD16318}"/>
          </ac:spMkLst>
        </pc:spChg>
        <pc:graphicFrameChg chg="mod">
          <ac:chgData name="Kalanek, Karla J." userId="3f822762-4314-4d1d-865b-cbae00142d70" providerId="ADAL" clId="{8038F77D-7CE8-44F4-97D7-9958BD5AA669}" dt="2023-02-24T19:23:11.469" v="1183" actId="20577"/>
          <ac:graphicFrameMkLst>
            <pc:docMk/>
            <pc:sldMk cId="3674555840" sldId="302"/>
            <ac:graphicFrameMk id="9" creationId="{4A0FA3E7-BB88-C024-491C-5D18847CB582}"/>
          </ac:graphicFrameMkLst>
        </pc:graphicFrameChg>
      </pc:sldChg>
      <pc:sldChg chg="modSp mod">
        <pc:chgData name="Kalanek, Karla J." userId="3f822762-4314-4d1d-865b-cbae00142d70" providerId="ADAL" clId="{8038F77D-7CE8-44F4-97D7-9958BD5AA669}" dt="2023-02-24T20:46:17.637" v="1358" actId="27918"/>
        <pc:sldMkLst>
          <pc:docMk/>
          <pc:sldMk cId="3702485421" sldId="303"/>
        </pc:sldMkLst>
        <pc:spChg chg="mod">
          <ac:chgData name="Kalanek, Karla J." userId="3f822762-4314-4d1d-865b-cbae00142d70" providerId="ADAL" clId="{8038F77D-7CE8-44F4-97D7-9958BD5AA669}" dt="2023-02-24T20:42:35.929" v="1340" actId="20577"/>
          <ac:spMkLst>
            <pc:docMk/>
            <pc:sldMk cId="3702485421" sldId="303"/>
            <ac:spMk id="3" creationId="{5D8D9DBD-26C1-40F8-AFC6-FCCF8BD16318}"/>
          </ac:spMkLst>
        </pc:spChg>
        <pc:spChg chg="mod">
          <ac:chgData name="Kalanek, Karla J." userId="3f822762-4314-4d1d-865b-cbae00142d70" providerId="ADAL" clId="{8038F77D-7CE8-44F4-97D7-9958BD5AA669}" dt="2023-02-24T20:43:40.616" v="1345" actId="20577"/>
          <ac:spMkLst>
            <pc:docMk/>
            <pc:sldMk cId="3702485421" sldId="303"/>
            <ac:spMk id="4" creationId="{1A90C206-ADD5-F835-12DF-F127507BA4BD}"/>
          </ac:spMkLst>
        </pc:spChg>
        <pc:graphicFrameChg chg="mod">
          <ac:chgData name="Kalanek, Karla J." userId="3f822762-4314-4d1d-865b-cbae00142d70" providerId="ADAL" clId="{8038F77D-7CE8-44F4-97D7-9958BD5AA669}" dt="2023-02-24T20:45:04.419" v="1354" actId="1076"/>
          <ac:graphicFrameMkLst>
            <pc:docMk/>
            <pc:sldMk cId="3702485421" sldId="303"/>
            <ac:graphicFrameMk id="6" creationId="{15667D4F-0F84-4C6B-830C-29BB17F84C6B}"/>
          </ac:graphicFrameMkLst>
        </pc:graphicFrameChg>
      </pc:sldChg>
      <pc:sldChg chg="addSp delSp modSp mod addCm delCm">
        <pc:chgData name="Kalanek, Karla J." userId="3f822762-4314-4d1d-865b-cbae00142d70" providerId="ADAL" clId="{8038F77D-7CE8-44F4-97D7-9958BD5AA669}" dt="2023-03-02T20:53:02.588" v="2258"/>
        <pc:sldMkLst>
          <pc:docMk/>
          <pc:sldMk cId="4233517517" sldId="309"/>
        </pc:sldMkLst>
        <pc:spChg chg="add del mod">
          <ac:chgData name="Kalanek, Karla J." userId="3f822762-4314-4d1d-865b-cbae00142d70" providerId="ADAL" clId="{8038F77D-7CE8-44F4-97D7-9958BD5AA669}" dt="2023-02-24T21:49:46.035" v="1827" actId="20577"/>
          <ac:spMkLst>
            <pc:docMk/>
            <pc:sldMk cId="4233517517" sldId="309"/>
            <ac:spMk id="3" creationId="{5D8D9DBD-26C1-40F8-AFC6-FCCF8BD16318}"/>
          </ac:spMkLst>
        </pc:spChg>
        <pc:spChg chg="mod">
          <ac:chgData name="Kalanek, Karla J." userId="3f822762-4314-4d1d-865b-cbae00142d70" providerId="ADAL" clId="{8038F77D-7CE8-44F4-97D7-9958BD5AA669}" dt="2023-02-24T21:49:52.104" v="1828" actId="21"/>
          <ac:spMkLst>
            <pc:docMk/>
            <pc:sldMk cId="4233517517" sldId="309"/>
            <ac:spMk id="4" creationId="{FF317668-6DCA-9679-55DC-5FFEF46A0895}"/>
          </ac:spMkLst>
        </pc:spChg>
        <pc:spChg chg="mod">
          <ac:chgData name="Kalanek, Karla J." userId="3f822762-4314-4d1d-865b-cbae00142d70" providerId="ADAL" clId="{8038F77D-7CE8-44F4-97D7-9958BD5AA669}" dt="2023-02-24T21:23:23.396" v="1664" actId="20577"/>
          <ac:spMkLst>
            <pc:docMk/>
            <pc:sldMk cId="4233517517" sldId="309"/>
            <ac:spMk id="5" creationId="{6BFCF400-0217-3D7D-E110-80A6153B9367}"/>
          </ac:spMkLst>
        </pc:spChg>
        <pc:spChg chg="add del mod">
          <ac:chgData name="Kalanek, Karla J." userId="3f822762-4314-4d1d-865b-cbae00142d70" providerId="ADAL" clId="{8038F77D-7CE8-44F4-97D7-9958BD5AA669}" dt="2023-02-24T21:22:22.979" v="1655" actId="478"/>
          <ac:spMkLst>
            <pc:docMk/>
            <pc:sldMk cId="4233517517" sldId="309"/>
            <ac:spMk id="7" creationId="{FDB85F16-BFF6-DA3A-242E-5187AE2D3583}"/>
          </ac:spMkLst>
        </pc:spChg>
        <pc:spChg chg="mod">
          <ac:chgData name="Kalanek, Karla J." userId="3f822762-4314-4d1d-865b-cbae00142d70" providerId="ADAL" clId="{8038F77D-7CE8-44F4-97D7-9958BD5AA669}" dt="2023-02-24T21:23:18.981" v="1663" actId="20577"/>
          <ac:spMkLst>
            <pc:docMk/>
            <pc:sldMk cId="4233517517" sldId="309"/>
            <ac:spMk id="10" creationId="{980F28B4-B0F9-FBA8-6463-E69A1C68E028}"/>
          </ac:spMkLst>
        </pc:spChg>
        <pc:spChg chg="add mod">
          <ac:chgData name="Kalanek, Karla J." userId="3f822762-4314-4d1d-865b-cbae00142d70" providerId="ADAL" clId="{8038F77D-7CE8-44F4-97D7-9958BD5AA669}" dt="2023-02-24T21:50:16.614" v="1832" actId="1076"/>
          <ac:spMkLst>
            <pc:docMk/>
            <pc:sldMk cId="4233517517" sldId="309"/>
            <ac:spMk id="12" creationId="{B53C678F-7971-B34C-0DF1-E7D551BC5303}"/>
          </ac:spMkLst>
        </pc:spChg>
      </pc:sldChg>
      <pc:sldChg chg="modSp mod">
        <pc:chgData name="Kalanek, Karla J." userId="3f822762-4314-4d1d-865b-cbae00142d70" providerId="ADAL" clId="{8038F77D-7CE8-44F4-97D7-9958BD5AA669}" dt="2023-03-02T20:52:48.052" v="2257" actId="1076"/>
        <pc:sldMkLst>
          <pc:docMk/>
          <pc:sldMk cId="988629071" sldId="310"/>
        </pc:sldMkLst>
        <pc:spChg chg="mod">
          <ac:chgData name="Kalanek, Karla J." userId="3f822762-4314-4d1d-865b-cbae00142d70" providerId="ADAL" clId="{8038F77D-7CE8-44F4-97D7-9958BD5AA669}" dt="2023-02-24T20:34:07.898" v="1268" actId="20577"/>
          <ac:spMkLst>
            <pc:docMk/>
            <pc:sldMk cId="988629071" sldId="310"/>
            <ac:spMk id="3" creationId="{5D8D9DBD-26C1-40F8-AFC6-FCCF8BD16318}"/>
          </ac:spMkLst>
        </pc:spChg>
        <pc:spChg chg="mod">
          <ac:chgData name="Kalanek, Karla J." userId="3f822762-4314-4d1d-865b-cbae00142d70" providerId="ADAL" clId="{8038F77D-7CE8-44F4-97D7-9958BD5AA669}" dt="2023-02-24T20:38:21.216" v="1284" actId="1076"/>
          <ac:spMkLst>
            <pc:docMk/>
            <pc:sldMk cId="988629071" sldId="310"/>
            <ac:spMk id="14" creationId="{9231A39E-5612-4B55-8625-EB6D60A19B69}"/>
          </ac:spMkLst>
        </pc:spChg>
        <pc:spChg chg="mod">
          <ac:chgData name="Kalanek, Karla J." userId="3f822762-4314-4d1d-865b-cbae00142d70" providerId="ADAL" clId="{8038F77D-7CE8-44F4-97D7-9958BD5AA669}" dt="2023-03-02T20:52:48.052" v="2257" actId="1076"/>
          <ac:spMkLst>
            <pc:docMk/>
            <pc:sldMk cId="988629071" sldId="310"/>
            <ac:spMk id="43" creationId="{CD8D913D-3A4E-5512-0BD6-80F279B15609}"/>
          </ac:spMkLst>
        </pc:spChg>
        <pc:grpChg chg="mod">
          <ac:chgData name="Kalanek, Karla J." userId="3f822762-4314-4d1d-865b-cbae00142d70" providerId="ADAL" clId="{8038F77D-7CE8-44F4-97D7-9958BD5AA669}" dt="2023-02-24T20:37:15.763" v="1275" actId="1076"/>
          <ac:grpSpMkLst>
            <pc:docMk/>
            <pc:sldMk cId="988629071" sldId="310"/>
            <ac:grpSpMk id="8" creationId="{164B3361-570B-4C0B-8A64-A3622C216729}"/>
          </ac:grpSpMkLst>
        </pc:grpChg>
        <pc:grpChg chg="mod">
          <ac:chgData name="Kalanek, Karla J." userId="3f822762-4314-4d1d-865b-cbae00142d70" providerId="ADAL" clId="{8038F77D-7CE8-44F4-97D7-9958BD5AA669}" dt="2023-02-24T20:37:52.504" v="1279" actId="1076"/>
          <ac:grpSpMkLst>
            <pc:docMk/>
            <pc:sldMk cId="988629071" sldId="310"/>
            <ac:grpSpMk id="16" creationId="{519D5A29-D960-4134-8729-8A88F4CC4797}"/>
          </ac:grpSpMkLst>
        </pc:grpChg>
        <pc:grpChg chg="mod">
          <ac:chgData name="Kalanek, Karla J." userId="3f822762-4314-4d1d-865b-cbae00142d70" providerId="ADAL" clId="{8038F77D-7CE8-44F4-97D7-9958BD5AA669}" dt="2023-03-02T19:34:45.573" v="2210" actId="1076"/>
          <ac:grpSpMkLst>
            <pc:docMk/>
            <pc:sldMk cId="988629071" sldId="310"/>
            <ac:grpSpMk id="42" creationId="{8721DCF8-05A1-61EF-85F8-BCB81C4A9393}"/>
          </ac:grpSpMkLst>
        </pc:grpChg>
        <pc:graphicFrameChg chg="mod">
          <ac:chgData name="Kalanek, Karla J." userId="3f822762-4314-4d1d-865b-cbae00142d70" providerId="ADAL" clId="{8038F77D-7CE8-44F4-97D7-9958BD5AA669}" dt="2023-03-02T19:35:21.133" v="2211" actId="1076"/>
          <ac:graphicFrameMkLst>
            <pc:docMk/>
            <pc:sldMk cId="988629071" sldId="310"/>
            <ac:graphicFrameMk id="6" creationId="{8A6BAE74-FE80-FC7F-225E-3C64188E2B7A}"/>
          </ac:graphicFrameMkLst>
        </pc:graphicFrameChg>
        <pc:graphicFrameChg chg="mod">
          <ac:chgData name="Kalanek, Karla J." userId="3f822762-4314-4d1d-865b-cbae00142d70" providerId="ADAL" clId="{8038F77D-7CE8-44F4-97D7-9958BD5AA669}" dt="2023-02-24T20:38:07.817" v="1283" actId="1076"/>
          <ac:graphicFrameMkLst>
            <pc:docMk/>
            <pc:sldMk cId="988629071" sldId="310"/>
            <ac:graphicFrameMk id="22" creationId="{0871D785-9B7F-4E6D-B525-1676E219F46D}"/>
          </ac:graphicFrameMkLst>
        </pc:graphicFrameChg>
      </pc:sldChg>
      <pc:sldChg chg="delSp modSp mod">
        <pc:chgData name="Kalanek, Karla J." userId="3f822762-4314-4d1d-865b-cbae00142d70" providerId="ADAL" clId="{8038F77D-7CE8-44F4-97D7-9958BD5AA669}" dt="2023-03-02T20:51:45.078" v="2254" actId="113"/>
        <pc:sldMkLst>
          <pc:docMk/>
          <pc:sldMk cId="1192719480" sldId="463"/>
        </pc:sldMkLst>
        <pc:spChg chg="mod">
          <ac:chgData name="Kalanek, Karla J." userId="3f822762-4314-4d1d-865b-cbae00142d70" providerId="ADAL" clId="{8038F77D-7CE8-44F4-97D7-9958BD5AA669}" dt="2023-03-02T20:51:45.078" v="2254" actId="113"/>
          <ac:spMkLst>
            <pc:docMk/>
            <pc:sldMk cId="1192719480" sldId="463"/>
            <ac:spMk id="4" creationId="{00000000-0000-0000-0000-000000000000}"/>
          </ac:spMkLst>
        </pc:spChg>
        <pc:spChg chg="del">
          <ac:chgData name="Kalanek, Karla J." userId="3f822762-4314-4d1d-865b-cbae00142d70" providerId="ADAL" clId="{8038F77D-7CE8-44F4-97D7-9958BD5AA669}" dt="2023-03-02T20:50:51.974" v="2249" actId="21"/>
          <ac:spMkLst>
            <pc:docMk/>
            <pc:sldMk cId="1192719480" sldId="463"/>
            <ac:spMk id="20" creationId="{131347CC-C386-3813-D1B3-48314F99FFCE}"/>
          </ac:spMkLst>
        </pc:spChg>
      </pc:sldChg>
      <pc:sldChg chg="modSp mod addCm delCm">
        <pc:chgData name="Kalanek, Karla J." userId="3f822762-4314-4d1d-865b-cbae00142d70" providerId="ADAL" clId="{8038F77D-7CE8-44F4-97D7-9958BD5AA669}" dt="2023-03-02T20:57:27.506" v="2266"/>
        <pc:sldMkLst>
          <pc:docMk/>
          <pc:sldMk cId="3473291537" sldId="2054"/>
        </pc:sldMkLst>
        <pc:spChg chg="mod">
          <ac:chgData name="Kalanek, Karla J." userId="3f822762-4314-4d1d-865b-cbae00142d70" providerId="ADAL" clId="{8038F77D-7CE8-44F4-97D7-9958BD5AA669}" dt="2023-02-24T20:58:10.686" v="1488" actId="20577"/>
          <ac:spMkLst>
            <pc:docMk/>
            <pc:sldMk cId="3473291537" sldId="2054"/>
            <ac:spMk id="10" creationId="{05C236E0-26C9-1F8D-7E7A-2EED0CE1CD70}"/>
          </ac:spMkLst>
        </pc:spChg>
        <pc:graphicFrameChg chg="mod">
          <ac:chgData name="Kalanek, Karla J." userId="3f822762-4314-4d1d-865b-cbae00142d70" providerId="ADAL" clId="{8038F77D-7CE8-44F4-97D7-9958BD5AA669}" dt="2023-02-24T21:12:18.634" v="1520" actId="20577"/>
          <ac:graphicFrameMkLst>
            <pc:docMk/>
            <pc:sldMk cId="3473291537" sldId="2054"/>
            <ac:graphicFrameMk id="7" creationId="{E82F20C7-0557-0922-ACF0-0E2E078812BB}"/>
          </ac:graphicFrameMkLst>
        </pc:graphicFrameChg>
      </pc:sldChg>
      <pc:sldChg chg="modSp mod ord addCm delCm">
        <pc:chgData name="Kalanek, Karla J." userId="3f822762-4314-4d1d-865b-cbae00142d70" providerId="ADAL" clId="{8038F77D-7CE8-44F4-97D7-9958BD5AA669}" dt="2023-03-02T21:13:25.773" v="2389" actId="255"/>
        <pc:sldMkLst>
          <pc:docMk/>
          <pc:sldMk cId="312996536" sldId="2068"/>
        </pc:sldMkLst>
        <pc:spChg chg="mod">
          <ac:chgData name="Kalanek, Karla J." userId="3f822762-4314-4d1d-865b-cbae00142d70" providerId="ADAL" clId="{8038F77D-7CE8-44F4-97D7-9958BD5AA669}" dt="2023-03-02T21:13:25.773" v="2389" actId="255"/>
          <ac:spMkLst>
            <pc:docMk/>
            <pc:sldMk cId="312996536" sldId="2068"/>
            <ac:spMk id="7" creationId="{84228DDE-2A50-BC94-0D8C-2BC3EB3FAFAF}"/>
          </ac:spMkLst>
        </pc:spChg>
      </pc:sldChg>
      <pc:sldChg chg="modSp mod">
        <pc:chgData name="Kalanek, Karla J." userId="3f822762-4314-4d1d-865b-cbae00142d70" providerId="ADAL" clId="{8038F77D-7CE8-44F4-97D7-9958BD5AA669}" dt="2023-02-24T20:50:36.871" v="1418" actId="27918"/>
        <pc:sldMkLst>
          <pc:docMk/>
          <pc:sldMk cId="3905678361" sldId="2070"/>
        </pc:sldMkLst>
        <pc:spChg chg="mod">
          <ac:chgData name="Kalanek, Karla J." userId="3f822762-4314-4d1d-865b-cbae00142d70" providerId="ADAL" clId="{8038F77D-7CE8-44F4-97D7-9958BD5AA669}" dt="2023-02-24T20:50:32.435" v="1417" actId="20577"/>
          <ac:spMkLst>
            <pc:docMk/>
            <pc:sldMk cId="3905678361" sldId="2070"/>
            <ac:spMk id="3" creationId="{5D8D9DBD-26C1-40F8-AFC6-FCCF8BD16318}"/>
          </ac:spMkLst>
        </pc:spChg>
      </pc:sldChg>
      <pc:sldChg chg="modSp mod addCm delCm">
        <pc:chgData name="Kalanek, Karla J." userId="3f822762-4314-4d1d-865b-cbae00142d70" providerId="ADAL" clId="{8038F77D-7CE8-44F4-97D7-9958BD5AA669}" dt="2023-03-02T20:55:04.859" v="2264"/>
        <pc:sldMkLst>
          <pc:docMk/>
          <pc:sldMk cId="504162184" sldId="2071"/>
        </pc:sldMkLst>
        <pc:spChg chg="mod">
          <ac:chgData name="Kalanek, Karla J." userId="3f822762-4314-4d1d-865b-cbae00142d70" providerId="ADAL" clId="{8038F77D-7CE8-44F4-97D7-9958BD5AA669}" dt="2023-02-24T20:51:34.826" v="1438" actId="20577"/>
          <ac:spMkLst>
            <pc:docMk/>
            <pc:sldMk cId="504162184" sldId="2071"/>
            <ac:spMk id="3" creationId="{5D8D9DBD-26C1-40F8-AFC6-FCCF8BD16318}"/>
          </ac:spMkLst>
        </pc:spChg>
        <pc:graphicFrameChg chg="mod">
          <ac:chgData name="Kalanek, Karla J." userId="3f822762-4314-4d1d-865b-cbae00142d70" providerId="ADAL" clId="{8038F77D-7CE8-44F4-97D7-9958BD5AA669}" dt="2023-03-02T20:55:01.635" v="2263" actId="207"/>
          <ac:graphicFrameMkLst>
            <pc:docMk/>
            <pc:sldMk cId="504162184" sldId="2071"/>
            <ac:graphicFrameMk id="10" creationId="{01205AE9-BCE6-48B0-9A60-B4B9D9EA98FB}"/>
          </ac:graphicFrameMkLst>
        </pc:graphicFrameChg>
      </pc:sldChg>
      <pc:sldChg chg="modSp mod">
        <pc:chgData name="Kalanek, Karla J." userId="3f822762-4314-4d1d-865b-cbae00142d70" providerId="ADAL" clId="{8038F77D-7CE8-44F4-97D7-9958BD5AA669}" dt="2023-02-24T20:57:47.687" v="1468" actId="27918"/>
        <pc:sldMkLst>
          <pc:docMk/>
          <pc:sldMk cId="2845281217" sldId="2072"/>
        </pc:sldMkLst>
        <pc:spChg chg="mod">
          <ac:chgData name="Kalanek, Karla J." userId="3f822762-4314-4d1d-865b-cbae00142d70" providerId="ADAL" clId="{8038F77D-7CE8-44F4-97D7-9958BD5AA669}" dt="2023-02-24T20:54:19.532" v="1457" actId="20577"/>
          <ac:spMkLst>
            <pc:docMk/>
            <pc:sldMk cId="2845281217" sldId="2072"/>
            <ac:spMk id="3" creationId="{5D8D9DBD-26C1-40F8-AFC6-FCCF8BD16318}"/>
          </ac:spMkLst>
        </pc:spChg>
      </pc:sldChg>
      <pc:sldChg chg="modSp mod addCm delCm">
        <pc:chgData name="Kalanek, Karla J." userId="3f822762-4314-4d1d-865b-cbae00142d70" providerId="ADAL" clId="{8038F77D-7CE8-44F4-97D7-9958BD5AA669}" dt="2023-03-02T20:58:03.617" v="2267"/>
        <pc:sldMkLst>
          <pc:docMk/>
          <pc:sldMk cId="1427040374" sldId="2073"/>
        </pc:sldMkLst>
        <pc:spChg chg="mod">
          <ac:chgData name="Kalanek, Karla J." userId="3f822762-4314-4d1d-865b-cbae00142d70" providerId="ADAL" clId="{8038F77D-7CE8-44F4-97D7-9958BD5AA669}" dt="2023-02-24T21:13:26.179" v="1540" actId="20577"/>
          <ac:spMkLst>
            <pc:docMk/>
            <pc:sldMk cId="1427040374" sldId="2073"/>
            <ac:spMk id="3" creationId="{5D8D9DBD-26C1-40F8-AFC6-FCCF8BD16318}"/>
          </ac:spMkLst>
        </pc:spChg>
      </pc:sldChg>
      <pc:sldChg chg="del">
        <pc:chgData name="Kalanek, Karla J." userId="3f822762-4314-4d1d-865b-cbae00142d70" providerId="ADAL" clId="{8038F77D-7CE8-44F4-97D7-9958BD5AA669}" dt="2023-03-02T20:51:58.191" v="2255" actId="2696"/>
        <pc:sldMkLst>
          <pc:docMk/>
          <pc:sldMk cId="1394779464" sldId="2074"/>
        </pc:sldMkLst>
      </pc:sldChg>
      <pc:sldChg chg="addSp delSp modSp mod">
        <pc:chgData name="Kalanek, Karla J." userId="3f822762-4314-4d1d-865b-cbae00142d70" providerId="ADAL" clId="{8038F77D-7CE8-44F4-97D7-9958BD5AA669}" dt="2023-03-02T21:12:07.981" v="2388" actId="14100"/>
        <pc:sldMkLst>
          <pc:docMk/>
          <pc:sldMk cId="961115597" sldId="2075"/>
        </pc:sldMkLst>
        <pc:spChg chg="del mod">
          <ac:chgData name="Kalanek, Karla J." userId="3f822762-4314-4d1d-865b-cbae00142d70" providerId="ADAL" clId="{8038F77D-7CE8-44F4-97D7-9958BD5AA669}" dt="2023-03-02T21:02:51.538" v="2314" actId="21"/>
          <ac:spMkLst>
            <pc:docMk/>
            <pc:sldMk cId="961115597" sldId="2075"/>
            <ac:spMk id="2" creationId="{A346694F-620F-E396-D852-F99C814C4082}"/>
          </ac:spMkLst>
        </pc:spChg>
        <pc:spChg chg="mod">
          <ac:chgData name="Kalanek, Karla J." userId="3f822762-4314-4d1d-865b-cbae00142d70" providerId="ADAL" clId="{8038F77D-7CE8-44F4-97D7-9958BD5AA669}" dt="2023-03-02T21:12:01.604" v="2387" actId="20577"/>
          <ac:spMkLst>
            <pc:docMk/>
            <pc:sldMk cId="961115597" sldId="2075"/>
            <ac:spMk id="4" creationId="{618AB7C8-DF63-F99D-08E2-FEDEEC231FD2}"/>
          </ac:spMkLst>
        </pc:spChg>
        <pc:spChg chg="mod">
          <ac:chgData name="Kalanek, Karla J." userId="3f822762-4314-4d1d-865b-cbae00142d70" providerId="ADAL" clId="{8038F77D-7CE8-44F4-97D7-9958BD5AA669}" dt="2023-03-02T21:10:08.167" v="2382" actId="113"/>
          <ac:spMkLst>
            <pc:docMk/>
            <pc:sldMk cId="961115597" sldId="2075"/>
            <ac:spMk id="5" creationId="{1BD84161-57B4-9C0F-080A-0C84DA87E395}"/>
          </ac:spMkLst>
        </pc:spChg>
        <pc:picChg chg="add mod">
          <ac:chgData name="Kalanek, Karla J." userId="3f822762-4314-4d1d-865b-cbae00142d70" providerId="ADAL" clId="{8038F77D-7CE8-44F4-97D7-9958BD5AA669}" dt="2023-03-02T21:02:57.329" v="2315" actId="1076"/>
          <ac:picMkLst>
            <pc:docMk/>
            <pc:sldMk cId="961115597" sldId="2075"/>
            <ac:picMk id="6" creationId="{52B7CAB3-5BAA-D60E-A6D8-A6BB86B37F0A}"/>
          </ac:picMkLst>
        </pc:picChg>
        <pc:picChg chg="add del mod">
          <ac:chgData name="Kalanek, Karla J." userId="3f822762-4314-4d1d-865b-cbae00142d70" providerId="ADAL" clId="{8038F77D-7CE8-44F4-97D7-9958BD5AA669}" dt="2023-03-02T21:06:08.642" v="2367"/>
          <ac:picMkLst>
            <pc:docMk/>
            <pc:sldMk cId="961115597" sldId="2075"/>
            <ac:picMk id="1026" creationId="{D619A0FA-0525-787C-DA61-7DD125916459}"/>
          </ac:picMkLst>
        </pc:picChg>
        <pc:picChg chg="add mod">
          <ac:chgData name="Kalanek, Karla J." userId="3f822762-4314-4d1d-865b-cbae00142d70" providerId="ADAL" clId="{8038F77D-7CE8-44F4-97D7-9958BD5AA669}" dt="2023-03-02T21:12:07.981" v="2388" actId="14100"/>
          <ac:picMkLst>
            <pc:docMk/>
            <pc:sldMk cId="961115597" sldId="2075"/>
            <ac:picMk id="1028" creationId="{90AF689E-0959-CE82-1CA1-17CD71F8F482}"/>
          </ac:picMkLst>
        </pc:picChg>
      </pc:sldChg>
      <pc:sldChg chg="modSp mod">
        <pc:chgData name="Kalanek, Karla J." userId="3f822762-4314-4d1d-865b-cbae00142d70" providerId="ADAL" clId="{8038F77D-7CE8-44F4-97D7-9958BD5AA669}" dt="2023-02-24T20:28:00.918" v="1237" actId="20577"/>
        <pc:sldMkLst>
          <pc:docMk/>
          <pc:sldMk cId="3401591252" sldId="2076"/>
        </pc:sldMkLst>
        <pc:spChg chg="mod">
          <ac:chgData name="Kalanek, Karla J." userId="3f822762-4314-4d1d-865b-cbae00142d70" providerId="ADAL" clId="{8038F77D-7CE8-44F4-97D7-9958BD5AA669}" dt="2023-02-24T20:28:00.918" v="1237" actId="20577"/>
          <ac:spMkLst>
            <pc:docMk/>
            <pc:sldMk cId="3401591252" sldId="2076"/>
            <ac:spMk id="3" creationId="{5D8D9DBD-26C1-40F8-AFC6-FCCF8BD16318}"/>
          </ac:spMkLst>
        </pc:spChg>
      </pc:sldChg>
      <pc:sldChg chg="modSp mod">
        <pc:chgData name="Kalanek, Karla J." userId="3f822762-4314-4d1d-865b-cbae00142d70" providerId="ADAL" clId="{8038F77D-7CE8-44F4-97D7-9958BD5AA669}" dt="2023-03-02T19:31:13.558" v="2203" actId="20577"/>
        <pc:sldMkLst>
          <pc:docMk/>
          <pc:sldMk cId="646202295" sldId="2079"/>
        </pc:sldMkLst>
        <pc:spChg chg="mod">
          <ac:chgData name="Kalanek, Karla J." userId="3f822762-4314-4d1d-865b-cbae00142d70" providerId="ADAL" clId="{8038F77D-7CE8-44F4-97D7-9958BD5AA669}" dt="2023-02-24T21:20:20.217" v="1558" actId="6549"/>
          <ac:spMkLst>
            <pc:docMk/>
            <pc:sldMk cId="646202295" sldId="2079"/>
            <ac:spMk id="3" creationId="{84F0BB46-BD46-53B9-7741-55903B6E785A}"/>
          </ac:spMkLst>
        </pc:spChg>
        <pc:spChg chg="mod">
          <ac:chgData name="Kalanek, Karla J." userId="3f822762-4314-4d1d-865b-cbae00142d70" providerId="ADAL" clId="{8038F77D-7CE8-44F4-97D7-9958BD5AA669}" dt="2023-03-02T19:31:13.558" v="2203" actId="20577"/>
          <ac:spMkLst>
            <pc:docMk/>
            <pc:sldMk cId="646202295" sldId="2079"/>
            <ac:spMk id="4" creationId="{CA016740-A63E-59FD-A7F5-A24074BFE431}"/>
          </ac:spMkLst>
        </pc:spChg>
        <pc:graphicFrameChg chg="modGraphic">
          <ac:chgData name="Kalanek, Karla J." userId="3f822762-4314-4d1d-865b-cbae00142d70" providerId="ADAL" clId="{8038F77D-7CE8-44F4-97D7-9958BD5AA669}" dt="2023-02-24T19:01:57.378" v="162" actId="20577"/>
          <ac:graphicFrameMkLst>
            <pc:docMk/>
            <pc:sldMk cId="646202295" sldId="2079"/>
            <ac:graphicFrameMk id="5" creationId="{B8512378-CD76-2CA5-7523-5D471F77C79C}"/>
          </ac:graphicFrameMkLst>
        </pc:graphicFrameChg>
      </pc:sldChg>
      <pc:sldChg chg="delSp modSp mod">
        <pc:chgData name="Kalanek, Karla J." userId="3f822762-4314-4d1d-865b-cbae00142d70" providerId="ADAL" clId="{8038F77D-7CE8-44F4-97D7-9958BD5AA669}" dt="2023-03-02T20:50:24.549" v="2248" actId="20577"/>
        <pc:sldMkLst>
          <pc:docMk/>
          <pc:sldMk cId="2214332198" sldId="2080"/>
        </pc:sldMkLst>
        <pc:spChg chg="del mod">
          <ac:chgData name="Kalanek, Karla J." userId="3f822762-4314-4d1d-865b-cbae00142d70" providerId="ADAL" clId="{8038F77D-7CE8-44F4-97D7-9958BD5AA669}" dt="2023-03-02T20:47:41.388" v="2230" actId="21"/>
          <ac:spMkLst>
            <pc:docMk/>
            <pc:sldMk cId="2214332198" sldId="2080"/>
            <ac:spMk id="2" creationId="{3BC29E71-BA84-4BF7-9371-131EA8D76993}"/>
          </ac:spMkLst>
        </pc:spChg>
        <pc:spChg chg="del mod">
          <ac:chgData name="Kalanek, Karla J." userId="3f822762-4314-4d1d-865b-cbae00142d70" providerId="ADAL" clId="{8038F77D-7CE8-44F4-97D7-9958BD5AA669}" dt="2023-03-02T20:47:48.210" v="2231" actId="21"/>
          <ac:spMkLst>
            <pc:docMk/>
            <pc:sldMk cId="2214332198" sldId="2080"/>
            <ac:spMk id="18" creationId="{7BEA5138-A423-4CF4-E8A4-20A6567D5E0E}"/>
          </ac:spMkLst>
        </pc:spChg>
        <pc:graphicFrameChg chg="mod">
          <ac:chgData name="Kalanek, Karla J." userId="3f822762-4314-4d1d-865b-cbae00142d70" providerId="ADAL" clId="{8038F77D-7CE8-44F4-97D7-9958BD5AA669}" dt="2023-03-02T20:50:24.549" v="2248" actId="20577"/>
          <ac:graphicFrameMkLst>
            <pc:docMk/>
            <pc:sldMk cId="2214332198" sldId="2080"/>
            <ac:graphicFrameMk id="14" creationId="{B8B0ADF2-0CDB-1E79-3736-99C1E907FB41}"/>
          </ac:graphicFrameMkLst>
        </pc:graphicFrameChg>
      </pc:sldChg>
      <pc:sldChg chg="ord">
        <pc:chgData name="Kalanek, Karla J." userId="3f822762-4314-4d1d-865b-cbae00142d70" providerId="ADAL" clId="{8038F77D-7CE8-44F4-97D7-9958BD5AA669}" dt="2023-03-02T21:11:04.529" v="2385"/>
        <pc:sldMkLst>
          <pc:docMk/>
          <pc:sldMk cId="1571913055" sldId="2081"/>
        </pc:sldMkLst>
      </pc:sldChg>
      <pc:sldChg chg="modSp mod">
        <pc:chgData name="Kalanek, Karla J." userId="3f822762-4314-4d1d-865b-cbae00142d70" providerId="ADAL" clId="{8038F77D-7CE8-44F4-97D7-9958BD5AA669}" dt="2023-02-24T20:48:06.934" v="1383" actId="27918"/>
        <pc:sldMkLst>
          <pc:docMk/>
          <pc:sldMk cId="141600575" sldId="2082"/>
        </pc:sldMkLst>
        <pc:spChg chg="mod">
          <ac:chgData name="Kalanek, Karla J." userId="3f822762-4314-4d1d-865b-cbae00142d70" providerId="ADAL" clId="{8038F77D-7CE8-44F4-97D7-9958BD5AA669}" dt="2023-02-24T20:47:05.997" v="1371" actId="20577"/>
          <ac:spMkLst>
            <pc:docMk/>
            <pc:sldMk cId="141600575" sldId="2082"/>
            <ac:spMk id="3" creationId="{5D8D9DBD-26C1-40F8-AFC6-FCCF8BD16318}"/>
          </ac:spMkLst>
        </pc:spChg>
        <pc:spChg chg="mod">
          <ac:chgData name="Kalanek, Karla J." userId="3f822762-4314-4d1d-865b-cbae00142d70" providerId="ADAL" clId="{8038F77D-7CE8-44F4-97D7-9958BD5AA669}" dt="2023-02-24T20:47:29.282" v="1376" actId="20577"/>
          <ac:spMkLst>
            <pc:docMk/>
            <pc:sldMk cId="141600575" sldId="2082"/>
            <ac:spMk id="4" creationId="{1A90C206-ADD5-F835-12DF-F127507BA4BD}"/>
          </ac:spMkLst>
        </pc:spChg>
      </pc:sldChg>
      <pc:sldChg chg="add">
        <pc:chgData name="Kalanek, Karla J." userId="3f822762-4314-4d1d-865b-cbae00142d70" providerId="ADAL" clId="{8038F77D-7CE8-44F4-97D7-9958BD5AA669}" dt="2023-02-24T21:21:00.038" v="1559" actId="2890"/>
        <pc:sldMkLst>
          <pc:docMk/>
          <pc:sldMk cId="3511078491" sldId="2083"/>
        </pc:sldMkLst>
      </pc:sldChg>
      <pc:sldChg chg="addSp modSp add del mod ord addCm modCm">
        <pc:chgData name="Kalanek, Karla J." userId="3f822762-4314-4d1d-865b-cbae00142d70" providerId="ADAL" clId="{8038F77D-7CE8-44F4-97D7-9958BD5AA669}" dt="2023-03-02T20:53:30.567" v="2259" actId="2696"/>
        <pc:sldMkLst>
          <pc:docMk/>
          <pc:sldMk cId="363278845" sldId="2084"/>
        </pc:sldMkLst>
        <pc:spChg chg="mod">
          <ac:chgData name="Kalanek, Karla J." userId="3f822762-4314-4d1d-865b-cbae00142d70" providerId="ADAL" clId="{8038F77D-7CE8-44F4-97D7-9958BD5AA669}" dt="2023-03-02T19:37:42.218" v="2217" actId="20577"/>
          <ac:spMkLst>
            <pc:docMk/>
            <pc:sldMk cId="363278845" sldId="2084"/>
            <ac:spMk id="6" creationId="{B8EA4C79-A24B-FA7D-A9EB-8BD3D7EAEA63}"/>
          </ac:spMkLst>
        </pc:spChg>
        <pc:picChg chg="add mod">
          <ac:chgData name="Kalanek, Karla J." userId="3f822762-4314-4d1d-865b-cbae00142d70" providerId="ADAL" clId="{8038F77D-7CE8-44F4-97D7-9958BD5AA669}" dt="2023-02-24T21:58:02.522" v="1946" actId="14100"/>
          <ac:picMkLst>
            <pc:docMk/>
            <pc:sldMk cId="363278845" sldId="2084"/>
            <ac:picMk id="7" creationId="{B3AEC3EE-26B6-881B-306C-602779F38792}"/>
          </ac:picMkLst>
        </pc:picChg>
      </pc:sldChg>
      <pc:sldChg chg="addSp delSp modSp add del mod ord">
        <pc:chgData name="Kalanek, Karla J." userId="3f822762-4314-4d1d-865b-cbae00142d70" providerId="ADAL" clId="{8038F77D-7CE8-44F4-97D7-9958BD5AA669}" dt="2023-02-24T22:01:24.104" v="1962" actId="2696"/>
        <pc:sldMkLst>
          <pc:docMk/>
          <pc:sldMk cId="2613716584" sldId="2085"/>
        </pc:sldMkLst>
        <pc:spChg chg="mod">
          <ac:chgData name="Kalanek, Karla J." userId="3f822762-4314-4d1d-865b-cbae00142d70" providerId="ADAL" clId="{8038F77D-7CE8-44F4-97D7-9958BD5AA669}" dt="2023-02-24T21:59:02.381" v="1950" actId="21"/>
          <ac:spMkLst>
            <pc:docMk/>
            <pc:sldMk cId="2613716584" sldId="2085"/>
            <ac:spMk id="3" creationId="{5D8D9DBD-26C1-40F8-AFC6-FCCF8BD16318}"/>
          </ac:spMkLst>
        </pc:spChg>
        <pc:spChg chg="add del mod">
          <ac:chgData name="Kalanek, Karla J." userId="3f822762-4314-4d1d-865b-cbae00142d70" providerId="ADAL" clId="{8038F77D-7CE8-44F4-97D7-9958BD5AA669}" dt="2023-02-24T21:56:29.803" v="1937" actId="478"/>
          <ac:spMkLst>
            <pc:docMk/>
            <pc:sldMk cId="2613716584" sldId="2085"/>
            <ac:spMk id="5" creationId="{4C7D8986-AA3B-063A-2823-3FAF1E1190E5}"/>
          </ac:spMkLst>
        </pc:spChg>
        <pc:spChg chg="add del mod">
          <ac:chgData name="Kalanek, Karla J." userId="3f822762-4314-4d1d-865b-cbae00142d70" providerId="ADAL" clId="{8038F77D-7CE8-44F4-97D7-9958BD5AA669}" dt="2023-02-24T21:57:23.275" v="1943" actId="21"/>
          <ac:spMkLst>
            <pc:docMk/>
            <pc:sldMk cId="2613716584" sldId="2085"/>
            <ac:spMk id="11" creationId="{C1FC77CC-441A-361D-F5C8-ACE9AF6F78C9}"/>
          </ac:spMkLst>
        </pc:spChg>
        <pc:spChg chg="add mod">
          <ac:chgData name="Kalanek, Karla J." userId="3f822762-4314-4d1d-865b-cbae00142d70" providerId="ADAL" clId="{8038F77D-7CE8-44F4-97D7-9958BD5AA669}" dt="2023-02-24T21:57:39.068" v="1944" actId="21"/>
          <ac:spMkLst>
            <pc:docMk/>
            <pc:sldMk cId="2613716584" sldId="2085"/>
            <ac:spMk id="16" creationId="{E0802FBC-DD20-02B9-AC71-013D9D38F2AD}"/>
          </ac:spMkLst>
        </pc:spChg>
        <pc:graphicFrameChg chg="add del mod">
          <ac:chgData name="Kalanek, Karla J." userId="3f822762-4314-4d1d-865b-cbae00142d70" providerId="ADAL" clId="{8038F77D-7CE8-44F4-97D7-9958BD5AA669}" dt="2023-02-24T21:57:39.068" v="1944" actId="21"/>
          <ac:graphicFrameMkLst>
            <pc:docMk/>
            <pc:sldMk cId="2613716584" sldId="2085"/>
            <ac:graphicFrameMk id="6" creationId="{15667D4F-0F84-4C6B-830C-29BB17F84C6B}"/>
          </ac:graphicFrameMkLst>
        </pc:graphicFrameChg>
        <pc:graphicFrameChg chg="mod">
          <ac:chgData name="Kalanek, Karla J." userId="3f822762-4314-4d1d-865b-cbae00142d70" providerId="ADAL" clId="{8038F77D-7CE8-44F4-97D7-9958BD5AA669}" dt="2023-02-24T21:54:34.809" v="1928" actId="20577"/>
          <ac:graphicFrameMkLst>
            <pc:docMk/>
            <pc:sldMk cId="2613716584" sldId="2085"/>
            <ac:graphicFrameMk id="13" creationId="{2CE134F4-AB16-B457-91BB-8C1CEC37F718}"/>
          </ac:graphicFrameMkLst>
        </pc:graphicFrameChg>
        <pc:picChg chg="add del mod">
          <ac:chgData name="Kalanek, Karla J." userId="3f822762-4314-4d1d-865b-cbae00142d70" providerId="ADAL" clId="{8038F77D-7CE8-44F4-97D7-9958BD5AA669}" dt="2023-02-24T21:57:15.547" v="1942"/>
          <ac:picMkLst>
            <pc:docMk/>
            <pc:sldMk cId="2613716584" sldId="2085"/>
            <ac:picMk id="12" creationId="{089F41A2-4FF9-4EFA-3D50-7BE8786AB6C5}"/>
          </ac:picMkLst>
        </pc:picChg>
      </pc:sldChg>
      <pc:sldChg chg="addSp delSp modSp new del mod">
        <pc:chgData name="Kalanek, Karla J." userId="3f822762-4314-4d1d-865b-cbae00142d70" providerId="ADAL" clId="{8038F77D-7CE8-44F4-97D7-9958BD5AA669}" dt="2023-02-24T21:55:50.025" v="1935" actId="2696"/>
        <pc:sldMkLst>
          <pc:docMk/>
          <pc:sldMk cId="1948793941" sldId="2086"/>
        </pc:sldMkLst>
        <pc:spChg chg="del">
          <ac:chgData name="Kalanek, Karla J." userId="3f822762-4314-4d1d-865b-cbae00142d70" providerId="ADAL" clId="{8038F77D-7CE8-44F4-97D7-9958BD5AA669}" dt="2023-02-24T21:55:39.875" v="1933"/>
          <ac:spMkLst>
            <pc:docMk/>
            <pc:sldMk cId="1948793941" sldId="2086"/>
            <ac:spMk id="3" creationId="{0169D206-6971-F771-C1ED-203F3D759EAF}"/>
          </ac:spMkLst>
        </pc:spChg>
        <pc:graphicFrameChg chg="add mod">
          <ac:chgData name="Kalanek, Karla J." userId="3f822762-4314-4d1d-865b-cbae00142d70" providerId="ADAL" clId="{8038F77D-7CE8-44F4-97D7-9958BD5AA669}" dt="2023-02-24T21:55:42.877" v="1934" actId="14100"/>
          <ac:graphicFrameMkLst>
            <pc:docMk/>
            <pc:sldMk cId="1948793941" sldId="2086"/>
            <ac:graphicFrameMk id="5" creationId="{703BDA1E-37F9-FE92-BD9F-5C45A3D860DE}"/>
          </ac:graphicFrameMkLst>
        </pc:graphicFrameChg>
      </pc:sldChg>
      <pc:sldChg chg="modSp add mod ord addCm delCm modCm">
        <pc:chgData name="Kalanek, Karla J." userId="3f822762-4314-4d1d-865b-cbae00142d70" providerId="ADAL" clId="{8038F77D-7CE8-44F4-97D7-9958BD5AA669}" dt="2023-03-02T20:54:40.089" v="2262"/>
        <pc:sldMkLst>
          <pc:docMk/>
          <pc:sldMk cId="4047740311" sldId="2086"/>
        </pc:sldMkLst>
        <pc:spChg chg="mod">
          <ac:chgData name="Kalanek, Karla J." userId="3f822762-4314-4d1d-865b-cbae00142d70" providerId="ADAL" clId="{8038F77D-7CE8-44F4-97D7-9958BD5AA669}" dt="2023-02-24T22:01:12.388" v="1961" actId="20577"/>
          <ac:spMkLst>
            <pc:docMk/>
            <pc:sldMk cId="4047740311" sldId="2086"/>
            <ac:spMk id="2" creationId="{FBAB34F2-C9E3-8D9E-F42A-770602072D9F}"/>
          </ac:spMkLst>
        </pc:spChg>
        <pc:spChg chg="mod">
          <ac:chgData name="Kalanek, Karla J." userId="3f822762-4314-4d1d-865b-cbae00142d70" providerId="ADAL" clId="{8038F77D-7CE8-44F4-97D7-9958BD5AA669}" dt="2023-02-24T21:59:07.947" v="1951"/>
          <ac:spMkLst>
            <pc:docMk/>
            <pc:sldMk cId="4047740311" sldId="2086"/>
            <ac:spMk id="3" creationId="{5D8D9DBD-26C1-40F8-AFC6-FCCF8BD16318}"/>
          </ac:spMkLst>
        </pc:spChg>
        <pc:graphicFrameChg chg="mod">
          <ac:chgData name="Kalanek, Karla J." userId="3f822762-4314-4d1d-865b-cbae00142d70" providerId="ADAL" clId="{8038F77D-7CE8-44F4-97D7-9958BD5AA669}" dt="2023-03-02T20:54:30.878" v="2261" actId="207"/>
          <ac:graphicFrameMkLst>
            <pc:docMk/>
            <pc:sldMk cId="4047740311" sldId="2086"/>
            <ac:graphicFrameMk id="10" creationId="{01205AE9-BCE6-48B0-9A60-B4B9D9EA98FB}"/>
          </ac:graphicFrameMkLst>
        </pc:graphicFrameChg>
      </pc:sldChg>
      <pc:sldChg chg="modSp add mod ord addCm delCm modCm">
        <pc:chgData name="Kalanek, Karla J." userId="3f822762-4314-4d1d-865b-cbae00142d70" providerId="ADAL" clId="{8038F77D-7CE8-44F4-97D7-9958BD5AA669}" dt="2023-03-02T20:56:56.462" v="2265"/>
        <pc:sldMkLst>
          <pc:docMk/>
          <pc:sldMk cId="1086256780" sldId="2087"/>
        </pc:sldMkLst>
        <pc:spChg chg="mod">
          <ac:chgData name="Kalanek, Karla J." userId="3f822762-4314-4d1d-865b-cbae00142d70" providerId="ADAL" clId="{8038F77D-7CE8-44F4-97D7-9958BD5AA669}" dt="2023-02-24T22:07:20.809" v="1978" actId="20577"/>
          <ac:spMkLst>
            <pc:docMk/>
            <pc:sldMk cId="1086256780" sldId="2087"/>
            <ac:spMk id="10" creationId="{05C236E0-26C9-1F8D-7E7A-2EED0CE1CD70}"/>
          </ac:spMkLst>
        </pc:spChg>
        <pc:graphicFrameChg chg="mod">
          <ac:chgData name="Kalanek, Karla J." userId="3f822762-4314-4d1d-865b-cbae00142d70" providerId="ADAL" clId="{8038F77D-7CE8-44F4-97D7-9958BD5AA669}" dt="2023-02-24T22:07:29.959" v="1990" actId="20577"/>
          <ac:graphicFrameMkLst>
            <pc:docMk/>
            <pc:sldMk cId="1086256780" sldId="2087"/>
            <ac:graphicFrameMk id="7" creationId="{E82F20C7-0557-0922-ACF0-0E2E078812BB}"/>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NCI-IDD Avg.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Black</c:v>
                </c:pt>
                <c:pt idx="1">
                  <c:v>White</c:v>
                </c:pt>
                <c:pt idx="2">
                  <c:v>Asian</c:v>
                </c:pt>
                <c:pt idx="3">
                  <c:v>Hispanic/Latinx</c:v>
                </c:pt>
                <c:pt idx="4">
                  <c:v>American Indian</c:v>
                </c:pt>
              </c:strCache>
            </c:strRef>
          </c:cat>
          <c:val>
            <c:numRef>
              <c:f>Sheet1!$B$2:$B$6</c:f>
              <c:numCache>
                <c:formatCode>0%</c:formatCode>
                <c:ptCount val="5"/>
                <c:pt idx="0">
                  <c:v>0.4</c:v>
                </c:pt>
                <c:pt idx="1">
                  <c:v>0.39</c:v>
                </c:pt>
                <c:pt idx="2">
                  <c:v>1.4999999999999999E-2</c:v>
                </c:pt>
                <c:pt idx="3">
                  <c:v>0.05</c:v>
                </c:pt>
                <c:pt idx="4">
                  <c:v>0.01</c:v>
                </c:pt>
              </c:numCache>
            </c:numRef>
          </c:val>
          <c:extLst>
            <c:ext xmlns:c16="http://schemas.microsoft.com/office/drawing/2014/chart" uri="{C3380CC4-5D6E-409C-BE32-E72D297353CC}">
              <c16:uniqueId val="{00000000-2E51-4283-9148-CD686A272427}"/>
            </c:ext>
          </c:extLst>
        </c:ser>
        <c:ser>
          <c:idx val="1"/>
          <c:order val="1"/>
          <c:tx>
            <c:strRef>
              <c:f>Sheet1!$C$1</c:f>
              <c:strCache>
                <c:ptCount val="1"/>
                <c:pt idx="0">
                  <c:v>North Dakota</c:v>
                </c:pt>
              </c:strCache>
            </c:strRef>
          </c:tx>
          <c:spPr>
            <a:solidFill>
              <a:schemeClr val="accent2"/>
            </a:solidFill>
            <a:ln>
              <a:noFill/>
            </a:ln>
            <a:effectLst/>
          </c:spPr>
          <c:invertIfNegative val="0"/>
          <c:dLbls>
            <c:dLbl>
              <c:idx val="1"/>
              <c:tx>
                <c:rich>
                  <a:bodyPr/>
                  <a:lstStyle/>
                  <a:p>
                    <a:r>
                      <a:rPr lang="en-US"/>
                      <a:t>57%</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782A-43D0-98FF-047A5471F839}"/>
                </c:ext>
              </c:extLst>
            </c:dLbl>
            <c:dLbl>
              <c:idx val="2"/>
              <c:tx>
                <c:rich>
                  <a:bodyPr/>
                  <a:lstStyle/>
                  <a:p>
                    <a:r>
                      <a:rPr lang="en-US"/>
                      <a:t>2%</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782A-43D0-98FF-047A5471F839}"/>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Black</c:v>
                </c:pt>
                <c:pt idx="1">
                  <c:v>White</c:v>
                </c:pt>
                <c:pt idx="2">
                  <c:v>Asian</c:v>
                </c:pt>
                <c:pt idx="3">
                  <c:v>Hispanic/Latinx</c:v>
                </c:pt>
                <c:pt idx="4">
                  <c:v>American Indian</c:v>
                </c:pt>
              </c:strCache>
            </c:strRef>
          </c:cat>
          <c:val>
            <c:numRef>
              <c:f>Sheet1!$C$2:$C$6</c:f>
              <c:numCache>
                <c:formatCode>0.00%</c:formatCode>
                <c:ptCount val="5"/>
                <c:pt idx="0" formatCode="0%">
                  <c:v>0.13600000000000001</c:v>
                </c:pt>
                <c:pt idx="1">
                  <c:v>0.56999999999999995</c:v>
                </c:pt>
                <c:pt idx="2">
                  <c:v>0.02</c:v>
                </c:pt>
                <c:pt idx="3" formatCode="0%">
                  <c:v>0.02</c:v>
                </c:pt>
                <c:pt idx="4" formatCode="0%">
                  <c:v>0.02</c:v>
                </c:pt>
              </c:numCache>
            </c:numRef>
          </c:val>
          <c:extLst>
            <c:ext xmlns:c16="http://schemas.microsoft.com/office/drawing/2014/chart" uri="{C3380CC4-5D6E-409C-BE32-E72D297353CC}">
              <c16:uniqueId val="{00000001-2E51-4283-9148-CD686A272427}"/>
            </c:ext>
          </c:extLst>
        </c:ser>
        <c:dLbls>
          <c:showLegendKey val="0"/>
          <c:showVal val="0"/>
          <c:showCatName val="0"/>
          <c:showSerName val="0"/>
          <c:showPercent val="0"/>
          <c:showBubbleSize val="0"/>
        </c:dLbls>
        <c:gapWidth val="182"/>
        <c:axId val="1442407120"/>
        <c:axId val="1442398800"/>
      </c:barChart>
      <c:catAx>
        <c:axId val="14424071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42398800"/>
        <c:crosses val="autoZero"/>
        <c:auto val="1"/>
        <c:lblAlgn val="ctr"/>
        <c:lblOffset val="100"/>
        <c:noMultiLvlLbl val="0"/>
      </c:catAx>
      <c:valAx>
        <c:axId val="1442398800"/>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424071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NCI-IDD Avg.</c:v>
                </c:pt>
              </c:strCache>
            </c:strRef>
          </c:tx>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invertIfNegative val="0"/>
          <c:dPt>
            <c:idx val="1"/>
            <c:invertIfNegative val="0"/>
            <c:bubble3D val="0"/>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90A-42BF-BC10-46740AF3BEB1}"/>
              </c:ext>
            </c:extLst>
          </c:dPt>
          <c:dPt>
            <c:idx val="2"/>
            <c:invertIfNegative val="0"/>
            <c:bubble3D val="0"/>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90A-42BF-BC10-46740AF3BEB1}"/>
              </c:ext>
            </c:extLst>
          </c:dPt>
          <c:dPt>
            <c:idx val="3"/>
            <c:invertIfNegative val="0"/>
            <c:bubble3D val="0"/>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extLst>
              <c:ext xmlns:c16="http://schemas.microsoft.com/office/drawing/2014/chart" uri="{C3380CC4-5D6E-409C-BE32-E72D297353CC}">
                <c16:uniqueId val="{00000004-F206-AC4F-8034-6B19ABCC7DDA}"/>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Sheet1!$A$2:$A$5</c:f>
              <c:strCache>
                <c:ptCount val="4"/>
                <c:pt idx="0">
                  <c:v>Voluntary</c:v>
                </c:pt>
                <c:pt idx="1">
                  <c:v>Termination</c:v>
                </c:pt>
                <c:pt idx="2">
                  <c:v>Laid off</c:v>
                </c:pt>
                <c:pt idx="3">
                  <c:v>Don't know</c:v>
                </c:pt>
              </c:strCache>
            </c:strRef>
          </c:cat>
          <c:val>
            <c:numRef>
              <c:f>Sheet1!$B$2:$B$5</c:f>
              <c:numCache>
                <c:formatCode>0.0%</c:formatCode>
                <c:ptCount val="4"/>
                <c:pt idx="0">
                  <c:v>0.8</c:v>
                </c:pt>
                <c:pt idx="1">
                  <c:v>0.15</c:v>
                </c:pt>
                <c:pt idx="2">
                  <c:v>0.02</c:v>
                </c:pt>
                <c:pt idx="3">
                  <c:v>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E-490A-42BF-BC10-46740AF3BEB1}"/>
            </c:ext>
          </c:extLst>
        </c:ser>
        <c:ser>
          <c:idx val="1"/>
          <c:order val="1"/>
          <c:tx>
            <c:strRef>
              <c:f>Sheet1!$C$1</c:f>
              <c:strCache>
                <c:ptCount val="1"/>
                <c:pt idx="0">
                  <c:v>STATE</c:v>
                </c:pt>
              </c:strCache>
            </c:strRef>
          </c:tx>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9525" cap="flat" cmpd="sng" algn="ctr">
              <a:solidFill>
                <a:schemeClr val="accent2">
                  <a:shade val="95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Sheet1!$A$2:$A$5</c:f>
              <c:strCache>
                <c:ptCount val="4"/>
                <c:pt idx="0">
                  <c:v>Voluntary</c:v>
                </c:pt>
                <c:pt idx="1">
                  <c:v>Termination</c:v>
                </c:pt>
                <c:pt idx="2">
                  <c:v>Laid off</c:v>
                </c:pt>
                <c:pt idx="3">
                  <c:v>Don't know</c:v>
                </c:pt>
              </c:strCache>
            </c:strRef>
          </c:cat>
          <c:val>
            <c:numRef>
              <c:f>Sheet1!$C$2:$C$5</c:f>
              <c:numCache>
                <c:formatCode>0%</c:formatCode>
                <c:ptCount val="4"/>
                <c:pt idx="0">
                  <c:v>0.84</c:v>
                </c:pt>
                <c:pt idx="1">
                  <c:v>0.12</c:v>
                </c:pt>
                <c:pt idx="2">
                  <c:v>0</c:v>
                </c:pt>
                <c:pt idx="3">
                  <c:v>0.04</c:v>
                </c:pt>
              </c:numCache>
            </c:numRef>
          </c:val>
          <c:extLst>
            <c:ext xmlns:c16="http://schemas.microsoft.com/office/drawing/2014/chart" uri="{C3380CC4-5D6E-409C-BE32-E72D297353CC}">
              <c16:uniqueId val="{00000006-17EB-4351-8C78-9E954B0EC501}"/>
            </c:ext>
          </c:extLst>
        </c:ser>
        <c:dLbls>
          <c:dLblPos val="outEnd"/>
          <c:showLegendKey val="0"/>
          <c:showVal val="1"/>
          <c:showCatName val="0"/>
          <c:showSerName val="0"/>
          <c:showPercent val="0"/>
          <c:showBubbleSize val="0"/>
        </c:dLbls>
        <c:gapWidth val="100"/>
        <c:overlap val="-24"/>
        <c:axId val="633840143"/>
        <c:axId val="633845551"/>
      </c:barChart>
      <c:catAx>
        <c:axId val="633840143"/>
        <c:scaling>
          <c:orientation val="minMax"/>
        </c:scaling>
        <c:delete val="0"/>
        <c:axPos val="b"/>
        <c:title>
          <c:tx>
            <c:rich>
              <a:bodyPr rot="0" spcFirstLastPara="1" vertOverflow="ellipsis" vert="horz" wrap="square" anchor="ctr" anchorCtr="1"/>
              <a:lstStyle/>
              <a:p>
                <a:pPr>
                  <a:defRPr sz="1197" b="0" i="0" u="none" strike="noStrike" kern="1200" cap="all" baseline="0">
                    <a:solidFill>
                      <a:schemeClr val="tx1">
                        <a:lumMod val="50000"/>
                        <a:lumOff val="50000"/>
                      </a:schemeClr>
                    </a:solidFill>
                    <a:latin typeface="+mn-lt"/>
                    <a:ea typeface="+mn-ea"/>
                    <a:cs typeface="+mn-cs"/>
                  </a:defRPr>
                </a:pPr>
                <a:r>
                  <a:rPr lang="en-US"/>
                  <a:t>Separation Type</a:t>
                </a:r>
              </a:p>
            </c:rich>
          </c:tx>
          <c:layout>
            <c:manualLayout>
              <c:xMode val="edge"/>
              <c:yMode val="edge"/>
              <c:x val="0.39837865355712965"/>
              <c:y val="0.93677722266554553"/>
            </c:manualLayout>
          </c:layout>
          <c:overlay val="0"/>
          <c:spPr>
            <a:noFill/>
            <a:ln>
              <a:noFill/>
            </a:ln>
            <a:effectLst/>
          </c:spPr>
          <c:txPr>
            <a:bodyPr rot="0" spcFirstLastPara="1" vertOverflow="ellipsis" vert="horz" wrap="square" anchor="ctr" anchorCtr="1"/>
            <a:lstStyle/>
            <a:p>
              <a:pPr>
                <a:defRPr sz="1197" b="0" i="0" u="none" strike="noStrike" kern="1200" cap="all" baseline="0">
                  <a:solidFill>
                    <a:schemeClr val="tx1">
                      <a:lumMod val="50000"/>
                      <a:lumOff val="50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crossAx val="633845551"/>
        <c:crosses val="autoZero"/>
        <c:auto val="1"/>
        <c:lblAlgn val="ctr"/>
        <c:lblOffset val="100"/>
        <c:noMultiLvlLbl val="0"/>
      </c:catAx>
      <c:valAx>
        <c:axId val="633845551"/>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crossAx val="633840143"/>
        <c:crosses val="autoZero"/>
        <c:crossBetween val="between"/>
      </c:valAx>
      <c:spPr>
        <a:noFill/>
        <a:ln>
          <a:noFill/>
        </a:ln>
        <a:effectLst/>
      </c:spPr>
    </c:plotArea>
    <c:legend>
      <c:legendPos val="b"/>
      <c:layout>
        <c:manualLayout>
          <c:xMode val="edge"/>
          <c:yMode val="edge"/>
          <c:x val="0.3696202621192376"/>
          <c:y val="0.85199788531399867"/>
          <c:w val="0.25755082179439048"/>
          <c:h val="6.4953908497073942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NCI-IDD Avg.</c:v>
                </c:pt>
              </c:strCache>
            </c:strRef>
          </c:tx>
          <c:spPr>
            <a:solidFill>
              <a:schemeClr val="bg2">
                <a:lumMod val="75000"/>
              </a:schemeClr>
            </a:solidFill>
            <a:ln>
              <a:noFill/>
            </a:ln>
            <a:effectLst/>
          </c:spPr>
          <c:invertIfNegative val="0"/>
          <c:dPt>
            <c:idx val="0"/>
            <c:invertIfNegative val="0"/>
            <c:bubble3D val="0"/>
            <c:spPr>
              <a:solidFill>
                <a:schemeClr val="bg2">
                  <a:lumMod val="75000"/>
                </a:schemeClr>
              </a:solidFill>
              <a:ln>
                <a:noFill/>
              </a:ln>
              <a:effectLst/>
            </c:spPr>
            <c:extLst>
              <c:ext xmlns:c16="http://schemas.microsoft.com/office/drawing/2014/chart" uri="{C3380CC4-5D6E-409C-BE32-E72D297353CC}">
                <c16:uniqueId val="{00000001-2486-4E3D-830F-11C51BC85230}"/>
              </c:ext>
            </c:extLst>
          </c:dPt>
          <c:dPt>
            <c:idx val="1"/>
            <c:invertIfNegative val="0"/>
            <c:bubble3D val="0"/>
            <c:spPr>
              <a:solidFill>
                <a:schemeClr val="bg2">
                  <a:lumMod val="75000"/>
                </a:schemeClr>
              </a:solidFill>
              <a:ln>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486-4E3D-830F-11C51BC85230}"/>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Avg Hourly Wage</c:v>
                </c:pt>
                <c:pt idx="1">
                  <c:v>State Minimum Wage</c:v>
                </c:pt>
              </c:strCache>
            </c:strRef>
          </c:cat>
          <c:val>
            <c:numRef>
              <c:f>Sheet1!$B$2:$B$3</c:f>
              <c:numCache>
                <c:formatCode>"$"#,##0.00_);[Red]\("$"#,##0.00\)</c:formatCode>
                <c:ptCount val="2"/>
                <c:pt idx="0">
                  <c:v>10.64</c:v>
                </c:pt>
                <c:pt idx="1">
                  <c:v>7.25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486-4E3D-830F-11C51BC85230}"/>
            </c:ext>
          </c:extLst>
        </c:ser>
        <c:ser>
          <c:idx val="1"/>
          <c:order val="1"/>
          <c:tx>
            <c:strRef>
              <c:f>Sheet1!$C$1</c:f>
              <c:strCache>
                <c:ptCount val="1"/>
                <c:pt idx="0">
                  <c:v>STATE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Avg Hourly Wage</c:v>
                </c:pt>
                <c:pt idx="1">
                  <c:v>State Minimum Wage</c:v>
                </c:pt>
              </c:strCache>
            </c:strRef>
          </c:cat>
          <c:val>
            <c:numRef>
              <c:f>Sheet1!$C$2:$C$3</c:f>
              <c:numCache>
                <c:formatCode>"$"#,##0.00_);[Red]\("$"#,##0.00\)</c:formatCode>
                <c:ptCount val="2"/>
                <c:pt idx="0">
                  <c:v>16.809999999999999</c:v>
                </c:pt>
                <c:pt idx="1">
                  <c:v>7.25</c:v>
                </c:pt>
              </c:numCache>
            </c:numRef>
          </c:val>
          <c:extLst>
            <c:ext xmlns:c16="http://schemas.microsoft.com/office/drawing/2014/chart" uri="{C3380CC4-5D6E-409C-BE32-E72D297353CC}">
              <c16:uniqueId val="{00000004-7696-4691-AAC5-3F7D363E4F2A}"/>
            </c:ext>
          </c:extLst>
        </c:ser>
        <c:dLbls>
          <c:dLblPos val="inEnd"/>
          <c:showLegendKey val="0"/>
          <c:showVal val="1"/>
          <c:showCatName val="0"/>
          <c:showSerName val="0"/>
          <c:showPercent val="0"/>
          <c:showBubbleSize val="0"/>
        </c:dLbls>
        <c:gapWidth val="25"/>
        <c:axId val="633840143"/>
        <c:axId val="633845551"/>
      </c:barChart>
      <c:catAx>
        <c:axId val="633840143"/>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633845551"/>
        <c:crosses val="autoZero"/>
        <c:auto val="1"/>
        <c:lblAlgn val="ctr"/>
        <c:lblOffset val="100"/>
        <c:noMultiLvlLbl val="0"/>
      </c:catAx>
      <c:valAx>
        <c:axId val="633845551"/>
        <c:scaling>
          <c:orientation val="minMax"/>
        </c:scaling>
        <c:delete val="1"/>
        <c:axPos val="t"/>
        <c:numFmt formatCode="&quot;$&quot;#,##0.00_);[Red]\(&quot;$&quot;#,##0.00\)" sourceLinked="1"/>
        <c:majorTickMark val="none"/>
        <c:minorTickMark val="none"/>
        <c:tickLblPos val="nextTo"/>
        <c:crossAx val="633840143"/>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r>
              <a:rPr lang="en-US" b="0" dirty="0">
                <a:latin typeface="Franklin Gothic Book" panose="020B0503020102020204" pitchFamily="34" charset="0"/>
              </a:rPr>
              <a:t>Paid</a:t>
            </a:r>
            <a:r>
              <a:rPr lang="en-US" b="0" baseline="0" dirty="0">
                <a:latin typeface="Franklin Gothic Book" panose="020B0503020102020204" pitchFamily="34" charset="0"/>
              </a:rPr>
              <a:t> Time Off Type</a:t>
            </a:r>
            <a:endParaRPr lang="en-US" b="0" dirty="0">
              <a:latin typeface="Franklin Gothic Book" panose="020B0503020102020204" pitchFamily="34" charset="0"/>
            </a:endParaRP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Pooled</c:v>
                </c:pt>
              </c:strCache>
            </c:strRef>
          </c:tx>
          <c:spPr>
            <a:solidFill>
              <a:srgbClr val="8EBEBE"/>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Percentage of Agencies Offering Each PTO Type NCI-IDD Avg. </c:v>
                </c:pt>
                <c:pt idx="1">
                  <c:v>Percentage of Agencies Offering Each PTO Type STATE </c:v>
                </c:pt>
              </c:strCache>
            </c:strRef>
          </c:cat>
          <c:val>
            <c:numRef>
              <c:f>Sheet1!$B$2:$B$3</c:f>
              <c:numCache>
                <c:formatCode>0%</c:formatCode>
                <c:ptCount val="2"/>
                <c:pt idx="0">
                  <c:v>0.31</c:v>
                </c:pt>
                <c:pt idx="1">
                  <c:v>0.38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7D5-4D7F-ACF9-5171568FA7D4}"/>
            </c:ext>
          </c:extLst>
        </c:ser>
        <c:ser>
          <c:idx val="1"/>
          <c:order val="1"/>
          <c:tx>
            <c:strRef>
              <c:f>Sheet1!$C$1</c:f>
              <c:strCache>
                <c:ptCount val="1"/>
                <c:pt idx="0">
                  <c:v>Sick</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Percentage of Agencies Offering Each PTO Type NCI-IDD Avg. </c:v>
                </c:pt>
                <c:pt idx="1">
                  <c:v>Percentage of Agencies Offering Each PTO Type STATE </c:v>
                </c:pt>
              </c:strCache>
            </c:strRef>
          </c:cat>
          <c:val>
            <c:numRef>
              <c:f>Sheet1!$C$2:$C$3</c:f>
              <c:numCache>
                <c:formatCode>0%</c:formatCode>
                <c:ptCount val="2"/>
                <c:pt idx="0">
                  <c:v>0.71</c:v>
                </c:pt>
                <c:pt idx="1">
                  <c:v>0.65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7D5-4D7F-ACF9-5171568FA7D4}"/>
            </c:ext>
          </c:extLst>
        </c:ser>
        <c:ser>
          <c:idx val="2"/>
          <c:order val="2"/>
          <c:tx>
            <c:strRef>
              <c:f>Sheet1!$D$1</c:f>
              <c:strCache>
                <c:ptCount val="1"/>
                <c:pt idx="0">
                  <c:v>Vacation</c:v>
                </c:pt>
              </c:strCache>
            </c:strRef>
          </c:tx>
          <c:spPr>
            <a:solidFill>
              <a:srgbClr val="316234"/>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Percentage of Agencies Offering Each PTO Type NCI-IDD Avg. </c:v>
                </c:pt>
                <c:pt idx="1">
                  <c:v>Percentage of Agencies Offering Each PTO Type STATE </c:v>
                </c:pt>
              </c:strCache>
            </c:strRef>
          </c:cat>
          <c:val>
            <c:numRef>
              <c:f>Sheet1!$D$2:$D$3</c:f>
              <c:numCache>
                <c:formatCode>0%</c:formatCode>
                <c:ptCount val="2"/>
                <c:pt idx="0">
                  <c:v>0.75</c:v>
                </c:pt>
                <c:pt idx="1">
                  <c:v>0.74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7D5-4D7F-ACF9-5171568FA7D4}"/>
            </c:ext>
          </c:extLst>
        </c:ser>
        <c:ser>
          <c:idx val="3"/>
          <c:order val="3"/>
          <c:tx>
            <c:strRef>
              <c:f>Sheet1!$E$1</c:f>
              <c:strCache>
                <c:ptCount val="1"/>
                <c:pt idx="0">
                  <c:v>Personal</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Percentage of Agencies Offering Each PTO Type NCI-IDD Avg. </c:v>
                </c:pt>
                <c:pt idx="1">
                  <c:v>Percentage of Agencies Offering Each PTO Type STATE </c:v>
                </c:pt>
              </c:strCache>
            </c:strRef>
          </c:cat>
          <c:val>
            <c:numRef>
              <c:f>Sheet1!$E$2:$E$3</c:f>
              <c:numCache>
                <c:formatCode>0%</c:formatCode>
                <c:ptCount val="2"/>
                <c:pt idx="0">
                  <c:v>0.41499999999999998</c:v>
                </c:pt>
                <c:pt idx="1">
                  <c:v>0.3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7D5-4D7F-ACF9-5171568FA7D4}"/>
            </c:ext>
          </c:extLst>
        </c:ser>
        <c:dLbls>
          <c:dLblPos val="outEnd"/>
          <c:showLegendKey val="0"/>
          <c:showVal val="1"/>
          <c:showCatName val="0"/>
          <c:showSerName val="0"/>
          <c:showPercent val="0"/>
          <c:showBubbleSize val="0"/>
        </c:dLbls>
        <c:gapWidth val="200"/>
        <c:overlap val="-15"/>
        <c:axId val="1049876975"/>
        <c:axId val="1049882799"/>
      </c:barChart>
      <c:catAx>
        <c:axId val="10498769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049882799"/>
        <c:crosses val="autoZero"/>
        <c:auto val="1"/>
        <c:lblAlgn val="ctr"/>
        <c:lblOffset val="100"/>
        <c:noMultiLvlLbl val="0"/>
      </c:catAx>
      <c:valAx>
        <c:axId val="104988279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049876975"/>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1600" b="1" i="0" u="none" strike="noStrike" kern="1200" spc="0" baseline="0">
                <a:solidFill>
                  <a:schemeClr val="tx2"/>
                </a:solidFill>
                <a:latin typeface="+mn-lt"/>
                <a:ea typeface="+mn-ea"/>
                <a:cs typeface="+mn-cs"/>
              </a:defRPr>
            </a:pPr>
            <a:r>
              <a:rPr lang="en-US" sz="1200" b="0" i="0" baseline="0" dirty="0">
                <a:effectLst/>
              </a:rPr>
              <a:t>Agencies </a:t>
            </a:r>
            <a:br>
              <a:rPr lang="en-US" sz="1200" b="0" i="0" baseline="0" dirty="0">
                <a:effectLst/>
              </a:rPr>
            </a:br>
            <a:r>
              <a:rPr lang="en-US" sz="1200" b="0" i="0" baseline="0" dirty="0">
                <a:effectLst/>
              </a:rPr>
              <a:t>Providing </a:t>
            </a:r>
            <a:br>
              <a:rPr lang="en-US" sz="1200" b="0" i="0" baseline="0" dirty="0">
                <a:effectLst/>
              </a:rPr>
            </a:br>
            <a:r>
              <a:rPr lang="en-US" sz="1200" b="0" i="0" baseline="0" dirty="0">
                <a:effectLst/>
              </a:rPr>
              <a:t>Any PTO</a:t>
            </a:r>
          </a:p>
          <a:p>
            <a:pPr algn="ctr">
              <a:defRPr sz="1600" b="1">
                <a:solidFill>
                  <a:schemeClr val="tx2"/>
                </a:solidFill>
              </a:defRPr>
            </a:pPr>
            <a:r>
              <a:rPr lang="en-US" sz="1200" b="0" i="0" baseline="0" dirty="0">
                <a:effectLst/>
              </a:rPr>
              <a:t>NCI-IDD Avg</a:t>
            </a:r>
            <a:r>
              <a:rPr lang="en-US" sz="1500" b="0" i="0" baseline="0" dirty="0">
                <a:effectLst/>
              </a:rPr>
              <a:t>. </a:t>
            </a:r>
            <a:endParaRPr lang="en-US" sz="1500" baseline="0" dirty="0">
              <a:effectLst/>
            </a:endParaRPr>
          </a:p>
        </c:rich>
      </c:tx>
      <c:layout>
        <c:manualLayout>
          <c:xMode val="edge"/>
          <c:yMode val="edge"/>
          <c:x val="0.39663615100543886"/>
          <c:y val="0.38625640810124523"/>
        </c:manualLayout>
      </c:layout>
      <c:overlay val="0"/>
      <c:spPr>
        <a:noFill/>
        <a:ln>
          <a:noFill/>
        </a:ln>
        <a:effectLst/>
      </c:spPr>
      <c:txPr>
        <a:bodyPr rot="0" spcFirstLastPara="1" vertOverflow="ellipsis" vert="horz" wrap="square" anchor="ctr" anchorCtr="1"/>
        <a:lstStyle/>
        <a:p>
          <a:pPr algn="ctr">
            <a:defRPr sz="1600" b="1" i="0" u="none" strike="noStrike" kern="1200" spc="0" baseline="0">
              <a:solidFill>
                <a:schemeClr val="tx2"/>
              </a:solidFill>
              <a:latin typeface="+mn-lt"/>
              <a:ea typeface="+mn-ea"/>
              <a:cs typeface="+mn-cs"/>
            </a:defRPr>
          </a:pPr>
          <a:endParaRPr lang="en-US"/>
        </a:p>
      </c:txPr>
    </c:title>
    <c:autoTitleDeleted val="0"/>
    <c:plotArea>
      <c:layout>
        <c:manualLayout>
          <c:layoutTarget val="inner"/>
          <c:xMode val="edge"/>
          <c:yMode val="edge"/>
          <c:x val="0.1932212420815819"/>
          <c:y val="0.1301915038397978"/>
          <c:w val="0.61355771318058927"/>
          <c:h val="0.75558496160202193"/>
        </c:manualLayout>
      </c:layout>
      <c:doughnutChart>
        <c:varyColors val="1"/>
        <c:ser>
          <c:idx val="0"/>
          <c:order val="0"/>
          <c:tx>
            <c:strRef>
              <c:f>Sheet1!$B$1</c:f>
              <c:strCache>
                <c:ptCount val="1"/>
                <c:pt idx="0">
                  <c:v> 2</c:v>
                </c:pt>
              </c:strCache>
            </c:strRef>
          </c:tx>
          <c:spPr>
            <a:ln>
              <a:solidFill>
                <a:schemeClr val="bg1"/>
              </a:solidFill>
            </a:ln>
          </c:spPr>
          <c:dPt>
            <c:idx val="0"/>
            <c:bubble3D val="0"/>
            <c:spPr>
              <a:solidFill>
                <a:schemeClr val="accent1"/>
              </a:solidFill>
              <a:ln w="19050">
                <a:solidFill>
                  <a:schemeClr val="bg1"/>
                </a:solid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5AD-4764-AD72-4AD167FA8C25}"/>
              </c:ext>
            </c:extLst>
          </c:dPt>
          <c:dPt>
            <c:idx val="1"/>
            <c:bubble3D val="0"/>
            <c:spPr>
              <a:solidFill>
                <a:schemeClr val="accent2"/>
              </a:solidFill>
              <a:ln w="19050">
                <a:solidFill>
                  <a:schemeClr val="bg1"/>
                </a:solid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5AD-4764-AD72-4AD167FA8C25}"/>
              </c:ext>
            </c:extLst>
          </c:dPt>
          <c:dLbls>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extLst>
          </c:dLbls>
          <c:cat>
            <c:strRef>
              <c:f>Sheet1!$A$2:$A$3</c:f>
              <c:strCache>
                <c:ptCount val="2"/>
                <c:pt idx="0">
                  <c:v>Yes</c:v>
                </c:pt>
                <c:pt idx="1">
                  <c:v>No</c:v>
                </c:pt>
              </c:strCache>
            </c:strRef>
          </c:cat>
          <c:val>
            <c:numRef>
              <c:f>Sheet1!$B$2:$B$3</c:f>
              <c:numCache>
                <c:formatCode>0%</c:formatCode>
                <c:ptCount val="2"/>
                <c:pt idx="0">
                  <c:v>0.61</c:v>
                </c:pt>
                <c:pt idx="1">
                  <c:v>0.39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5AD-4764-AD72-4AD167FA8C25}"/>
            </c:ext>
          </c:extLst>
        </c:ser>
        <c:dLbls>
          <c:showLegendKey val="0"/>
          <c:showVal val="1"/>
          <c:showCatName val="0"/>
          <c:showSerName val="0"/>
          <c:showPercent val="0"/>
          <c:showBubbleSize val="0"/>
          <c:showLeaderLines val="1"/>
        </c:dLbls>
        <c:firstSliceAng val="0"/>
        <c:holeSize val="58"/>
      </c:doughnutChart>
      <c:spPr>
        <a:noFill/>
        <a:ln>
          <a:noFill/>
        </a:ln>
        <a:effectLst/>
      </c:spPr>
    </c:plotArea>
    <c:legend>
      <c:legendPos val="r"/>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1600" b="1" i="0" u="none" strike="noStrike" kern="1200" spc="0" baseline="0">
                <a:solidFill>
                  <a:schemeClr val="tx2"/>
                </a:solidFill>
                <a:latin typeface="+mn-lt"/>
                <a:ea typeface="+mn-ea"/>
                <a:cs typeface="+mn-cs"/>
              </a:defRPr>
            </a:pPr>
            <a:r>
              <a:rPr lang="en-US" sz="1200" b="0" i="0" baseline="0" dirty="0">
                <a:effectLst/>
              </a:rPr>
              <a:t>Agencies </a:t>
            </a:r>
            <a:br>
              <a:rPr lang="en-US" sz="1200" b="0" i="0" baseline="0" dirty="0">
                <a:effectLst/>
              </a:rPr>
            </a:br>
            <a:r>
              <a:rPr lang="en-US" sz="1200" b="0" i="0" baseline="0" dirty="0">
                <a:effectLst/>
              </a:rPr>
              <a:t>Providing </a:t>
            </a:r>
            <a:br>
              <a:rPr lang="en-US" sz="1200" b="0" i="0" baseline="0" dirty="0">
                <a:effectLst/>
              </a:rPr>
            </a:br>
            <a:r>
              <a:rPr lang="en-US" sz="1200" b="0" i="0" baseline="0" dirty="0">
                <a:effectLst/>
              </a:rPr>
              <a:t>Any PTO</a:t>
            </a:r>
          </a:p>
          <a:p>
            <a:pPr algn="ctr">
              <a:defRPr sz="1600" b="1">
                <a:solidFill>
                  <a:schemeClr val="tx2"/>
                </a:solidFill>
              </a:defRPr>
            </a:pPr>
            <a:r>
              <a:rPr lang="en-US" sz="1200" b="0" i="0" baseline="0" dirty="0">
                <a:effectLst/>
              </a:rPr>
              <a:t>[STATE}</a:t>
            </a:r>
            <a:endParaRPr lang="en-US" sz="1200" baseline="0" dirty="0">
              <a:effectLst/>
            </a:endParaRPr>
          </a:p>
        </c:rich>
      </c:tx>
      <c:layout>
        <c:manualLayout>
          <c:xMode val="edge"/>
          <c:yMode val="edge"/>
          <c:x val="0.39449411342534918"/>
          <c:y val="0.36390709674763133"/>
        </c:manualLayout>
      </c:layout>
      <c:overlay val="0"/>
      <c:spPr>
        <a:noFill/>
        <a:ln>
          <a:noFill/>
        </a:ln>
        <a:effectLst/>
      </c:spPr>
      <c:txPr>
        <a:bodyPr rot="0" spcFirstLastPara="1" vertOverflow="ellipsis" vert="horz" wrap="square" anchor="ctr" anchorCtr="1"/>
        <a:lstStyle/>
        <a:p>
          <a:pPr algn="ctr">
            <a:defRPr sz="1600" b="1" i="0" u="none" strike="noStrike" kern="1200" spc="0" baseline="0">
              <a:solidFill>
                <a:schemeClr val="tx2"/>
              </a:solidFill>
              <a:latin typeface="+mn-lt"/>
              <a:ea typeface="+mn-ea"/>
              <a:cs typeface="+mn-cs"/>
            </a:defRPr>
          </a:pPr>
          <a:endParaRPr lang="en-US"/>
        </a:p>
      </c:txPr>
    </c:title>
    <c:autoTitleDeleted val="0"/>
    <c:plotArea>
      <c:layout>
        <c:manualLayout>
          <c:layoutTarget val="inner"/>
          <c:xMode val="edge"/>
          <c:yMode val="edge"/>
          <c:x val="0.1932212420815819"/>
          <c:y val="0.1301915038397978"/>
          <c:w val="0.61355771318058927"/>
          <c:h val="0.75558496160202193"/>
        </c:manualLayout>
      </c:layout>
      <c:doughnutChart>
        <c:varyColors val="1"/>
        <c:ser>
          <c:idx val="0"/>
          <c:order val="0"/>
          <c:tx>
            <c:strRef>
              <c:f>Sheet1!$B$1</c:f>
              <c:strCache>
                <c:ptCount val="1"/>
                <c:pt idx="0">
                  <c:v> 2</c:v>
                </c:pt>
              </c:strCache>
            </c:strRef>
          </c:tx>
          <c:spPr>
            <a:ln>
              <a:solidFill>
                <a:schemeClr val="bg1"/>
              </a:solidFill>
            </a:ln>
          </c:spPr>
          <c:dPt>
            <c:idx val="0"/>
            <c:bubble3D val="0"/>
            <c:spPr>
              <a:solidFill>
                <a:schemeClr val="accent1"/>
              </a:solidFill>
              <a:ln w="19050">
                <a:solidFill>
                  <a:schemeClr val="bg1"/>
                </a:solid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8517-4267-BC95-368E30D5C5BE}"/>
              </c:ext>
            </c:extLst>
          </c:dPt>
          <c:dPt>
            <c:idx val="1"/>
            <c:bubble3D val="0"/>
            <c:spPr>
              <a:solidFill>
                <a:schemeClr val="accent2"/>
              </a:solidFill>
              <a:ln w="19050">
                <a:solidFill>
                  <a:schemeClr val="bg1"/>
                </a:solid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8517-4267-BC95-368E30D5C5BE}"/>
              </c:ext>
            </c:extLst>
          </c:dPt>
          <c:dLbls>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extLst>
          </c:dLbls>
          <c:cat>
            <c:strRef>
              <c:f>Sheet1!$A$2:$A$3</c:f>
              <c:strCache>
                <c:ptCount val="2"/>
                <c:pt idx="0">
                  <c:v>Yes</c:v>
                </c:pt>
                <c:pt idx="1">
                  <c:v>No</c:v>
                </c:pt>
              </c:strCache>
            </c:strRef>
          </c:cat>
          <c:val>
            <c:numRef>
              <c:f>Sheet1!$B$2:$B$3</c:f>
              <c:numCache>
                <c:formatCode>0%</c:formatCode>
                <c:ptCount val="2"/>
                <c:pt idx="0">
                  <c:v>0.92</c:v>
                </c:pt>
                <c:pt idx="1">
                  <c:v>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8517-4267-BC95-368E30D5C5BE}"/>
            </c:ext>
          </c:extLst>
        </c:ser>
        <c:dLbls>
          <c:showLegendKey val="0"/>
          <c:showVal val="1"/>
          <c:showCatName val="0"/>
          <c:showSerName val="0"/>
          <c:showPercent val="0"/>
          <c:showBubbleSize val="0"/>
          <c:showLeaderLines val="1"/>
        </c:dLbls>
        <c:firstSliceAng val="0"/>
        <c:holeSize val="58"/>
      </c:doughnutChart>
      <c:spPr>
        <a:noFill/>
        <a:ln>
          <a:noFill/>
        </a:ln>
        <a:effectLst/>
      </c:spPr>
    </c:plotArea>
    <c:legend>
      <c:legendPos val="r"/>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1"/>
                </a:solidFill>
                <a:latin typeface="+mn-lt"/>
                <a:ea typeface="+mn-ea"/>
                <a:cs typeface="+mn-cs"/>
              </a:defRPr>
            </a:pPr>
            <a:r>
              <a:rPr lang="en-US" dirty="0"/>
              <a:t>Percentage of Agencies Implementing</a:t>
            </a:r>
            <a:r>
              <a:rPr lang="en-US" baseline="0" dirty="0"/>
              <a:t> Each Benefit Type</a:t>
            </a:r>
          </a:p>
          <a:p>
            <a:pPr>
              <a:defRPr/>
            </a:pPr>
            <a:endParaRPr lang="en-US" dirty="0"/>
          </a:p>
        </c:rich>
      </c:tx>
      <c:overlay val="0"/>
      <c:spPr>
        <a:noFill/>
        <a:ln>
          <a:noFill/>
        </a:ln>
        <a:effectLst/>
      </c:spPr>
      <c:txPr>
        <a:bodyPr rot="0" spcFirstLastPara="1" vertOverflow="ellipsis" vert="horz" wrap="square" anchor="ctr" anchorCtr="1"/>
        <a:lstStyle/>
        <a:p>
          <a:pPr>
            <a:defRPr sz="144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NCI-IDD Avg. </c:v>
                </c:pt>
              </c:strCache>
            </c:strRef>
          </c:tx>
          <c:spPr>
            <a:solidFill>
              <a:schemeClr val="accent1"/>
            </a:solidFill>
            <a:ln>
              <a:noFill/>
            </a:ln>
            <a:effectLst/>
          </c:spPr>
          <c:invertIfNegative val="0"/>
          <c:dPt>
            <c:idx val="1"/>
            <c:invertIfNegative val="0"/>
            <c:bubble3D val="0"/>
            <c:spPr>
              <a:solidFill>
                <a:schemeClr val="accent1"/>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015-45AE-9DF3-4402A81820D6}"/>
              </c:ext>
            </c:extLst>
          </c:dPt>
          <c:dPt>
            <c:idx val="2"/>
            <c:invertIfNegative val="0"/>
            <c:bubble3D val="0"/>
            <c:spPr>
              <a:solidFill>
                <a:schemeClr val="accent1"/>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015-45AE-9DF3-4402A81820D6}"/>
              </c:ext>
            </c:extLst>
          </c:dPt>
          <c:dPt>
            <c:idx val="3"/>
            <c:invertIfNegative val="0"/>
            <c:bubble3D val="0"/>
            <c:spPr>
              <a:solidFill>
                <a:schemeClr val="accent1"/>
              </a:solidFill>
              <a:ln>
                <a:noFill/>
              </a:ln>
              <a:effectLst/>
            </c:spPr>
            <c:extLst>
              <c:ext xmlns:c16="http://schemas.microsoft.com/office/drawing/2014/chart" uri="{C3380CC4-5D6E-409C-BE32-E72D297353CC}">
                <c16:uniqueId val="{00000004-ADE1-4308-9E32-4EA1FC58E96A}"/>
              </c:ext>
            </c:extLst>
          </c:dPt>
          <c:dPt>
            <c:idx val="4"/>
            <c:invertIfNegative val="0"/>
            <c:bubble3D val="0"/>
            <c:spPr>
              <a:solidFill>
                <a:schemeClr val="accent1"/>
              </a:solidFill>
              <a:ln>
                <a:noFill/>
              </a:ln>
              <a:effectLst/>
            </c:spPr>
            <c:extLst>
              <c:ext xmlns:c16="http://schemas.microsoft.com/office/drawing/2014/chart" uri="{C3380CC4-5D6E-409C-BE32-E72D297353CC}">
                <c16:uniqueId val="{00000005-ADE1-4308-9E32-4EA1FC58E96A}"/>
              </c:ext>
            </c:extLst>
          </c:dPt>
          <c:dPt>
            <c:idx val="5"/>
            <c:invertIfNegative val="0"/>
            <c:bubble3D val="0"/>
            <c:spPr>
              <a:solidFill>
                <a:schemeClr val="accent1"/>
              </a:solidFill>
              <a:ln>
                <a:noFill/>
              </a:ln>
              <a:effectLst/>
            </c:spPr>
            <c:extLst>
              <c:ext xmlns:c16="http://schemas.microsoft.com/office/drawing/2014/chart" uri="{C3380CC4-5D6E-409C-BE32-E72D297353CC}">
                <c16:uniqueId val="{00000006-ADE1-4308-9E32-4EA1FC58E96A}"/>
              </c:ext>
            </c:extLst>
          </c:dPt>
          <c:dPt>
            <c:idx val="6"/>
            <c:invertIfNegative val="0"/>
            <c:bubble3D val="0"/>
            <c:spPr>
              <a:solidFill>
                <a:schemeClr val="accent1"/>
              </a:solidFill>
              <a:ln>
                <a:noFill/>
              </a:ln>
              <a:effectLst/>
            </c:spPr>
            <c:extLst>
              <c:ext xmlns:c16="http://schemas.microsoft.com/office/drawing/2014/chart" uri="{C3380CC4-5D6E-409C-BE32-E72D297353CC}">
                <c16:uniqueId val="{00000007-ADE1-4308-9E32-4EA1FC58E96A}"/>
              </c:ext>
            </c:extLst>
          </c:dPt>
          <c:dPt>
            <c:idx val="7"/>
            <c:invertIfNegative val="0"/>
            <c:bubble3D val="0"/>
            <c:spPr>
              <a:solidFill>
                <a:schemeClr val="accent1"/>
              </a:solidFill>
              <a:ln>
                <a:noFill/>
              </a:ln>
              <a:effectLst/>
            </c:spPr>
            <c:extLst>
              <c:ext xmlns:c16="http://schemas.microsoft.com/office/drawing/2014/chart" uri="{C3380CC4-5D6E-409C-BE32-E72D297353CC}">
                <c16:uniqueId val="{00000008-ADE1-4308-9E32-4EA1FC58E96A}"/>
              </c:ext>
            </c:extLst>
          </c:dPt>
          <c:dPt>
            <c:idx val="8"/>
            <c:invertIfNegative val="0"/>
            <c:bubble3D val="0"/>
            <c:spPr>
              <a:solidFill>
                <a:schemeClr val="accent1"/>
              </a:solidFill>
              <a:ln>
                <a:noFill/>
              </a:ln>
              <a:effectLst/>
            </c:spPr>
            <c:extLst>
              <c:ext xmlns:c16="http://schemas.microsoft.com/office/drawing/2014/chart" uri="{C3380CC4-5D6E-409C-BE32-E72D297353CC}">
                <c16:uniqueId val="{0000000A-ADE1-4308-9E32-4EA1FC58E96A}"/>
              </c:ext>
            </c:extLst>
          </c:dPt>
          <c:dPt>
            <c:idx val="9"/>
            <c:invertIfNegative val="0"/>
            <c:bubble3D val="0"/>
            <c:spPr>
              <a:solidFill>
                <a:schemeClr val="accent1"/>
              </a:solidFill>
              <a:ln>
                <a:noFill/>
              </a:ln>
              <a:effectLst/>
            </c:spPr>
            <c:extLst>
              <c:ext xmlns:c16="http://schemas.microsoft.com/office/drawing/2014/chart" uri="{C3380CC4-5D6E-409C-BE32-E72D297353CC}">
                <c16:uniqueId val="{0000000B-ADE1-4308-9E32-4EA1FC58E96A}"/>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0"/>
                <c:pt idx="0">
                  <c:v>Health Insurance</c:v>
                </c:pt>
                <c:pt idx="1">
                  <c:v>Dental/Vision Insurance</c:v>
                </c:pt>
                <c:pt idx="2">
                  <c:v>Retirement Plan</c:v>
                </c:pt>
                <c:pt idx="3">
                  <c:v>Post-secondary Ed Support</c:v>
                </c:pt>
                <c:pt idx="4">
                  <c:v>Paid Job Trainin</c:v>
                </c:pt>
                <c:pt idx="5">
                  <c:v>Disability Insurance</c:v>
                </c:pt>
                <c:pt idx="6">
                  <c:v>Flexible Spending Account</c:v>
                </c:pt>
                <c:pt idx="7">
                  <c:v>Health Incentive Programs</c:v>
                </c:pt>
                <c:pt idx="8">
                  <c:v>Life Insurance</c:v>
                </c:pt>
                <c:pt idx="9">
                  <c:v>Other</c:v>
                </c:pt>
              </c:strCache>
            </c:strRef>
          </c:cat>
          <c:val>
            <c:numRef>
              <c:f>Sheet1!$B$2:$B$12</c:f>
              <c:numCache>
                <c:formatCode>0%</c:formatCode>
                <c:ptCount val="11"/>
                <c:pt idx="0">
                  <c:v>0.6</c:v>
                </c:pt>
                <c:pt idx="1">
                  <c:v>0.56999999999999995</c:v>
                </c:pt>
                <c:pt idx="2">
                  <c:v>0.53</c:v>
                </c:pt>
                <c:pt idx="3">
                  <c:v>0.17</c:v>
                </c:pt>
                <c:pt idx="4">
                  <c:v>0.5</c:v>
                </c:pt>
                <c:pt idx="5">
                  <c:v>0.24</c:v>
                </c:pt>
                <c:pt idx="6">
                  <c:v>0.25</c:v>
                </c:pt>
                <c:pt idx="7">
                  <c:v>0.15</c:v>
                </c:pt>
                <c:pt idx="8">
                  <c:v>0.48</c:v>
                </c:pt>
                <c:pt idx="9">
                  <c:v>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015-45AE-9DF3-4402A81820D6}"/>
            </c:ext>
          </c:extLst>
        </c:ser>
        <c:ser>
          <c:idx val="1"/>
          <c:order val="1"/>
          <c:tx>
            <c:strRef>
              <c:f>Sheet1!$C$1</c:f>
              <c:strCache>
                <c:ptCount val="1"/>
                <c:pt idx="0">
                  <c:v>STATE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0"/>
                <c:pt idx="0">
                  <c:v>Health Insurance</c:v>
                </c:pt>
                <c:pt idx="1">
                  <c:v>Dental/Vision Insurance</c:v>
                </c:pt>
                <c:pt idx="2">
                  <c:v>Retirement Plan</c:v>
                </c:pt>
                <c:pt idx="3">
                  <c:v>Post-secondary Ed Support</c:v>
                </c:pt>
                <c:pt idx="4">
                  <c:v>Paid Job Trainin</c:v>
                </c:pt>
                <c:pt idx="5">
                  <c:v>Disability Insurance</c:v>
                </c:pt>
                <c:pt idx="6">
                  <c:v>Flexible Spending Account</c:v>
                </c:pt>
                <c:pt idx="7">
                  <c:v>Health Incentive Programs</c:v>
                </c:pt>
                <c:pt idx="8">
                  <c:v>Life Insurance</c:v>
                </c:pt>
                <c:pt idx="9">
                  <c:v>Other</c:v>
                </c:pt>
              </c:strCache>
            </c:strRef>
          </c:cat>
          <c:val>
            <c:numRef>
              <c:f>Sheet1!$C$2:$C$12</c:f>
              <c:numCache>
                <c:formatCode>0%</c:formatCode>
                <c:ptCount val="11"/>
                <c:pt idx="0">
                  <c:v>0.92</c:v>
                </c:pt>
                <c:pt idx="1">
                  <c:v>0.85</c:v>
                </c:pt>
                <c:pt idx="2">
                  <c:v>0.89</c:v>
                </c:pt>
                <c:pt idx="3">
                  <c:v>0.19</c:v>
                </c:pt>
                <c:pt idx="4">
                  <c:v>0.69</c:v>
                </c:pt>
                <c:pt idx="5">
                  <c:v>0.42</c:v>
                </c:pt>
                <c:pt idx="6">
                  <c:v>0.62</c:v>
                </c:pt>
                <c:pt idx="7">
                  <c:v>0.42</c:v>
                </c:pt>
                <c:pt idx="8">
                  <c:v>0.85</c:v>
                </c:pt>
                <c:pt idx="9">
                  <c:v>0.12</c:v>
                </c:pt>
              </c:numCache>
            </c:numRef>
          </c:val>
          <c:extLst>
            <c:ext xmlns:c16="http://schemas.microsoft.com/office/drawing/2014/chart" uri="{C3380CC4-5D6E-409C-BE32-E72D297353CC}">
              <c16:uniqueId val="{00000012-D8D8-4E7B-9EC9-DFC73D7644CA}"/>
            </c:ext>
          </c:extLst>
        </c:ser>
        <c:dLbls>
          <c:dLblPos val="outEnd"/>
          <c:showLegendKey val="0"/>
          <c:showVal val="1"/>
          <c:showCatName val="0"/>
          <c:showSerName val="0"/>
          <c:showPercent val="0"/>
          <c:showBubbleSize val="0"/>
        </c:dLbls>
        <c:gapWidth val="25"/>
        <c:axId val="633840143"/>
        <c:axId val="633845551"/>
      </c:barChart>
      <c:catAx>
        <c:axId val="633840143"/>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633845551"/>
        <c:crosses val="autoZero"/>
        <c:auto val="1"/>
        <c:lblAlgn val="ctr"/>
        <c:lblOffset val="100"/>
        <c:noMultiLvlLbl val="0"/>
      </c:catAx>
      <c:valAx>
        <c:axId val="633845551"/>
        <c:scaling>
          <c:orientation val="minMax"/>
        </c:scaling>
        <c:delete val="1"/>
        <c:axPos val="l"/>
        <c:majorGridlines>
          <c:spPr>
            <a:ln w="9525" cap="flat" cmpd="sng" algn="ctr">
              <a:noFill/>
              <a:round/>
            </a:ln>
            <a:effectLst/>
          </c:spPr>
        </c:majorGridlines>
        <c:numFmt formatCode="0%" sourceLinked="1"/>
        <c:majorTickMark val="out"/>
        <c:minorTickMark val="none"/>
        <c:tickLblPos val="nextTo"/>
        <c:crossAx val="633840143"/>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1"/>
                </a:solidFill>
                <a:latin typeface="+mn-lt"/>
                <a:ea typeface="+mn-ea"/>
                <a:cs typeface="+mn-cs"/>
              </a:defRPr>
            </a:pPr>
            <a:r>
              <a:rPr lang="en-US" dirty="0"/>
              <a:t>Percentage of Agencies Implementing</a:t>
            </a:r>
            <a:r>
              <a:rPr lang="en-US" baseline="0" dirty="0"/>
              <a:t> Each Strategy Type</a:t>
            </a:r>
          </a:p>
          <a:p>
            <a:pPr>
              <a:defRPr/>
            </a:pPr>
            <a:endParaRPr lang="en-US" dirty="0"/>
          </a:p>
        </c:rich>
      </c:tx>
      <c:overlay val="0"/>
      <c:spPr>
        <a:noFill/>
        <a:ln>
          <a:noFill/>
        </a:ln>
        <a:effectLst/>
      </c:spPr>
      <c:txPr>
        <a:bodyPr rot="0" spcFirstLastPara="1" vertOverflow="ellipsis" vert="horz" wrap="square" anchor="ctr" anchorCtr="1"/>
        <a:lstStyle/>
        <a:p>
          <a:pPr>
            <a:defRPr sz="144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NCI-IDD Avg. </c:v>
                </c:pt>
              </c:strCache>
            </c:strRef>
          </c:tx>
          <c:spPr>
            <a:solidFill>
              <a:schemeClr val="accent1"/>
            </a:solidFill>
            <a:ln>
              <a:noFill/>
            </a:ln>
            <a:effectLst/>
          </c:spPr>
          <c:invertIfNegative val="0"/>
          <c:dPt>
            <c:idx val="1"/>
            <c:invertIfNegative val="0"/>
            <c:bubble3D val="0"/>
            <c:spPr>
              <a:solidFill>
                <a:schemeClr val="accent1"/>
              </a:solidFill>
              <a:ln>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015-45AE-9DF3-4402A81820D6}"/>
              </c:ext>
            </c:extLst>
          </c:dPt>
          <c:dPt>
            <c:idx val="2"/>
            <c:invertIfNegative val="0"/>
            <c:bubble3D val="0"/>
            <c:spPr>
              <a:solidFill>
                <a:schemeClr val="accent1"/>
              </a:solidFill>
              <a:ln>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015-45AE-9DF3-4402A81820D6}"/>
              </c:ext>
            </c:extLst>
          </c:dPt>
          <c:dPt>
            <c:idx val="3"/>
            <c:invertIfNegative val="0"/>
            <c:bubble3D val="0"/>
            <c:spPr>
              <a:solidFill>
                <a:schemeClr val="accent1"/>
              </a:solidFill>
              <a:ln>
                <a:noFill/>
              </a:ln>
              <a:effectLst/>
            </c:spPr>
            <c:extLst>
              <c:ext xmlns:c16="http://schemas.microsoft.com/office/drawing/2014/chart" uri="{C3380CC4-5D6E-409C-BE32-E72D297353CC}">
                <c16:uniqueId val="{00000004-ADE1-4308-9E32-4EA1FC58E96A}"/>
              </c:ext>
            </c:extLst>
          </c:dPt>
          <c:dPt>
            <c:idx val="4"/>
            <c:invertIfNegative val="0"/>
            <c:bubble3D val="0"/>
            <c:spPr>
              <a:solidFill>
                <a:schemeClr val="accent1"/>
              </a:solidFill>
              <a:ln>
                <a:noFill/>
              </a:ln>
              <a:effectLst/>
            </c:spPr>
            <c:extLst>
              <c:ext xmlns:c16="http://schemas.microsoft.com/office/drawing/2014/chart" uri="{C3380CC4-5D6E-409C-BE32-E72D297353CC}">
                <c16:uniqueId val="{00000005-ADE1-4308-9E32-4EA1FC58E96A}"/>
              </c:ext>
            </c:extLst>
          </c:dPt>
          <c:dPt>
            <c:idx val="5"/>
            <c:invertIfNegative val="0"/>
            <c:bubble3D val="0"/>
            <c:spPr>
              <a:solidFill>
                <a:schemeClr val="accent1"/>
              </a:solidFill>
              <a:ln>
                <a:noFill/>
              </a:ln>
              <a:effectLst/>
            </c:spPr>
            <c:extLst>
              <c:ext xmlns:c16="http://schemas.microsoft.com/office/drawing/2014/chart" uri="{C3380CC4-5D6E-409C-BE32-E72D297353CC}">
                <c16:uniqueId val="{00000006-ADE1-4308-9E32-4EA1FC58E96A}"/>
              </c:ext>
            </c:extLst>
          </c:dPt>
          <c:dPt>
            <c:idx val="6"/>
            <c:invertIfNegative val="0"/>
            <c:bubble3D val="0"/>
            <c:spPr>
              <a:solidFill>
                <a:schemeClr val="accent1"/>
              </a:solidFill>
              <a:ln>
                <a:noFill/>
              </a:ln>
              <a:effectLst/>
            </c:spPr>
            <c:extLst>
              <c:ext xmlns:c16="http://schemas.microsoft.com/office/drawing/2014/chart" uri="{C3380CC4-5D6E-409C-BE32-E72D297353CC}">
                <c16:uniqueId val="{00000007-ADE1-4308-9E32-4EA1FC58E96A}"/>
              </c:ext>
            </c:extLst>
          </c:dPt>
          <c:dPt>
            <c:idx val="7"/>
            <c:invertIfNegative val="0"/>
            <c:bubble3D val="0"/>
            <c:spPr>
              <a:solidFill>
                <a:schemeClr val="accent1"/>
              </a:solidFill>
              <a:ln>
                <a:noFill/>
              </a:ln>
              <a:effectLst/>
            </c:spPr>
            <c:extLst>
              <c:ext xmlns:c16="http://schemas.microsoft.com/office/drawing/2014/chart" uri="{C3380CC4-5D6E-409C-BE32-E72D297353CC}">
                <c16:uniqueId val="{00000008-ADE1-4308-9E32-4EA1FC58E96A}"/>
              </c:ext>
            </c:extLst>
          </c:dPt>
          <c:dPt>
            <c:idx val="8"/>
            <c:invertIfNegative val="0"/>
            <c:bubble3D val="0"/>
            <c:spPr>
              <a:solidFill>
                <a:schemeClr val="accent1"/>
              </a:solidFill>
              <a:ln>
                <a:noFill/>
              </a:ln>
              <a:effectLst/>
            </c:spPr>
            <c:extLst>
              <c:ext xmlns:c16="http://schemas.microsoft.com/office/drawing/2014/chart" uri="{C3380CC4-5D6E-409C-BE32-E72D297353CC}">
                <c16:uniqueId val="{0000000A-ADE1-4308-9E32-4EA1FC58E96A}"/>
              </c:ext>
            </c:extLst>
          </c:dPt>
          <c:dPt>
            <c:idx val="9"/>
            <c:invertIfNegative val="0"/>
            <c:bubble3D val="0"/>
            <c:spPr>
              <a:solidFill>
                <a:schemeClr val="accent1"/>
              </a:solidFill>
              <a:ln>
                <a:noFill/>
              </a:ln>
              <a:effectLst/>
            </c:spPr>
            <c:extLst>
              <c:ext xmlns:c16="http://schemas.microsoft.com/office/drawing/2014/chart" uri="{C3380CC4-5D6E-409C-BE32-E72D297353CC}">
                <c16:uniqueId val="{0000000B-ADE1-4308-9E32-4EA1FC58E96A}"/>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Pay Incentive or Referral Bonus</c:v>
                </c:pt>
                <c:pt idx="1">
                  <c:v>Realistic Job Preview</c:v>
                </c:pt>
                <c:pt idx="2">
                  <c:v>Code of Ethics Training</c:v>
                </c:pt>
                <c:pt idx="3">
                  <c:v>Ladder to Retain Highly Skilled Workers</c:v>
                </c:pt>
                <c:pt idx="4">
                  <c:v>Support to Acquire Credential</c:v>
                </c:pt>
                <c:pt idx="5">
                  <c:v>Bonuses, Stipends, or Raises Tied to Credentialling Process</c:v>
                </c:pt>
                <c:pt idx="6">
                  <c:v>Employee Engagement Surveys</c:v>
                </c:pt>
                <c:pt idx="7">
                  <c:v>Employee Recognition Programs</c:v>
                </c:pt>
                <c:pt idx="8">
                  <c:v>DSPs Included in Agency Governance</c:v>
                </c:pt>
                <c:pt idx="9">
                  <c:v>Training Required Above State Regulation</c:v>
                </c:pt>
              </c:strCache>
            </c:strRef>
          </c:cat>
          <c:val>
            <c:numRef>
              <c:f>Sheet1!$B$2:$B$11</c:f>
              <c:numCache>
                <c:formatCode>0%</c:formatCode>
                <c:ptCount val="10"/>
                <c:pt idx="0">
                  <c:v>0.53</c:v>
                </c:pt>
                <c:pt idx="1">
                  <c:v>0.83</c:v>
                </c:pt>
                <c:pt idx="2">
                  <c:v>0.87</c:v>
                </c:pt>
                <c:pt idx="3">
                  <c:v>0.32</c:v>
                </c:pt>
                <c:pt idx="4">
                  <c:v>0.32</c:v>
                </c:pt>
                <c:pt idx="5">
                  <c:v>0.28999999999999998</c:v>
                </c:pt>
                <c:pt idx="6">
                  <c:v>0.53</c:v>
                </c:pt>
                <c:pt idx="7">
                  <c:v>0.61</c:v>
                </c:pt>
                <c:pt idx="8">
                  <c:v>0.22</c:v>
                </c:pt>
                <c:pt idx="9">
                  <c:v>0.52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015-45AE-9DF3-4402A81820D6}"/>
            </c:ext>
          </c:extLst>
        </c:ser>
        <c:ser>
          <c:idx val="1"/>
          <c:order val="1"/>
          <c:tx>
            <c:strRef>
              <c:f>Sheet1!$C$1</c:f>
              <c:strCache>
                <c:ptCount val="1"/>
                <c:pt idx="0">
                  <c:v>STATE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Pay Incentive or Referral Bonus</c:v>
                </c:pt>
                <c:pt idx="1">
                  <c:v>Realistic Job Preview</c:v>
                </c:pt>
                <c:pt idx="2">
                  <c:v>Code of Ethics Training</c:v>
                </c:pt>
                <c:pt idx="3">
                  <c:v>Ladder to Retain Highly Skilled Workers</c:v>
                </c:pt>
                <c:pt idx="4">
                  <c:v>Support to Acquire Credential</c:v>
                </c:pt>
                <c:pt idx="5">
                  <c:v>Bonuses, Stipends, or Raises Tied to Credentialling Process</c:v>
                </c:pt>
                <c:pt idx="6">
                  <c:v>Employee Engagement Surveys</c:v>
                </c:pt>
                <c:pt idx="7">
                  <c:v>Employee Recognition Programs</c:v>
                </c:pt>
                <c:pt idx="8">
                  <c:v>DSPs Included in Agency Governance</c:v>
                </c:pt>
                <c:pt idx="9">
                  <c:v>Training Required Above State Regulation</c:v>
                </c:pt>
              </c:strCache>
            </c:strRef>
          </c:cat>
          <c:val>
            <c:numRef>
              <c:f>Sheet1!$C$2:$C$11</c:f>
              <c:numCache>
                <c:formatCode>0%</c:formatCode>
                <c:ptCount val="10"/>
                <c:pt idx="0">
                  <c:v>0.57999999999999996</c:v>
                </c:pt>
                <c:pt idx="1">
                  <c:v>0.65</c:v>
                </c:pt>
                <c:pt idx="2">
                  <c:v>1</c:v>
                </c:pt>
                <c:pt idx="3">
                  <c:v>0.31</c:v>
                </c:pt>
                <c:pt idx="4">
                  <c:v>0.57999999999999996</c:v>
                </c:pt>
                <c:pt idx="5">
                  <c:v>0.46</c:v>
                </c:pt>
                <c:pt idx="6">
                  <c:v>0.77</c:v>
                </c:pt>
                <c:pt idx="7">
                  <c:v>0.81</c:v>
                </c:pt>
                <c:pt idx="8">
                  <c:v>0.27</c:v>
                </c:pt>
                <c:pt idx="9">
                  <c:v>0.54</c:v>
                </c:pt>
              </c:numCache>
            </c:numRef>
          </c:val>
          <c:extLst>
            <c:ext xmlns:c16="http://schemas.microsoft.com/office/drawing/2014/chart" uri="{C3380CC4-5D6E-409C-BE32-E72D297353CC}">
              <c16:uniqueId val="{00000012-D8D8-4E7B-9EC9-DFC73D7644CA}"/>
            </c:ext>
          </c:extLst>
        </c:ser>
        <c:dLbls>
          <c:dLblPos val="outEnd"/>
          <c:showLegendKey val="0"/>
          <c:showVal val="1"/>
          <c:showCatName val="0"/>
          <c:showSerName val="0"/>
          <c:showPercent val="0"/>
          <c:showBubbleSize val="0"/>
        </c:dLbls>
        <c:gapWidth val="25"/>
        <c:axId val="633840143"/>
        <c:axId val="633845551"/>
      </c:barChart>
      <c:catAx>
        <c:axId val="633840143"/>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633845551"/>
        <c:crosses val="autoZero"/>
        <c:auto val="1"/>
        <c:lblAlgn val="ctr"/>
        <c:lblOffset val="100"/>
        <c:noMultiLvlLbl val="0"/>
      </c:catAx>
      <c:valAx>
        <c:axId val="633845551"/>
        <c:scaling>
          <c:orientation val="minMax"/>
        </c:scaling>
        <c:delete val="1"/>
        <c:axPos val="l"/>
        <c:majorGridlines>
          <c:spPr>
            <a:ln w="9525" cap="flat" cmpd="sng" algn="ctr">
              <a:noFill/>
              <a:round/>
            </a:ln>
            <a:effectLst/>
          </c:spPr>
        </c:majorGridlines>
        <c:numFmt formatCode="0%" sourceLinked="1"/>
        <c:majorTickMark val="out"/>
        <c:minorTickMark val="none"/>
        <c:tickLblPos val="nextTo"/>
        <c:crossAx val="633840143"/>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r>
              <a:rPr lang="en-US" b="0" dirty="0">
                <a:latin typeface="Franklin Gothic Book" panose="020B0503020102020204" pitchFamily="34" charset="0"/>
              </a:rPr>
              <a:t>Agency Practices in Place in 2021</a:t>
            </a: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Required Regular COVID-19 Testing for Some or All DSPs</c:v>
                </c:pt>
              </c:strCache>
            </c:strRef>
          </c:tx>
          <c:spPr>
            <a:solidFill>
              <a:srgbClr val="8EBEBE"/>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NCI-IDD Avg. </c:v>
                </c:pt>
                <c:pt idx="1">
                  <c:v>STATE</c:v>
                </c:pt>
              </c:strCache>
            </c:strRef>
          </c:cat>
          <c:val>
            <c:numRef>
              <c:f>Sheet1!$B$2:$B$3</c:f>
              <c:numCache>
                <c:formatCode>0%</c:formatCode>
                <c:ptCount val="2"/>
                <c:pt idx="0">
                  <c:v>0.45</c:v>
                </c:pt>
                <c:pt idx="1">
                  <c:v>0.54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7D5-4D7F-ACF9-5171568FA7D4}"/>
            </c:ext>
          </c:extLst>
        </c:ser>
        <c:ser>
          <c:idx val="1"/>
          <c:order val="1"/>
          <c:tx>
            <c:strRef>
              <c:f>Sheet1!$C$1</c:f>
              <c:strCache>
                <c:ptCount val="1"/>
                <c:pt idx="0">
                  <c:v>Required COVID-19 Vaccination for Some or All DSPs</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NCI-IDD Avg. </c:v>
                </c:pt>
                <c:pt idx="1">
                  <c:v>STATE</c:v>
                </c:pt>
              </c:strCache>
            </c:strRef>
          </c:cat>
          <c:val>
            <c:numRef>
              <c:f>Sheet1!$C$2:$C$3</c:f>
              <c:numCache>
                <c:formatCode>0%</c:formatCode>
                <c:ptCount val="2"/>
                <c:pt idx="0">
                  <c:v>0.39</c:v>
                </c:pt>
                <c:pt idx="1">
                  <c:v>0.42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7D5-4D7F-ACF9-5171568FA7D4}"/>
            </c:ext>
          </c:extLst>
        </c:ser>
        <c:dLbls>
          <c:dLblPos val="outEnd"/>
          <c:showLegendKey val="0"/>
          <c:showVal val="1"/>
          <c:showCatName val="0"/>
          <c:showSerName val="0"/>
          <c:showPercent val="0"/>
          <c:showBubbleSize val="0"/>
        </c:dLbls>
        <c:gapWidth val="200"/>
        <c:overlap val="-15"/>
        <c:axId val="1049876975"/>
        <c:axId val="1049882799"/>
      </c:barChart>
      <c:catAx>
        <c:axId val="10498769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049882799"/>
        <c:crosses val="autoZero"/>
        <c:auto val="1"/>
        <c:lblAlgn val="ctr"/>
        <c:lblOffset val="100"/>
        <c:noMultiLvlLbl val="0"/>
      </c:catAx>
      <c:valAx>
        <c:axId val="104988279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0498769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400" b="0" i="0" u="none" strike="noStrike" baseline="0" dirty="0">
                <a:effectLst/>
              </a:rPr>
              <a:t>Percentage of agencies that reported that DSPs separated or left employment at agency as a result of vaccine and/or testing requirements</a:t>
            </a:r>
            <a:endParaRPr lang="en-US" sz="1100"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Tracking</c:v>
                </c:pt>
              </c:strCache>
            </c:strRef>
          </c:tx>
          <c:spPr>
            <a:solidFill>
              <a:srgbClr val="8EBEBE"/>
            </a:solidFill>
            <a:ln w="19050">
              <a:solidFill>
                <a:schemeClr val="lt1"/>
              </a:solidFill>
            </a:ln>
            <a:effectLst/>
          </c:spPr>
          <c:invertIfNegative val="0"/>
          <c:dPt>
            <c:idx val="0"/>
            <c:invertIfNegative val="0"/>
            <c:bubble3D val="0"/>
            <c:spPr>
              <a:solidFill>
                <a:srgbClr val="316234"/>
              </a:solidFill>
              <a:ln w="19050">
                <a:solidFill>
                  <a:schemeClr val="lt1"/>
                </a:solidFill>
              </a:ln>
              <a:effectLst/>
            </c:spPr>
            <c:extLst>
              <c:ext xmlns:c16="http://schemas.microsoft.com/office/drawing/2014/chart" uri="{C3380CC4-5D6E-409C-BE32-E72D297353CC}">
                <c16:uniqueId val="{00000002-021E-4DE4-B26C-43C6C6C07347}"/>
              </c:ext>
            </c:extLst>
          </c:dPt>
          <c:dPt>
            <c:idx val="1"/>
            <c:invertIfNegative val="0"/>
            <c:bubble3D val="0"/>
            <c:spPr>
              <a:solidFill>
                <a:srgbClr val="B5D9CB"/>
              </a:solidFill>
              <a:ln w="19050">
                <a:solidFill>
                  <a:schemeClr val="lt1"/>
                </a:solidFill>
              </a:ln>
              <a:effectLst/>
            </c:spPr>
            <c:extLst>
              <c:ext xmlns:c16="http://schemas.microsoft.com/office/drawing/2014/chart" uri="{C3380CC4-5D6E-409C-BE32-E72D297353CC}">
                <c16:uniqueId val="{00000001-021E-4DE4-B26C-43C6C6C07347}"/>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NCI-IDD Avg. </c:v>
                </c:pt>
                <c:pt idx="1">
                  <c:v>STATE</c:v>
                </c:pt>
              </c:strCache>
            </c:strRef>
          </c:cat>
          <c:val>
            <c:numRef>
              <c:f>Sheet1!$B$2:$B$3</c:f>
              <c:numCache>
                <c:formatCode>0%</c:formatCode>
                <c:ptCount val="2"/>
                <c:pt idx="0">
                  <c:v>0.19800000000000001</c:v>
                </c:pt>
                <c:pt idx="1">
                  <c:v>0.42</c:v>
                </c:pt>
              </c:numCache>
            </c:numRef>
          </c:val>
          <c:extLst>
            <c:ext xmlns:c16="http://schemas.microsoft.com/office/drawing/2014/chart" uri="{C3380CC4-5D6E-409C-BE32-E72D297353CC}">
              <c16:uniqueId val="{00000000-021E-4DE4-B26C-43C6C6C07347}"/>
            </c:ext>
          </c:extLst>
        </c:ser>
        <c:dLbls>
          <c:showLegendKey val="0"/>
          <c:showVal val="0"/>
          <c:showCatName val="0"/>
          <c:showSerName val="0"/>
          <c:showPercent val="0"/>
          <c:showBubbleSize val="0"/>
        </c:dLbls>
        <c:gapWidth val="100"/>
        <c:axId val="85738896"/>
        <c:axId val="85755952"/>
      </c:barChart>
      <c:catAx>
        <c:axId val="8573889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5755952"/>
        <c:crosses val="autoZero"/>
        <c:auto val="1"/>
        <c:lblAlgn val="ctr"/>
        <c:lblOffset val="100"/>
        <c:noMultiLvlLbl val="0"/>
      </c:catAx>
      <c:valAx>
        <c:axId val="8575595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57388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NCI-IDD Avg.</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Pt>
            <c:idx val="0"/>
            <c:invertIfNegative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extLst>
              <c:ext xmlns:c16="http://schemas.microsoft.com/office/drawing/2014/chart" uri="{C3380CC4-5D6E-409C-BE32-E72D297353CC}">
                <c16:uniqueId val="{0000000A-127F-4C1C-8AE0-11063FA29A6A}"/>
              </c:ext>
            </c:extLst>
          </c:dPt>
          <c:dPt>
            <c:idx val="1"/>
            <c:invertIfNegative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B004-4FE3-A0AA-A2246B51532D}"/>
              </c:ext>
            </c:extLst>
          </c:dPt>
          <c:dPt>
            <c:idx val="2"/>
            <c:invertIfNegative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B004-4FE3-A0AA-A2246B51532D}"/>
              </c:ext>
            </c:extLst>
          </c:dPt>
          <c:dPt>
            <c:idx val="3"/>
            <c:invertIfNegative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B004-4FE3-A0AA-A2246B51532D}"/>
              </c:ext>
            </c:extLst>
          </c:dPt>
          <c:dLbls>
            <c:dLbl>
              <c:idx val="0"/>
              <c:tx>
                <c:rich>
                  <a:bodyPr/>
                  <a:lstStyle/>
                  <a:p>
                    <a:fld id="{AEEDCC8E-E9B5-47D6-B3B4-F1B69289993D}" type="VALUE">
                      <a:rPr lang="en-US">
                        <a:latin typeface="Franklin Gothic Book" panose="020B0503020102020204" pitchFamily="34" charset="0"/>
                      </a:rPr>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127F-4C1C-8AE0-11063FA29A6A}"/>
                </c:ext>
              </c:extLst>
            </c:dLbl>
            <c:dLbl>
              <c:idx val="1"/>
              <c:tx>
                <c:rich>
                  <a:bodyPr/>
                  <a:lstStyle/>
                  <a:p>
                    <a:fld id="{9AABD30F-7BCF-4CE7-B9A4-0BE93CD5721D}" type="VALUE">
                      <a:rPr lang="en-US">
                        <a:latin typeface="Franklin Gothic Book" panose="020B0503020102020204" pitchFamily="34" charset="0"/>
                      </a:rPr>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B004-4FE3-A0AA-A2246B51532D}"/>
                </c:ext>
              </c:extLst>
            </c:dLbl>
            <c:dLbl>
              <c:idx val="2"/>
              <c:tx>
                <c:rich>
                  <a:bodyPr/>
                  <a:lstStyle/>
                  <a:p>
                    <a:fld id="{E5CC2EED-CF07-46B6-849A-5A67222E7C99}" type="VALUE">
                      <a:rPr lang="en-US"/>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B004-4FE3-A0AA-A2246B51532D}"/>
                </c:ext>
              </c:extLst>
            </c:dLbl>
            <c:dLbl>
              <c:idx val="3"/>
              <c:tx>
                <c:rich>
                  <a:bodyPr/>
                  <a:lstStyle/>
                  <a:p>
                    <a:fld id="{22D094D2-C4DC-4BAE-A7A0-8C38E3C4FCBA}" type="VALUE">
                      <a:rPr lang="en-US"/>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B004-4FE3-A0AA-A2246B51532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Sheet1!$A$2:$A$6</c:f>
              <c:strCache>
                <c:ptCount val="5"/>
                <c:pt idx="0">
                  <c:v>Male</c:v>
                </c:pt>
                <c:pt idx="1">
                  <c:v>Female</c:v>
                </c:pt>
                <c:pt idx="2">
                  <c:v>Non-conforming</c:v>
                </c:pt>
                <c:pt idx="3">
                  <c:v>Other</c:v>
                </c:pt>
                <c:pt idx="4">
                  <c:v>Don't know</c:v>
                </c:pt>
              </c:strCache>
            </c:strRef>
          </c:cat>
          <c:val>
            <c:numRef>
              <c:f>Sheet1!$B$2:$B$6</c:f>
              <c:numCache>
                <c:formatCode>0%</c:formatCode>
                <c:ptCount val="5"/>
                <c:pt idx="0">
                  <c:v>0.24099999999999999</c:v>
                </c:pt>
                <c:pt idx="1">
                  <c:v>0.71199999999999997</c:v>
                </c:pt>
                <c:pt idx="2">
                  <c:v>2E-3</c:v>
                </c:pt>
                <c:pt idx="3">
                  <c:v>1E-3</c:v>
                </c:pt>
                <c:pt idx="4">
                  <c:v>4.3999999999999997E-2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004-4FE3-A0AA-A2246B51532D}"/>
            </c:ext>
          </c:extLst>
        </c:ser>
        <c:ser>
          <c:idx val="1"/>
          <c:order val="1"/>
          <c:tx>
            <c:strRef>
              <c:f>Sheet1!$C$1</c:f>
              <c:strCache>
                <c:ptCount val="1"/>
                <c:pt idx="0">
                  <c:v>North Dakota</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Sheet1!$A$2:$A$6</c:f>
              <c:strCache>
                <c:ptCount val="5"/>
                <c:pt idx="0">
                  <c:v>Male</c:v>
                </c:pt>
                <c:pt idx="1">
                  <c:v>Female</c:v>
                </c:pt>
                <c:pt idx="2">
                  <c:v>Non-conforming</c:v>
                </c:pt>
                <c:pt idx="3">
                  <c:v>Other</c:v>
                </c:pt>
                <c:pt idx="4">
                  <c:v>Don't know</c:v>
                </c:pt>
              </c:strCache>
            </c:strRef>
          </c:cat>
          <c:val>
            <c:numRef>
              <c:f>Sheet1!$C$2:$C$6</c:f>
              <c:numCache>
                <c:formatCode>0%</c:formatCode>
                <c:ptCount val="5"/>
                <c:pt idx="0">
                  <c:v>0.18</c:v>
                </c:pt>
                <c:pt idx="1">
                  <c:v>0.7</c:v>
                </c:pt>
                <c:pt idx="2">
                  <c:v>0</c:v>
                </c:pt>
                <c:pt idx="3" formatCode="0.00%">
                  <c:v>1E-3</c:v>
                </c:pt>
                <c:pt idx="4">
                  <c:v>0.12</c:v>
                </c:pt>
              </c:numCache>
            </c:numRef>
          </c:val>
          <c:extLst>
            <c:ext xmlns:c16="http://schemas.microsoft.com/office/drawing/2014/chart" uri="{C3380CC4-5D6E-409C-BE32-E72D297353CC}">
              <c16:uniqueId val="{00000008-E963-484C-BBDA-A4A546ED7644}"/>
            </c:ext>
          </c:extLst>
        </c:ser>
        <c:dLbls>
          <c:dLblPos val="outEnd"/>
          <c:showLegendKey val="0"/>
          <c:showVal val="1"/>
          <c:showCatName val="0"/>
          <c:showSerName val="0"/>
          <c:showPercent val="0"/>
          <c:showBubbleSize val="0"/>
        </c:dLbls>
        <c:gapWidth val="100"/>
        <c:axId val="633840143"/>
        <c:axId val="633845551"/>
      </c:barChart>
      <c:catAx>
        <c:axId val="633840143"/>
        <c:scaling>
          <c:orientation val="maxMin"/>
        </c:scaling>
        <c:delete val="0"/>
        <c:axPos val="l"/>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633845551"/>
        <c:crosses val="autoZero"/>
        <c:auto val="1"/>
        <c:lblAlgn val="ctr"/>
        <c:lblOffset val="100"/>
        <c:noMultiLvlLbl val="0"/>
      </c:catAx>
      <c:valAx>
        <c:axId val="633845551"/>
        <c:scaling>
          <c:orientation val="minMax"/>
        </c:scaling>
        <c:delete val="0"/>
        <c:axPos val="t"/>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63384014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1"/>
                </a:solidFill>
                <a:latin typeface="+mn-lt"/>
                <a:ea typeface="+mn-ea"/>
                <a:cs typeface="+mn-cs"/>
              </a:defRPr>
            </a:pPr>
            <a:r>
              <a:rPr lang="en-US" dirty="0"/>
              <a:t>STATE</a:t>
            </a:r>
          </a:p>
        </c:rich>
      </c:tx>
      <c:layout>
        <c:manualLayout>
          <c:xMode val="edge"/>
          <c:yMode val="edge"/>
          <c:x val="0.4560576881064915"/>
          <c:y val="4.4663488525516021E-2"/>
        </c:manualLayout>
      </c:layout>
      <c:overlay val="0"/>
      <c:spPr>
        <a:noFill/>
        <a:ln>
          <a:noFill/>
        </a:ln>
        <a:effectLst/>
      </c:spPr>
      <c:txPr>
        <a:bodyPr rot="0" spcFirstLastPara="1" vertOverflow="ellipsis" vert="horz" wrap="square" anchor="ctr" anchorCtr="1"/>
        <a:lstStyle/>
        <a:p>
          <a:pPr>
            <a:defRPr sz="144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932212420815819"/>
          <c:y val="0.1301915038397978"/>
          <c:w val="0.61355771318058927"/>
          <c:h val="0.75558496160202193"/>
        </c:manualLayout>
      </c:layout>
      <c:pieChart>
        <c:varyColors val="1"/>
        <c:ser>
          <c:idx val="0"/>
          <c:order val="0"/>
          <c:tx>
            <c:strRef>
              <c:f>Sheet1!$B$1</c:f>
              <c:strCache>
                <c:ptCount val="1"/>
                <c:pt idx="0">
                  <c:v>% Agencies</c:v>
                </c:pt>
              </c:strCache>
            </c:strRef>
          </c:tx>
          <c:spPr>
            <a:ln cap="rnd">
              <a:solidFill>
                <a:schemeClr val="bg1"/>
              </a:solidFill>
            </a:ln>
          </c:spPr>
          <c:dPt>
            <c:idx val="0"/>
            <c:bubble3D val="0"/>
            <c:spPr>
              <a:solidFill>
                <a:srgbClr val="316234"/>
              </a:solidFill>
              <a:ln w="19050" cap="rnd">
                <a:solidFill>
                  <a:schemeClr val="bg1"/>
                </a:solid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BD4-45D2-B9F3-6E5094172764}"/>
              </c:ext>
            </c:extLst>
          </c:dPt>
          <c:dPt>
            <c:idx val="1"/>
            <c:bubble3D val="0"/>
            <c:spPr>
              <a:solidFill>
                <a:srgbClr val="6C924C"/>
              </a:solidFill>
              <a:ln w="19050" cap="rnd">
                <a:solidFill>
                  <a:schemeClr val="bg1"/>
                </a:solid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BD4-45D2-B9F3-6E5094172764}"/>
              </c:ext>
            </c:extLst>
          </c:dPt>
          <c:dPt>
            <c:idx val="2"/>
            <c:bubble3D val="0"/>
            <c:spPr>
              <a:solidFill>
                <a:srgbClr val="8EBEBE"/>
              </a:solidFill>
              <a:ln w="19050" cap="rnd">
                <a:solidFill>
                  <a:schemeClr val="bg1"/>
                </a:solid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BD4-45D2-B9F3-6E5094172764}"/>
              </c:ext>
            </c:extLst>
          </c:dPt>
          <c:dPt>
            <c:idx val="3"/>
            <c:bubble3D val="0"/>
            <c:spPr>
              <a:solidFill>
                <a:schemeClr val="accent2"/>
              </a:solidFill>
              <a:ln w="19050" cap="rnd">
                <a:solidFill>
                  <a:schemeClr val="bg1"/>
                </a:solid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BD4-45D2-B9F3-6E5094172764}"/>
              </c:ext>
            </c:extLst>
          </c:dPt>
          <c:dLbls>
            <c:dLbl>
              <c:idx val="0"/>
              <c:tx>
                <c:rich>
                  <a:bodyPr/>
                  <a:lstStyle/>
                  <a:p>
                    <a:fld id="{14559671-7E34-4318-B835-D6C61A5D9DB4}" type="VALUE">
                      <a:rPr lang="en-US" b="0" i="0" baseline="0">
                        <a:latin typeface="Franklin Gothic Book" panose="020B0503020102020204" pitchFamily="34" charset="0"/>
                      </a:rPr>
                      <a:pPr/>
                      <a:t>[VALUE]</a:t>
                    </a:fld>
                    <a:endParaRPr lang="en-US"/>
                  </a:p>
                </c:rich>
              </c:tx>
              <c:dLblPos val="inEnd"/>
              <c:showLegendKey val="0"/>
              <c:showVal val="1"/>
              <c:showCatName val="0"/>
              <c:showSerName val="0"/>
              <c:showPercent val="0"/>
              <c:showBubbleSize val="0"/>
              <c:extLst xmlns:mc="http://schemas.openxmlformats.org/markup-compatibility/2006" xmlns:c14="http://schemas.microsoft.com/office/drawing/2007/8/2/chart" xmlns:c16r3="http://schemas.microsoft.com/office/drawing/2017/03/chart" xmlns:c15="http://schemas.microsoft.com/office/drawing/2012/chart" xmlns:c16="http://schemas.microsoft.com/office/drawing/2014/chart">
                <c:ext xmlns:c15="http://schemas.microsoft.com/office/drawing/2012/chart" uri="{CE6537A1-D6FC-4f65-9D91-7224C49458BB}">
                  <c15:dlblFieldTable/>
                  <c15:showDataLabelsRange val="0"/>
                </c:ext>
                <c:ext xmlns:c16="http://schemas.microsoft.com/office/drawing/2014/chart" uri="{C3380CC4-5D6E-409C-BE32-E72D297353CC}">
                  <c16:uniqueId val="{00000001-1BD4-45D2-B9F3-6E5094172764}"/>
                </c:ext>
              </c:extLst>
            </c:dLbl>
            <c:dLbl>
              <c:idx val="1"/>
              <c:tx>
                <c:rich>
                  <a:bodyPr/>
                  <a:lstStyle/>
                  <a:p>
                    <a:fld id="{3DF00C9A-0281-4A9E-9097-2EF239B69867}" type="VALUE">
                      <a:rPr lang="en-US" b="0">
                        <a:latin typeface="Franklin Gothic Book" panose="020B0503020102020204" pitchFamily="34" charset="0"/>
                      </a:rPr>
                      <a:pPr/>
                      <a:t>[VALUE]</a:t>
                    </a:fld>
                    <a:endParaRPr lang="en-US"/>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1BD4-45D2-B9F3-6E5094172764}"/>
                </c:ext>
              </c:extLst>
            </c:dLbl>
            <c:dLbl>
              <c:idx val="2"/>
              <c:tx>
                <c:rich>
                  <a:bodyPr/>
                  <a:lstStyle/>
                  <a:p>
                    <a:fld id="{97CC26D9-C8A9-4295-B4C8-35047B3D6D64}" type="VALUE">
                      <a:rPr lang="en-US" b="0">
                        <a:latin typeface="Franklin Gothic Book" panose="020B0503020102020204" pitchFamily="34" charset="0"/>
                      </a:rPr>
                      <a:pPr/>
                      <a:t>[VALUE]</a:t>
                    </a:fld>
                    <a:endParaRPr lang="en-US"/>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1BD4-45D2-B9F3-6E5094172764}"/>
                </c:ext>
              </c:extLst>
            </c:dLbl>
            <c:dLbl>
              <c:idx val="3"/>
              <c:tx>
                <c:rich>
                  <a:bodyPr/>
                  <a:lstStyle/>
                  <a:p>
                    <a:fld id="{C527EF08-B738-4949-900E-3E574360E262}" type="VALUE">
                      <a:rPr lang="en-US" b="0">
                        <a:latin typeface="Franklin Gothic Book" panose="020B0503020102020204" pitchFamily="34" charset="0"/>
                      </a:rPr>
                      <a:pPr/>
                      <a:t>[VALUE]</a:t>
                    </a:fld>
                    <a:endParaRPr lang="en-US"/>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1BD4-45D2-B9F3-6E5094172764}"/>
                </c:ext>
              </c:extLst>
            </c:dLbl>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j-lt"/>
                    <a:ea typeface="+mn-ea"/>
                    <a:cs typeface="+mn-cs"/>
                  </a:defRPr>
                </a:pPr>
                <a:endParaRPr lang="en-US"/>
              </a:p>
            </c:txPr>
            <c:dLblPos val="in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Lst>
          </c:dLbls>
          <c:cat>
            <c:strRef>
              <c:f>Sheet1!$A$2:$A$5</c:f>
              <c:strCache>
                <c:ptCount val="4"/>
                <c:pt idx="0">
                  <c:v>1-20 DSPs</c:v>
                </c:pt>
                <c:pt idx="1">
                  <c:v>21-40 DSPs</c:v>
                </c:pt>
                <c:pt idx="2">
                  <c:v>41-60 DSPs</c:v>
                </c:pt>
                <c:pt idx="3">
                  <c:v>60+ DSPs</c:v>
                </c:pt>
              </c:strCache>
            </c:strRef>
          </c:cat>
          <c:val>
            <c:numRef>
              <c:f>Sheet1!$B$2:$B$5</c:f>
              <c:numCache>
                <c:formatCode>0%</c:formatCode>
                <c:ptCount val="4"/>
                <c:pt idx="0">
                  <c:v>0.23</c:v>
                </c:pt>
                <c:pt idx="1">
                  <c:v>0.04</c:v>
                </c:pt>
                <c:pt idx="2">
                  <c:v>0.04</c:v>
                </c:pt>
                <c:pt idx="3">
                  <c:v>0.69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1BD4-45D2-B9F3-6E5094172764}"/>
            </c:ext>
          </c:extLst>
        </c:ser>
        <c:dLbls>
          <c:dLblPos val="inEnd"/>
          <c:showLegendKey val="0"/>
          <c:showVal val="1"/>
          <c:showCatName val="0"/>
          <c:showSerName val="0"/>
          <c:showPercent val="0"/>
          <c:showBubbleSize val="0"/>
          <c:showLeaderLines val="1"/>
        </c:dLbls>
        <c:firstSliceAng val="0"/>
      </c:pieChart>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NCI-IDD Avg. </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83A-4275-A0E2-DEAC370895D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83A-4275-A0E2-DEAC370895D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83A-4275-A0E2-DEAC370895D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83A-4275-A0E2-DEAC370895DD}"/>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1 -20 DSPs</c:v>
                </c:pt>
                <c:pt idx="1">
                  <c:v>21 -40 DSPs</c:v>
                </c:pt>
                <c:pt idx="2">
                  <c:v>41 -60 DSPs</c:v>
                </c:pt>
                <c:pt idx="3">
                  <c:v>61+ DSPs</c:v>
                </c:pt>
              </c:strCache>
            </c:strRef>
          </c:cat>
          <c:val>
            <c:numRef>
              <c:f>Sheet1!$B$2:$B$5</c:f>
              <c:numCache>
                <c:formatCode>0%</c:formatCode>
                <c:ptCount val="4"/>
                <c:pt idx="0">
                  <c:v>0.46</c:v>
                </c:pt>
                <c:pt idx="1">
                  <c:v>0.16</c:v>
                </c:pt>
                <c:pt idx="2">
                  <c:v>0.09</c:v>
                </c:pt>
                <c:pt idx="3">
                  <c:v>0.28999999999999998</c:v>
                </c:pt>
              </c:numCache>
            </c:numRef>
          </c:val>
          <c:extLst>
            <c:ext xmlns:c16="http://schemas.microsoft.com/office/drawing/2014/chart" uri="{C3380CC4-5D6E-409C-BE32-E72D297353CC}">
              <c16:uniqueId val="{00000000-F6EC-475F-9D16-838056885C15}"/>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NCI-IDD Avg. </c:v>
                </c:pt>
              </c:strCache>
            </c:strRef>
          </c:tx>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c:f>
              <c:numCache>
                <c:formatCode>General</c:formatCode>
                <c:ptCount val="1"/>
              </c:numCache>
            </c:numRef>
          </c:cat>
          <c:val>
            <c:numRef>
              <c:f>Sheet1!$B$2</c:f>
              <c:numCache>
                <c:formatCode>0%</c:formatCode>
                <c:ptCount val="1"/>
                <c:pt idx="0">
                  <c:v>0.53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E-490A-42BF-BC10-46740AF3BEB1}"/>
            </c:ext>
          </c:extLst>
        </c:ser>
        <c:ser>
          <c:idx val="1"/>
          <c:order val="1"/>
          <c:tx>
            <c:strRef>
              <c:f>Sheet1!$C$1</c:f>
              <c:strCache>
                <c:ptCount val="1"/>
                <c:pt idx="0">
                  <c:v>North Dakota</c:v>
                </c:pt>
              </c:strCache>
            </c:strRef>
          </c:tx>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9525" cap="flat" cmpd="sng" algn="ctr">
              <a:solidFill>
                <a:schemeClr val="accent2">
                  <a:shade val="95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c:f>
              <c:numCache>
                <c:formatCode>General</c:formatCode>
                <c:ptCount val="1"/>
              </c:numCache>
            </c:numRef>
          </c:cat>
          <c:val>
            <c:numRef>
              <c:f>Sheet1!$C$2</c:f>
              <c:numCache>
                <c:formatCode>0%</c:formatCode>
                <c:ptCount val="1"/>
                <c:pt idx="0">
                  <c:v>0.85</c:v>
                </c:pt>
              </c:numCache>
            </c:numRef>
          </c:val>
          <c:extLst>
            <c:ext xmlns:c16="http://schemas.microsoft.com/office/drawing/2014/chart" uri="{C3380CC4-5D6E-409C-BE32-E72D297353CC}">
              <c16:uniqueId val="{00000004-BB54-47EA-A1DB-DE0556A46458}"/>
            </c:ext>
          </c:extLst>
        </c:ser>
        <c:dLbls>
          <c:dLblPos val="outEnd"/>
          <c:showLegendKey val="0"/>
          <c:showVal val="1"/>
          <c:showCatName val="0"/>
          <c:showSerName val="0"/>
          <c:showPercent val="0"/>
          <c:showBubbleSize val="0"/>
        </c:dLbls>
        <c:gapWidth val="100"/>
        <c:overlap val="-24"/>
        <c:axId val="633840143"/>
        <c:axId val="633845551"/>
      </c:barChart>
      <c:catAx>
        <c:axId val="6338401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crossAx val="633845551"/>
        <c:crosses val="autoZero"/>
        <c:auto val="1"/>
        <c:lblAlgn val="ctr"/>
        <c:lblOffset val="100"/>
        <c:noMultiLvlLbl val="0"/>
      </c:catAx>
      <c:valAx>
        <c:axId val="633845551"/>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crossAx val="633840143"/>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NCI-IDD Avg. </c:v>
                </c:pt>
              </c:strCache>
            </c:strRef>
          </c:tx>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Mean</c:v>
                </c:pt>
              </c:strCache>
            </c:strRef>
          </c:cat>
          <c:val>
            <c:numRef>
              <c:f>Sheet1!$B$2</c:f>
              <c:numCache>
                <c:formatCode>0%</c:formatCode>
                <c:ptCount val="1"/>
                <c:pt idx="0">
                  <c:v>0.43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490A-42BF-BC10-46740AF3BEB1}"/>
            </c:ext>
          </c:extLst>
        </c:ser>
        <c:ser>
          <c:idx val="1"/>
          <c:order val="1"/>
          <c:tx>
            <c:strRef>
              <c:f>Sheet1!$C$1</c:f>
              <c:strCache>
                <c:ptCount val="1"/>
                <c:pt idx="0">
                  <c:v>North Dakota</c:v>
                </c:pt>
              </c:strCache>
            </c:strRef>
          </c:tx>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9525" cap="flat" cmpd="sng" algn="ctr">
              <a:solidFill>
                <a:schemeClr val="accent2">
                  <a:shade val="95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Mean</c:v>
                </c:pt>
              </c:strCache>
            </c:strRef>
          </c:cat>
          <c:val>
            <c:numRef>
              <c:f>Sheet1!$C$2</c:f>
              <c:numCache>
                <c:formatCode>0%</c:formatCode>
                <c:ptCount val="1"/>
                <c:pt idx="0">
                  <c:v>0.55000000000000004</c:v>
                </c:pt>
              </c:numCache>
            </c:numRef>
          </c:val>
          <c:extLst>
            <c:ext xmlns:c16="http://schemas.microsoft.com/office/drawing/2014/chart" uri="{C3380CC4-5D6E-409C-BE32-E72D297353CC}">
              <c16:uniqueId val="{00000004-BB54-47EA-A1DB-DE0556A46458}"/>
            </c:ext>
          </c:extLst>
        </c:ser>
        <c:dLbls>
          <c:dLblPos val="outEnd"/>
          <c:showLegendKey val="0"/>
          <c:showVal val="1"/>
          <c:showCatName val="0"/>
          <c:showSerName val="0"/>
          <c:showPercent val="0"/>
          <c:showBubbleSize val="0"/>
        </c:dLbls>
        <c:gapWidth val="100"/>
        <c:overlap val="-24"/>
        <c:axId val="633840143"/>
        <c:axId val="633845551"/>
      </c:barChart>
      <c:catAx>
        <c:axId val="6338401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crossAx val="633845551"/>
        <c:crosses val="autoZero"/>
        <c:auto val="1"/>
        <c:lblAlgn val="ctr"/>
        <c:lblOffset val="100"/>
        <c:noMultiLvlLbl val="0"/>
      </c:catAx>
      <c:valAx>
        <c:axId val="633845551"/>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crossAx val="633840143"/>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NCI-IDD Avg.</c:v>
                </c:pt>
              </c:strCache>
            </c:strRef>
          </c:tx>
          <c:spPr>
            <a:solidFill>
              <a:schemeClr val="bg2">
                <a:lumMod val="75000"/>
              </a:schemeClr>
            </a:solidFill>
            <a:ln>
              <a:noFill/>
            </a:ln>
            <a:effectLst/>
          </c:spPr>
          <c:invertIfNegative val="0"/>
          <c:dPt>
            <c:idx val="0"/>
            <c:invertIfNegative val="0"/>
            <c:bubble3D val="0"/>
            <c:spPr>
              <a:solidFill>
                <a:schemeClr val="bg2">
                  <a:lumMod val="75000"/>
                </a:schemeClr>
              </a:solidFill>
              <a:ln>
                <a:noFill/>
              </a:ln>
              <a:effectLst/>
            </c:spPr>
            <c:extLst>
              <c:ext xmlns:c16="http://schemas.microsoft.com/office/drawing/2014/chart" uri="{C3380CC4-5D6E-409C-BE32-E72D297353CC}">
                <c16:uniqueId val="{00000001-2486-4E3D-830F-11C51BC85230}"/>
              </c:ext>
            </c:extLst>
          </c:dPt>
          <c:dPt>
            <c:idx val="1"/>
            <c:invertIfNegative val="0"/>
            <c:bubble3D val="0"/>
            <c:spPr>
              <a:solidFill>
                <a:schemeClr val="bg2">
                  <a:lumMod val="75000"/>
                </a:schemeClr>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486-4E3D-830F-11C51BC85230}"/>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Full-time Vacancy Rate</c:v>
                </c:pt>
                <c:pt idx="1">
                  <c:v>Part-time Vacancy Rate</c:v>
                </c:pt>
              </c:strCache>
            </c:strRef>
          </c:cat>
          <c:val>
            <c:numRef>
              <c:f>Sheet1!$B$2:$B$3</c:f>
              <c:numCache>
                <c:formatCode>0%</c:formatCode>
                <c:ptCount val="2"/>
                <c:pt idx="0">
                  <c:v>0.17</c:v>
                </c:pt>
                <c:pt idx="1">
                  <c:v>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2486-4E3D-830F-11C51BC85230}"/>
            </c:ext>
          </c:extLst>
        </c:ser>
        <c:ser>
          <c:idx val="1"/>
          <c:order val="1"/>
          <c:tx>
            <c:strRef>
              <c:f>Sheet1!$C$1</c:f>
              <c:strCache>
                <c:ptCount val="1"/>
                <c:pt idx="0">
                  <c:v>STATE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Full-time Vacancy Rate</c:v>
                </c:pt>
                <c:pt idx="1">
                  <c:v>Part-time Vacancy Rate</c:v>
                </c:pt>
              </c:strCache>
            </c:strRef>
          </c:cat>
          <c:val>
            <c:numRef>
              <c:f>Sheet1!$C$2:$C$3</c:f>
              <c:numCache>
                <c:formatCode>0%</c:formatCode>
                <c:ptCount val="2"/>
                <c:pt idx="0">
                  <c:v>0.17</c:v>
                </c:pt>
                <c:pt idx="1">
                  <c:v>0.3</c:v>
                </c:pt>
              </c:numCache>
            </c:numRef>
          </c:val>
          <c:extLst>
            <c:ext xmlns:c16="http://schemas.microsoft.com/office/drawing/2014/chart" uri="{C3380CC4-5D6E-409C-BE32-E72D297353CC}">
              <c16:uniqueId val="{00000004-7696-4691-AAC5-3F7D363E4F2A}"/>
            </c:ext>
          </c:extLst>
        </c:ser>
        <c:dLbls>
          <c:dLblPos val="inEnd"/>
          <c:showLegendKey val="0"/>
          <c:showVal val="1"/>
          <c:showCatName val="0"/>
          <c:showSerName val="0"/>
          <c:showPercent val="0"/>
          <c:showBubbleSize val="0"/>
        </c:dLbls>
        <c:gapWidth val="25"/>
        <c:axId val="633840143"/>
        <c:axId val="633845551"/>
      </c:barChart>
      <c:catAx>
        <c:axId val="633840143"/>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633845551"/>
        <c:crosses val="autoZero"/>
        <c:auto val="1"/>
        <c:lblAlgn val="ctr"/>
        <c:lblOffset val="100"/>
        <c:noMultiLvlLbl val="0"/>
      </c:catAx>
      <c:valAx>
        <c:axId val="633845551"/>
        <c:scaling>
          <c:orientation val="minMax"/>
        </c:scaling>
        <c:delete val="1"/>
        <c:axPos val="t"/>
        <c:numFmt formatCode="0%" sourceLinked="1"/>
        <c:majorTickMark val="none"/>
        <c:minorTickMark val="none"/>
        <c:tickLblPos val="nextTo"/>
        <c:crossAx val="633840143"/>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r>
              <a:rPr lang="en-US" b="0" dirty="0">
                <a:latin typeface="Franklin Gothic Book" panose="020B0503020102020204" pitchFamily="34" charset="0"/>
              </a:rPr>
              <a:t>DSP</a:t>
            </a:r>
            <a:r>
              <a:rPr lang="en-US" b="0" baseline="0" dirty="0">
                <a:latin typeface="Franklin Gothic Book" panose="020B0503020102020204" pitchFamily="34" charset="0"/>
              </a:rPr>
              <a:t> t</a:t>
            </a:r>
            <a:r>
              <a:rPr lang="en-US" b="0" dirty="0">
                <a:latin typeface="Franklin Gothic Book" panose="020B0503020102020204" pitchFamily="34" charset="0"/>
              </a:rPr>
              <a:t>enure range</a:t>
            </a: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&lt;6 months</c:v>
                </c:pt>
              </c:strCache>
            </c:strRef>
          </c:tx>
          <c:spPr>
            <a:solidFill>
              <a:srgbClr val="8EBEBE"/>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Percentage of DSPs on payroll as of Dec. 31, 2021 [NCI-IDD Avg.]</c:v>
                </c:pt>
                <c:pt idx="1">
                  <c:v>Percentage of DSPs on payroll as of Dec. 31, 2021 [STATE}</c:v>
                </c:pt>
              </c:strCache>
            </c:strRef>
          </c:cat>
          <c:val>
            <c:numRef>
              <c:f>Sheet1!$B$2:$B$3</c:f>
              <c:numCache>
                <c:formatCode>0%</c:formatCode>
                <c:ptCount val="2"/>
                <c:pt idx="0">
                  <c:v>0.18</c:v>
                </c:pt>
                <c:pt idx="1">
                  <c:v>0.16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7D5-4D7F-ACF9-5171568FA7D4}"/>
            </c:ext>
          </c:extLst>
        </c:ser>
        <c:ser>
          <c:idx val="1"/>
          <c:order val="1"/>
          <c:tx>
            <c:strRef>
              <c:f>Sheet1!$C$1</c:f>
              <c:strCache>
                <c:ptCount val="1"/>
                <c:pt idx="0">
                  <c:v>6-12 months</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Percentage of DSPs on payroll as of Dec. 31, 2021 [NCI-IDD Avg.]</c:v>
                </c:pt>
                <c:pt idx="1">
                  <c:v>Percentage of DSPs on payroll as of Dec. 31, 2021 [STATE}</c:v>
                </c:pt>
              </c:strCache>
            </c:strRef>
          </c:cat>
          <c:val>
            <c:numRef>
              <c:f>Sheet1!$C$2:$C$3</c:f>
              <c:numCache>
                <c:formatCode>0%</c:formatCode>
                <c:ptCount val="2"/>
                <c:pt idx="0">
                  <c:v>0.15</c:v>
                </c:pt>
                <c:pt idx="1">
                  <c:v>0.13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7D5-4D7F-ACF9-5171568FA7D4}"/>
            </c:ext>
          </c:extLst>
        </c:ser>
        <c:ser>
          <c:idx val="2"/>
          <c:order val="2"/>
          <c:tx>
            <c:strRef>
              <c:f>Sheet1!$D$1</c:f>
              <c:strCache>
                <c:ptCount val="1"/>
                <c:pt idx="0">
                  <c:v>12-24 months</c:v>
                </c:pt>
              </c:strCache>
            </c:strRef>
          </c:tx>
          <c:spPr>
            <a:solidFill>
              <a:srgbClr val="316234"/>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Percentage of DSPs on payroll as of Dec. 31, 2021 [NCI-IDD Avg.]</c:v>
                </c:pt>
                <c:pt idx="1">
                  <c:v>Percentage of DSPs on payroll as of Dec. 31, 2021 [STATE}</c:v>
                </c:pt>
              </c:strCache>
            </c:strRef>
          </c:cat>
          <c:val>
            <c:numRef>
              <c:f>Sheet1!$D$2:$D$3</c:f>
              <c:numCache>
                <c:formatCode>0%</c:formatCode>
                <c:ptCount val="2"/>
                <c:pt idx="0">
                  <c:v>0.155</c:v>
                </c:pt>
                <c:pt idx="1">
                  <c:v>0.16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7D5-4D7F-ACF9-5171568FA7D4}"/>
            </c:ext>
          </c:extLst>
        </c:ser>
        <c:ser>
          <c:idx val="3"/>
          <c:order val="3"/>
          <c:tx>
            <c:strRef>
              <c:f>Sheet1!$E$1</c:f>
              <c:strCache>
                <c:ptCount val="1"/>
                <c:pt idx="0">
                  <c:v>24-36 months</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Percentage of DSPs on payroll as of Dec. 31, 2021 [NCI-IDD Avg.]</c:v>
                </c:pt>
                <c:pt idx="1">
                  <c:v>Percentage of DSPs on payroll as of Dec. 31, 2021 [STATE}</c:v>
                </c:pt>
              </c:strCache>
            </c:strRef>
          </c:cat>
          <c:val>
            <c:numRef>
              <c:f>Sheet1!$E$2:$E$3</c:f>
              <c:numCache>
                <c:formatCode>0%</c:formatCode>
                <c:ptCount val="2"/>
                <c:pt idx="0">
                  <c:v>0.11700000000000001</c:v>
                </c:pt>
                <c:pt idx="1">
                  <c:v>0.15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7D5-4D7F-ACF9-5171568FA7D4}"/>
            </c:ext>
          </c:extLst>
        </c:ser>
        <c:ser>
          <c:idx val="4"/>
          <c:order val="4"/>
          <c:tx>
            <c:strRef>
              <c:f>Sheet1!$F$1</c:f>
              <c:strCache>
                <c:ptCount val="1"/>
                <c:pt idx="0">
                  <c:v>&gt;36 months</c:v>
                </c:pt>
              </c:strCache>
            </c:strRef>
          </c:tx>
          <c:spPr>
            <a:solidFill>
              <a:srgbClr val="6C924C"/>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Percentage of DSPs on payroll as of Dec. 31, 2021 [NCI-IDD Avg.]</c:v>
                </c:pt>
                <c:pt idx="1">
                  <c:v>Percentage of DSPs on payroll as of Dec. 31, 2021 [STATE}</c:v>
                </c:pt>
              </c:strCache>
            </c:strRef>
          </c:cat>
          <c:val>
            <c:numRef>
              <c:f>Sheet1!$F$2:$F$3</c:f>
              <c:numCache>
                <c:formatCode>0%</c:formatCode>
                <c:ptCount val="2"/>
                <c:pt idx="0">
                  <c:v>0.39400000000000002</c:v>
                </c:pt>
                <c:pt idx="1">
                  <c:v>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A7D5-4D7F-ACF9-5171568FA7D4}"/>
            </c:ext>
          </c:extLst>
        </c:ser>
        <c:dLbls>
          <c:dLblPos val="outEnd"/>
          <c:showLegendKey val="0"/>
          <c:showVal val="1"/>
          <c:showCatName val="0"/>
          <c:showSerName val="0"/>
          <c:showPercent val="0"/>
          <c:showBubbleSize val="0"/>
        </c:dLbls>
        <c:gapWidth val="200"/>
        <c:overlap val="-15"/>
        <c:axId val="1049876975"/>
        <c:axId val="1049882799"/>
      </c:barChart>
      <c:catAx>
        <c:axId val="10498769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049882799"/>
        <c:crosses val="autoZero"/>
        <c:auto val="1"/>
        <c:lblAlgn val="ctr"/>
        <c:lblOffset val="100"/>
        <c:noMultiLvlLbl val="0"/>
      </c:catAx>
      <c:valAx>
        <c:axId val="104988279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049876975"/>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r>
              <a:rPr lang="en-US" b="0" dirty="0">
                <a:latin typeface="Franklin Gothic Book" panose="020B0503020102020204" pitchFamily="34" charset="0"/>
              </a:rPr>
              <a:t>DSP</a:t>
            </a:r>
            <a:r>
              <a:rPr lang="en-US" b="0" baseline="0" dirty="0">
                <a:latin typeface="Franklin Gothic Book" panose="020B0503020102020204" pitchFamily="34" charset="0"/>
              </a:rPr>
              <a:t> t</a:t>
            </a:r>
            <a:r>
              <a:rPr lang="en-US" b="0" dirty="0">
                <a:latin typeface="Franklin Gothic Book" panose="020B0503020102020204" pitchFamily="34" charset="0"/>
              </a:rPr>
              <a:t>enure range</a:t>
            </a: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&lt;6 months</c:v>
                </c:pt>
              </c:strCache>
            </c:strRef>
          </c:tx>
          <c:spPr>
            <a:solidFill>
              <a:srgbClr val="8EBEBE"/>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Percentage of DSPs separated in 2021 [NCI-IDD Avg.]</c:v>
                </c:pt>
                <c:pt idx="1">
                  <c:v>Percentage of DSPs separated in 2021 [STATE]</c:v>
                </c:pt>
              </c:strCache>
            </c:strRef>
          </c:cat>
          <c:val>
            <c:numRef>
              <c:f>Sheet1!$B$2:$B$3</c:f>
              <c:numCache>
                <c:formatCode>0%</c:formatCode>
                <c:ptCount val="2"/>
                <c:pt idx="0">
                  <c:v>0.35</c:v>
                </c:pt>
                <c:pt idx="1">
                  <c:v>0.39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7D5-4D7F-ACF9-5171568FA7D4}"/>
            </c:ext>
          </c:extLst>
        </c:ser>
        <c:ser>
          <c:idx val="1"/>
          <c:order val="1"/>
          <c:tx>
            <c:strRef>
              <c:f>Sheet1!$C$1</c:f>
              <c:strCache>
                <c:ptCount val="1"/>
                <c:pt idx="0">
                  <c:v>6-12 months</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Percentage of DSPs separated in 2021 [NCI-IDD Avg.]</c:v>
                </c:pt>
                <c:pt idx="1">
                  <c:v>Percentage of DSPs separated in 2021 [STATE]</c:v>
                </c:pt>
              </c:strCache>
            </c:strRef>
          </c:cat>
          <c:val>
            <c:numRef>
              <c:f>Sheet1!$C$2:$C$3</c:f>
              <c:numCache>
                <c:formatCode>0%</c:formatCode>
                <c:ptCount val="2"/>
                <c:pt idx="0">
                  <c:v>0.21</c:v>
                </c:pt>
                <c:pt idx="1">
                  <c:v>0.17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7D5-4D7F-ACF9-5171568FA7D4}"/>
            </c:ext>
          </c:extLst>
        </c:ser>
        <c:ser>
          <c:idx val="2"/>
          <c:order val="2"/>
          <c:tx>
            <c:strRef>
              <c:f>Sheet1!$D$1</c:f>
              <c:strCache>
                <c:ptCount val="1"/>
                <c:pt idx="0">
                  <c:v>12-24 months</c:v>
                </c:pt>
              </c:strCache>
            </c:strRef>
          </c:tx>
          <c:spPr>
            <a:solidFill>
              <a:srgbClr val="316234"/>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Percentage of DSPs separated in 2021 [NCI-IDD Avg.]</c:v>
                </c:pt>
                <c:pt idx="1">
                  <c:v>Percentage of DSPs separated in 2021 [STATE]</c:v>
                </c:pt>
              </c:strCache>
            </c:strRef>
          </c:cat>
          <c:val>
            <c:numRef>
              <c:f>Sheet1!$D$2:$D$3</c:f>
              <c:numCache>
                <c:formatCode>0%</c:formatCode>
                <c:ptCount val="2"/>
                <c:pt idx="0">
                  <c:v>0.17</c:v>
                </c:pt>
                <c:pt idx="1">
                  <c:v>0.17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A7D5-4D7F-ACF9-5171568FA7D4}"/>
            </c:ext>
          </c:extLst>
        </c:ser>
        <c:ser>
          <c:idx val="3"/>
          <c:order val="3"/>
          <c:tx>
            <c:strRef>
              <c:f>Sheet1!$E$1</c:f>
              <c:strCache>
                <c:ptCount val="1"/>
                <c:pt idx="0">
                  <c:v>24-36 months</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Percentage of DSPs separated in 2021 [NCI-IDD Avg.]</c:v>
                </c:pt>
                <c:pt idx="1">
                  <c:v>Percentage of DSPs separated in 2021 [STATE]</c:v>
                </c:pt>
              </c:strCache>
            </c:strRef>
          </c:cat>
          <c:val>
            <c:numRef>
              <c:f>Sheet1!$E$2:$E$3</c:f>
              <c:numCache>
                <c:formatCode>0%</c:formatCode>
                <c:ptCount val="2"/>
                <c:pt idx="0">
                  <c:v>0.09</c:v>
                </c:pt>
                <c:pt idx="1">
                  <c:v>0.08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A7D5-4D7F-ACF9-5171568FA7D4}"/>
            </c:ext>
          </c:extLst>
        </c:ser>
        <c:ser>
          <c:idx val="4"/>
          <c:order val="4"/>
          <c:tx>
            <c:strRef>
              <c:f>Sheet1!$F$1</c:f>
              <c:strCache>
                <c:ptCount val="1"/>
                <c:pt idx="0">
                  <c:v>&gt;36 months</c:v>
                </c:pt>
              </c:strCache>
            </c:strRef>
          </c:tx>
          <c:spPr>
            <a:solidFill>
              <a:srgbClr val="6C924C"/>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Percentage of DSPs separated in 2021 [NCI-IDD Avg.]</c:v>
                </c:pt>
                <c:pt idx="1">
                  <c:v>Percentage of DSPs separated in 2021 [STATE]</c:v>
                </c:pt>
              </c:strCache>
            </c:strRef>
          </c:cat>
          <c:val>
            <c:numRef>
              <c:f>Sheet1!$F$2:$F$3</c:f>
              <c:numCache>
                <c:formatCode>0%</c:formatCode>
                <c:ptCount val="2"/>
                <c:pt idx="0">
                  <c:v>0.18</c:v>
                </c:pt>
                <c:pt idx="1">
                  <c:v>0.19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A7D5-4D7F-ACF9-5171568FA7D4}"/>
            </c:ext>
          </c:extLst>
        </c:ser>
        <c:dLbls>
          <c:dLblPos val="outEnd"/>
          <c:showLegendKey val="0"/>
          <c:showVal val="1"/>
          <c:showCatName val="0"/>
          <c:showSerName val="0"/>
          <c:showPercent val="0"/>
          <c:showBubbleSize val="0"/>
        </c:dLbls>
        <c:gapWidth val="200"/>
        <c:overlap val="-15"/>
        <c:axId val="1049876975"/>
        <c:axId val="1049882799"/>
      </c:barChart>
      <c:catAx>
        <c:axId val="10498769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049882799"/>
        <c:crosses val="autoZero"/>
        <c:auto val="1"/>
        <c:lblAlgn val="ctr"/>
        <c:lblOffset val="100"/>
        <c:noMultiLvlLbl val="0"/>
      </c:catAx>
      <c:valAx>
        <c:axId val="104988279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049876975"/>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0">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64CD94-682B-44A3-BCC2-867C00F37C2D}" type="doc">
      <dgm:prSet loTypeId="urn:microsoft.com/office/officeart/2018/2/layout/IconLabelDescriptionList" loCatId="icon" qsTypeId="urn:microsoft.com/office/officeart/2005/8/quickstyle/simple1" qsCatId="simple" csTypeId="urn:microsoft.com/office/officeart/2018/5/colors/Iconchunking_neutralbg_colorful2" csCatId="colorful" phldr="1"/>
      <dgm:spPr/>
      <dgm:t>
        <a:bodyPr/>
        <a:lstStyle/>
        <a:p>
          <a:endParaRPr lang="en-US"/>
        </a:p>
      </dgm:t>
    </dgm:pt>
    <dgm:pt modelId="{E9A9775A-360C-4159-BC54-4BE400CE526B}">
      <dgm:prSet custT="1"/>
      <dgm:spPr/>
      <dgm:t>
        <a:bodyPr/>
        <a:lstStyle/>
        <a:p>
          <a:pPr>
            <a:lnSpc>
              <a:spcPct val="100000"/>
            </a:lnSpc>
            <a:defRPr b="1"/>
          </a:pPr>
          <a:r>
            <a:rPr lang="en-US" sz="2400" dirty="0"/>
            <a:t>Demand for home-based care increases demand for quality DSP workforce;  HCBS settings rule will impact further</a:t>
          </a:r>
        </a:p>
      </dgm:t>
    </dgm:pt>
    <dgm:pt modelId="{4C2F3F98-5451-4668-81D3-53C9F92F6603}" type="parTrans" cxnId="{DB6DC606-9283-49FD-BFE9-7DF44E9E91DF}">
      <dgm:prSet/>
      <dgm:spPr/>
      <dgm:t>
        <a:bodyPr/>
        <a:lstStyle/>
        <a:p>
          <a:endParaRPr lang="en-US"/>
        </a:p>
      </dgm:t>
    </dgm:pt>
    <dgm:pt modelId="{552F8208-367A-4A64-AD25-B605E10F2A58}" type="sibTrans" cxnId="{DB6DC606-9283-49FD-BFE9-7DF44E9E91DF}">
      <dgm:prSet/>
      <dgm:spPr/>
      <dgm:t>
        <a:bodyPr/>
        <a:lstStyle/>
        <a:p>
          <a:endParaRPr lang="en-US"/>
        </a:p>
      </dgm:t>
    </dgm:pt>
    <dgm:pt modelId="{41863760-DB24-49C9-B171-80E6A98A9C6C}">
      <dgm:prSet custT="1"/>
      <dgm:spPr/>
      <dgm:t>
        <a:bodyPr/>
        <a:lstStyle/>
        <a:p>
          <a:pPr>
            <a:lnSpc>
              <a:spcPct val="100000"/>
            </a:lnSpc>
            <a:defRPr b="1"/>
          </a:pPr>
          <a:r>
            <a:rPr lang="en-US" sz="2400" dirty="0"/>
            <a:t>Aging population also require direct support- competing for the same workers</a:t>
          </a:r>
        </a:p>
      </dgm:t>
    </dgm:pt>
    <dgm:pt modelId="{49EA13B1-238D-4523-BA4E-D9B3E3A48A06}" type="parTrans" cxnId="{92C99863-09A4-4129-91B0-8500B1329780}">
      <dgm:prSet/>
      <dgm:spPr/>
      <dgm:t>
        <a:bodyPr/>
        <a:lstStyle/>
        <a:p>
          <a:endParaRPr lang="en-US"/>
        </a:p>
      </dgm:t>
    </dgm:pt>
    <dgm:pt modelId="{3FBDB119-65C8-4133-BABB-F40B22AF56A9}" type="sibTrans" cxnId="{92C99863-09A4-4129-91B0-8500B1329780}">
      <dgm:prSet/>
      <dgm:spPr/>
      <dgm:t>
        <a:bodyPr/>
        <a:lstStyle/>
        <a:p>
          <a:endParaRPr lang="en-US"/>
        </a:p>
      </dgm:t>
    </dgm:pt>
    <dgm:pt modelId="{EA919CB0-5BA0-4E69-9720-988CE4A5085E}">
      <dgm:prSet custT="1"/>
      <dgm:spPr/>
      <dgm:t>
        <a:bodyPr/>
        <a:lstStyle/>
        <a:p>
          <a:pPr>
            <a:lnSpc>
              <a:spcPct val="100000"/>
            </a:lnSpc>
            <a:defRPr b="1"/>
          </a:pPr>
          <a:r>
            <a:rPr lang="en-US" sz="2400" dirty="0"/>
            <a:t>High vacancy rates/turnover rates impact service delivery – staffing ratios, access, trust and  delays in progress </a:t>
          </a:r>
        </a:p>
      </dgm:t>
    </dgm:pt>
    <dgm:pt modelId="{DA50D7F5-BE54-404E-ABDB-90953D927F67}" type="parTrans" cxnId="{5DC7A11A-106E-4329-886F-051E40CFF764}">
      <dgm:prSet/>
      <dgm:spPr/>
      <dgm:t>
        <a:bodyPr/>
        <a:lstStyle/>
        <a:p>
          <a:endParaRPr lang="en-US"/>
        </a:p>
      </dgm:t>
    </dgm:pt>
    <dgm:pt modelId="{9D41E331-8D1F-4753-8B6C-B0BB1263F1B5}" type="sibTrans" cxnId="{5DC7A11A-106E-4329-886F-051E40CFF764}">
      <dgm:prSet/>
      <dgm:spPr/>
      <dgm:t>
        <a:bodyPr/>
        <a:lstStyle/>
        <a:p>
          <a:endParaRPr lang="en-US"/>
        </a:p>
      </dgm:t>
    </dgm:pt>
    <dgm:pt modelId="{AD127B40-1BD3-4242-B093-F1B732FBDA86}">
      <dgm:prSet custT="1"/>
      <dgm:spPr/>
      <dgm:t>
        <a:bodyPr/>
        <a:lstStyle/>
        <a:p>
          <a:pPr>
            <a:lnSpc>
              <a:spcPct val="100000"/>
            </a:lnSpc>
            <a:defRPr b="1"/>
          </a:pPr>
          <a:r>
            <a:rPr lang="en-US" sz="2400" dirty="0"/>
            <a:t>High turnover rates: extra incurred costs to providers </a:t>
          </a:r>
        </a:p>
      </dgm:t>
    </dgm:pt>
    <dgm:pt modelId="{762D5115-8643-41A3-838F-910DD30820C9}" type="parTrans" cxnId="{D8B7C695-20C2-4418-B2EE-71D896C68C06}">
      <dgm:prSet/>
      <dgm:spPr/>
      <dgm:t>
        <a:bodyPr/>
        <a:lstStyle/>
        <a:p>
          <a:endParaRPr lang="en-US"/>
        </a:p>
      </dgm:t>
    </dgm:pt>
    <dgm:pt modelId="{3FED283F-BDCC-44D1-9E1D-C6F5AE7DC13B}" type="sibTrans" cxnId="{D8B7C695-20C2-4418-B2EE-71D896C68C06}">
      <dgm:prSet/>
      <dgm:spPr/>
      <dgm:t>
        <a:bodyPr/>
        <a:lstStyle/>
        <a:p>
          <a:endParaRPr lang="en-US"/>
        </a:p>
      </dgm:t>
    </dgm:pt>
    <dgm:pt modelId="{BC14B9EA-0B09-4284-B040-7EB70A6CD0A7}">
      <dgm:prSet custT="1"/>
      <dgm:spPr/>
      <dgm:t>
        <a:bodyPr/>
        <a:lstStyle/>
        <a:p>
          <a:pPr>
            <a:lnSpc>
              <a:spcPct val="100000"/>
            </a:lnSpc>
          </a:pPr>
          <a:r>
            <a:rPr lang="en-US" sz="1400" dirty="0"/>
            <a:t>Recruitment costs </a:t>
          </a:r>
        </a:p>
      </dgm:t>
    </dgm:pt>
    <dgm:pt modelId="{5C01BE94-BE51-4DD3-BAEE-1335086B5DA5}" type="parTrans" cxnId="{BBCFC014-2E1E-46F5-B7FD-2EFF2B4CAA0E}">
      <dgm:prSet/>
      <dgm:spPr/>
      <dgm:t>
        <a:bodyPr/>
        <a:lstStyle/>
        <a:p>
          <a:endParaRPr lang="en-US"/>
        </a:p>
      </dgm:t>
    </dgm:pt>
    <dgm:pt modelId="{2A4F2BA2-C558-4CFA-9171-2B23DF3E33F9}" type="sibTrans" cxnId="{BBCFC014-2E1E-46F5-B7FD-2EFF2B4CAA0E}">
      <dgm:prSet/>
      <dgm:spPr/>
      <dgm:t>
        <a:bodyPr/>
        <a:lstStyle/>
        <a:p>
          <a:endParaRPr lang="en-US"/>
        </a:p>
      </dgm:t>
    </dgm:pt>
    <dgm:pt modelId="{B149235A-4C6D-4D62-9BB9-91770260CF9A}">
      <dgm:prSet custT="1"/>
      <dgm:spPr/>
      <dgm:t>
        <a:bodyPr/>
        <a:lstStyle/>
        <a:p>
          <a:pPr>
            <a:lnSpc>
              <a:spcPct val="100000"/>
            </a:lnSpc>
          </a:pPr>
          <a:r>
            <a:rPr lang="en-US" sz="1400" dirty="0"/>
            <a:t>Onboarding  and Pre-Service Training </a:t>
          </a:r>
        </a:p>
        <a:p>
          <a:pPr>
            <a:lnSpc>
              <a:spcPct val="100000"/>
            </a:lnSpc>
          </a:pPr>
          <a:r>
            <a:rPr lang="en-US" sz="1400" dirty="0"/>
            <a:t>Additional costs associated with overtime</a:t>
          </a:r>
        </a:p>
        <a:p>
          <a:pPr>
            <a:lnSpc>
              <a:spcPct val="100000"/>
            </a:lnSpc>
          </a:pPr>
          <a:endParaRPr lang="en-US" sz="1400" dirty="0"/>
        </a:p>
      </dgm:t>
    </dgm:pt>
    <dgm:pt modelId="{B805BB2C-3E44-4048-B6A2-9D12A5091544}" type="parTrans" cxnId="{67651AD3-0534-4CB6-9049-F81C3888D9B5}">
      <dgm:prSet/>
      <dgm:spPr/>
      <dgm:t>
        <a:bodyPr/>
        <a:lstStyle/>
        <a:p>
          <a:endParaRPr lang="en-US"/>
        </a:p>
      </dgm:t>
    </dgm:pt>
    <dgm:pt modelId="{729A75A0-F857-40FC-BC49-29901C55000C}" type="sibTrans" cxnId="{67651AD3-0534-4CB6-9049-F81C3888D9B5}">
      <dgm:prSet/>
      <dgm:spPr/>
      <dgm:t>
        <a:bodyPr/>
        <a:lstStyle/>
        <a:p>
          <a:endParaRPr lang="en-US"/>
        </a:p>
      </dgm:t>
    </dgm:pt>
    <dgm:pt modelId="{B0FCBE81-233E-4049-B03C-CABF5B124741}" type="pres">
      <dgm:prSet presAssocID="{5364CD94-682B-44A3-BCC2-867C00F37C2D}" presName="root" presStyleCnt="0">
        <dgm:presLayoutVars>
          <dgm:dir/>
          <dgm:resizeHandles val="exact"/>
        </dgm:presLayoutVars>
      </dgm:prSet>
      <dgm:spPr/>
    </dgm:pt>
    <dgm:pt modelId="{39602D3D-D546-4208-AB77-154B0E87AE98}" type="pres">
      <dgm:prSet presAssocID="{E9A9775A-360C-4159-BC54-4BE400CE526B}" presName="compNode" presStyleCnt="0"/>
      <dgm:spPr/>
    </dgm:pt>
    <dgm:pt modelId="{BF4809E8-62C0-4FA6-AAE9-AE2B495FA492}" type="pres">
      <dgm:prSet presAssocID="{E9A9775A-360C-4159-BC54-4BE400CE526B}"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pward trend"/>
        </a:ext>
      </dgm:extLst>
    </dgm:pt>
    <dgm:pt modelId="{A691DA68-6104-4921-B5BF-122EA5916E48}" type="pres">
      <dgm:prSet presAssocID="{E9A9775A-360C-4159-BC54-4BE400CE526B}" presName="iconSpace" presStyleCnt="0"/>
      <dgm:spPr/>
    </dgm:pt>
    <dgm:pt modelId="{E40D3F0F-F503-4525-87FB-AAF872562A97}" type="pres">
      <dgm:prSet presAssocID="{E9A9775A-360C-4159-BC54-4BE400CE526B}" presName="parTx" presStyleLbl="revTx" presStyleIdx="0" presStyleCnt="8">
        <dgm:presLayoutVars>
          <dgm:chMax val="0"/>
          <dgm:chPref val="0"/>
        </dgm:presLayoutVars>
      </dgm:prSet>
      <dgm:spPr/>
    </dgm:pt>
    <dgm:pt modelId="{85A46230-7D40-4598-AAE5-CBA7DF10F863}" type="pres">
      <dgm:prSet presAssocID="{E9A9775A-360C-4159-BC54-4BE400CE526B}" presName="txSpace" presStyleCnt="0"/>
      <dgm:spPr/>
    </dgm:pt>
    <dgm:pt modelId="{55F903BF-48A8-463B-84D1-FEAB42FD5ECB}" type="pres">
      <dgm:prSet presAssocID="{E9A9775A-360C-4159-BC54-4BE400CE526B}" presName="desTx" presStyleLbl="revTx" presStyleIdx="1" presStyleCnt="8">
        <dgm:presLayoutVars/>
      </dgm:prSet>
      <dgm:spPr/>
    </dgm:pt>
    <dgm:pt modelId="{177673B4-EDCA-4A37-9198-8D505AC7C18A}" type="pres">
      <dgm:prSet presAssocID="{552F8208-367A-4A64-AD25-B605E10F2A58}" presName="sibTrans" presStyleCnt="0"/>
      <dgm:spPr/>
    </dgm:pt>
    <dgm:pt modelId="{D6A12A73-6881-44D3-830E-F498C781E760}" type="pres">
      <dgm:prSet presAssocID="{41863760-DB24-49C9-B171-80E6A98A9C6C}" presName="compNode" presStyleCnt="0"/>
      <dgm:spPr/>
    </dgm:pt>
    <dgm:pt modelId="{2FDB8DF7-1502-4241-B90C-303F3820D246}" type="pres">
      <dgm:prSet presAssocID="{41863760-DB24-49C9-B171-80E6A98A9C6C}"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erson with Cane"/>
        </a:ext>
      </dgm:extLst>
    </dgm:pt>
    <dgm:pt modelId="{FAAE1C0B-3B8B-400C-9889-E7510FE8831B}" type="pres">
      <dgm:prSet presAssocID="{41863760-DB24-49C9-B171-80E6A98A9C6C}" presName="iconSpace" presStyleCnt="0"/>
      <dgm:spPr/>
    </dgm:pt>
    <dgm:pt modelId="{CB20B796-9364-4304-BEEA-8316DE51300A}" type="pres">
      <dgm:prSet presAssocID="{41863760-DB24-49C9-B171-80E6A98A9C6C}" presName="parTx" presStyleLbl="revTx" presStyleIdx="2" presStyleCnt="8" custScaleY="102375" custLinFactNeighborX="2685" custLinFactNeighborY="1458">
        <dgm:presLayoutVars>
          <dgm:chMax val="0"/>
          <dgm:chPref val="0"/>
        </dgm:presLayoutVars>
      </dgm:prSet>
      <dgm:spPr/>
    </dgm:pt>
    <dgm:pt modelId="{718A7FB6-5702-4B51-A964-D3911819F5C0}" type="pres">
      <dgm:prSet presAssocID="{41863760-DB24-49C9-B171-80E6A98A9C6C}" presName="txSpace" presStyleCnt="0"/>
      <dgm:spPr/>
    </dgm:pt>
    <dgm:pt modelId="{6DCBE318-B5EF-4CC1-A154-9E724E1532F5}" type="pres">
      <dgm:prSet presAssocID="{41863760-DB24-49C9-B171-80E6A98A9C6C}" presName="desTx" presStyleLbl="revTx" presStyleIdx="3" presStyleCnt="8">
        <dgm:presLayoutVars/>
      </dgm:prSet>
      <dgm:spPr/>
    </dgm:pt>
    <dgm:pt modelId="{81203569-7078-47C6-A64C-5EA4CD5F49D7}" type="pres">
      <dgm:prSet presAssocID="{3FBDB119-65C8-4133-BABB-F40B22AF56A9}" presName="sibTrans" presStyleCnt="0"/>
      <dgm:spPr/>
    </dgm:pt>
    <dgm:pt modelId="{E8822C55-7197-4C54-8B97-23E0EE367EF1}" type="pres">
      <dgm:prSet presAssocID="{EA919CB0-5BA0-4E69-9720-988CE4A5085E}" presName="compNode" presStyleCnt="0"/>
      <dgm:spPr/>
    </dgm:pt>
    <dgm:pt modelId="{E67C3048-9B28-4E53-8B8D-08DF30593C09}" type="pres">
      <dgm:prSet presAssocID="{EA919CB0-5BA0-4E69-9720-988CE4A5085E}"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ownward trend"/>
        </a:ext>
      </dgm:extLst>
    </dgm:pt>
    <dgm:pt modelId="{718FB6D6-ED20-4F51-BA5B-C0510B46204C}" type="pres">
      <dgm:prSet presAssocID="{EA919CB0-5BA0-4E69-9720-988CE4A5085E}" presName="iconSpace" presStyleCnt="0"/>
      <dgm:spPr/>
    </dgm:pt>
    <dgm:pt modelId="{F0EC263E-C9E9-4373-9D89-37BB533DF4E8}" type="pres">
      <dgm:prSet presAssocID="{EA919CB0-5BA0-4E69-9720-988CE4A5085E}" presName="parTx" presStyleLbl="revTx" presStyleIdx="4" presStyleCnt="8" custScaleY="80847" custLinFactNeighborX="360" custLinFactNeighborY="-8908">
        <dgm:presLayoutVars>
          <dgm:chMax val="0"/>
          <dgm:chPref val="0"/>
        </dgm:presLayoutVars>
      </dgm:prSet>
      <dgm:spPr/>
    </dgm:pt>
    <dgm:pt modelId="{7DA2AA35-326C-449A-B4A2-7A035E55AC3B}" type="pres">
      <dgm:prSet presAssocID="{EA919CB0-5BA0-4E69-9720-988CE4A5085E}" presName="txSpace" presStyleCnt="0"/>
      <dgm:spPr/>
    </dgm:pt>
    <dgm:pt modelId="{485FA715-9AF2-46EA-A26F-B5214F5288DE}" type="pres">
      <dgm:prSet presAssocID="{EA919CB0-5BA0-4E69-9720-988CE4A5085E}" presName="desTx" presStyleLbl="revTx" presStyleIdx="5" presStyleCnt="8">
        <dgm:presLayoutVars/>
      </dgm:prSet>
      <dgm:spPr/>
    </dgm:pt>
    <dgm:pt modelId="{14F21783-EF86-4018-B022-6954560632E7}" type="pres">
      <dgm:prSet presAssocID="{9D41E331-8D1F-4753-8B6C-B0BB1263F1B5}" presName="sibTrans" presStyleCnt="0"/>
      <dgm:spPr/>
    </dgm:pt>
    <dgm:pt modelId="{0EACD8D2-0883-406B-9226-2CA8028827BA}" type="pres">
      <dgm:prSet presAssocID="{AD127B40-1BD3-4242-B093-F1B732FBDA86}" presName="compNode" presStyleCnt="0"/>
      <dgm:spPr/>
    </dgm:pt>
    <dgm:pt modelId="{DF684622-AF47-4E71-B3FD-47730B09496F}" type="pres">
      <dgm:prSet presAssocID="{AD127B40-1BD3-4242-B093-F1B732FBDA86}"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oney"/>
        </a:ext>
      </dgm:extLst>
    </dgm:pt>
    <dgm:pt modelId="{F186CB91-CEF3-46AA-A12A-C0433BC060CE}" type="pres">
      <dgm:prSet presAssocID="{AD127B40-1BD3-4242-B093-F1B732FBDA86}" presName="iconSpace" presStyleCnt="0"/>
      <dgm:spPr/>
    </dgm:pt>
    <dgm:pt modelId="{8D30D40A-0C24-41B8-9DA3-DF8EE5383914}" type="pres">
      <dgm:prSet presAssocID="{AD127B40-1BD3-4242-B093-F1B732FBDA86}" presName="parTx" presStyleLbl="revTx" presStyleIdx="6" presStyleCnt="8" custLinFactNeighborX="-721" custLinFactNeighborY="13892">
        <dgm:presLayoutVars>
          <dgm:chMax val="0"/>
          <dgm:chPref val="0"/>
        </dgm:presLayoutVars>
      </dgm:prSet>
      <dgm:spPr/>
    </dgm:pt>
    <dgm:pt modelId="{8DC49537-F799-4514-AAA1-B230672332B9}" type="pres">
      <dgm:prSet presAssocID="{AD127B40-1BD3-4242-B093-F1B732FBDA86}" presName="txSpace" presStyleCnt="0"/>
      <dgm:spPr/>
    </dgm:pt>
    <dgm:pt modelId="{033081F8-071B-4F02-B25C-39D7A1640F03}" type="pres">
      <dgm:prSet presAssocID="{AD127B40-1BD3-4242-B093-F1B732FBDA86}" presName="desTx" presStyleLbl="revTx" presStyleIdx="7" presStyleCnt="8" custScaleY="210840" custLinFactY="-698175" custLinFactNeighborX="551" custLinFactNeighborY="-700000">
        <dgm:presLayoutVars/>
      </dgm:prSet>
      <dgm:spPr/>
    </dgm:pt>
  </dgm:ptLst>
  <dgm:cxnLst>
    <dgm:cxn modelId="{DB6DC606-9283-49FD-BFE9-7DF44E9E91DF}" srcId="{5364CD94-682B-44A3-BCC2-867C00F37C2D}" destId="{E9A9775A-360C-4159-BC54-4BE400CE526B}" srcOrd="0" destOrd="0" parTransId="{4C2F3F98-5451-4668-81D3-53C9F92F6603}" sibTransId="{552F8208-367A-4A64-AD25-B605E10F2A58}"/>
    <dgm:cxn modelId="{BBCFC014-2E1E-46F5-B7FD-2EFF2B4CAA0E}" srcId="{AD127B40-1BD3-4242-B093-F1B732FBDA86}" destId="{BC14B9EA-0B09-4284-B040-7EB70A6CD0A7}" srcOrd="0" destOrd="0" parTransId="{5C01BE94-BE51-4DD3-BAEE-1335086B5DA5}" sibTransId="{2A4F2BA2-C558-4CFA-9171-2B23DF3E33F9}"/>
    <dgm:cxn modelId="{5DC7A11A-106E-4329-886F-051E40CFF764}" srcId="{5364CD94-682B-44A3-BCC2-867C00F37C2D}" destId="{EA919CB0-5BA0-4E69-9720-988CE4A5085E}" srcOrd="2" destOrd="0" parTransId="{DA50D7F5-BE54-404E-ABDB-90953D927F67}" sibTransId="{9D41E331-8D1F-4753-8B6C-B0BB1263F1B5}"/>
    <dgm:cxn modelId="{0ED3F631-4CFC-4AFE-91B2-0B9B7C27EF01}" type="presOf" srcId="{AD127B40-1BD3-4242-B093-F1B732FBDA86}" destId="{8D30D40A-0C24-41B8-9DA3-DF8EE5383914}" srcOrd="0" destOrd="0" presId="urn:microsoft.com/office/officeart/2018/2/layout/IconLabelDescriptionList"/>
    <dgm:cxn modelId="{92C99863-09A4-4129-91B0-8500B1329780}" srcId="{5364CD94-682B-44A3-BCC2-867C00F37C2D}" destId="{41863760-DB24-49C9-B171-80E6A98A9C6C}" srcOrd="1" destOrd="0" parTransId="{49EA13B1-238D-4523-BA4E-D9B3E3A48A06}" sibTransId="{3FBDB119-65C8-4133-BABB-F40B22AF56A9}"/>
    <dgm:cxn modelId="{0B37CA64-E34F-4458-BD4E-82C0CE32A2FF}" type="presOf" srcId="{BC14B9EA-0B09-4284-B040-7EB70A6CD0A7}" destId="{033081F8-071B-4F02-B25C-39D7A1640F03}" srcOrd="0" destOrd="0" presId="urn:microsoft.com/office/officeart/2018/2/layout/IconLabelDescriptionList"/>
    <dgm:cxn modelId="{81819150-4F37-4E67-8A0F-077AC07BB12D}" type="presOf" srcId="{EA919CB0-5BA0-4E69-9720-988CE4A5085E}" destId="{F0EC263E-C9E9-4373-9D89-37BB533DF4E8}" srcOrd="0" destOrd="0" presId="urn:microsoft.com/office/officeart/2018/2/layout/IconLabelDescriptionList"/>
    <dgm:cxn modelId="{B98E5F58-2564-43C5-9E43-2B70A7AA0C95}" type="presOf" srcId="{5364CD94-682B-44A3-BCC2-867C00F37C2D}" destId="{B0FCBE81-233E-4049-B03C-CABF5B124741}" srcOrd="0" destOrd="0" presId="urn:microsoft.com/office/officeart/2018/2/layout/IconLabelDescriptionList"/>
    <dgm:cxn modelId="{D52D6380-3333-44AD-BECB-2800B340A2EE}" type="presOf" srcId="{B149235A-4C6D-4D62-9BB9-91770260CF9A}" destId="{033081F8-071B-4F02-B25C-39D7A1640F03}" srcOrd="0" destOrd="1" presId="urn:microsoft.com/office/officeart/2018/2/layout/IconLabelDescriptionList"/>
    <dgm:cxn modelId="{D8B7C695-20C2-4418-B2EE-71D896C68C06}" srcId="{5364CD94-682B-44A3-BCC2-867C00F37C2D}" destId="{AD127B40-1BD3-4242-B093-F1B732FBDA86}" srcOrd="3" destOrd="0" parTransId="{762D5115-8643-41A3-838F-910DD30820C9}" sibTransId="{3FED283F-BDCC-44D1-9E1D-C6F5AE7DC13B}"/>
    <dgm:cxn modelId="{67651AD3-0534-4CB6-9049-F81C3888D9B5}" srcId="{AD127B40-1BD3-4242-B093-F1B732FBDA86}" destId="{B149235A-4C6D-4D62-9BB9-91770260CF9A}" srcOrd="1" destOrd="0" parTransId="{B805BB2C-3E44-4048-B6A2-9D12A5091544}" sibTransId="{729A75A0-F857-40FC-BC49-29901C55000C}"/>
    <dgm:cxn modelId="{64294CE8-D0FC-4E05-A258-71DFA8CC79F1}" type="presOf" srcId="{E9A9775A-360C-4159-BC54-4BE400CE526B}" destId="{E40D3F0F-F503-4525-87FB-AAF872562A97}" srcOrd="0" destOrd="0" presId="urn:microsoft.com/office/officeart/2018/2/layout/IconLabelDescriptionList"/>
    <dgm:cxn modelId="{94981DE9-ABA9-4821-A749-5D1DDB96DCDA}" type="presOf" srcId="{41863760-DB24-49C9-B171-80E6A98A9C6C}" destId="{CB20B796-9364-4304-BEEA-8316DE51300A}" srcOrd="0" destOrd="0" presId="urn:microsoft.com/office/officeart/2018/2/layout/IconLabelDescriptionList"/>
    <dgm:cxn modelId="{9D2F918F-C22C-4AEF-A1F5-25C39CD969B8}" type="presParOf" srcId="{B0FCBE81-233E-4049-B03C-CABF5B124741}" destId="{39602D3D-D546-4208-AB77-154B0E87AE98}" srcOrd="0" destOrd="0" presId="urn:microsoft.com/office/officeart/2018/2/layout/IconLabelDescriptionList"/>
    <dgm:cxn modelId="{78F7DB58-15F5-4140-8612-094C9E9CF250}" type="presParOf" srcId="{39602D3D-D546-4208-AB77-154B0E87AE98}" destId="{BF4809E8-62C0-4FA6-AAE9-AE2B495FA492}" srcOrd="0" destOrd="0" presId="urn:microsoft.com/office/officeart/2018/2/layout/IconLabelDescriptionList"/>
    <dgm:cxn modelId="{453486E2-C306-457E-B8DF-D5A20FAD3B3C}" type="presParOf" srcId="{39602D3D-D546-4208-AB77-154B0E87AE98}" destId="{A691DA68-6104-4921-B5BF-122EA5916E48}" srcOrd="1" destOrd="0" presId="urn:microsoft.com/office/officeart/2018/2/layout/IconLabelDescriptionList"/>
    <dgm:cxn modelId="{71A56B65-B296-4537-BD40-A273BA2A3BCC}" type="presParOf" srcId="{39602D3D-D546-4208-AB77-154B0E87AE98}" destId="{E40D3F0F-F503-4525-87FB-AAF872562A97}" srcOrd="2" destOrd="0" presId="urn:microsoft.com/office/officeart/2018/2/layout/IconLabelDescriptionList"/>
    <dgm:cxn modelId="{4F1DC073-D1C2-4E8F-A0FF-617A4E0483AA}" type="presParOf" srcId="{39602D3D-D546-4208-AB77-154B0E87AE98}" destId="{85A46230-7D40-4598-AAE5-CBA7DF10F863}" srcOrd="3" destOrd="0" presId="urn:microsoft.com/office/officeart/2018/2/layout/IconLabelDescriptionList"/>
    <dgm:cxn modelId="{2FEA4C1C-F2F7-462E-9FF6-6127E12BB634}" type="presParOf" srcId="{39602D3D-D546-4208-AB77-154B0E87AE98}" destId="{55F903BF-48A8-463B-84D1-FEAB42FD5ECB}" srcOrd="4" destOrd="0" presId="urn:microsoft.com/office/officeart/2018/2/layout/IconLabelDescriptionList"/>
    <dgm:cxn modelId="{A72D83CD-F806-417B-B149-A46C018048E9}" type="presParOf" srcId="{B0FCBE81-233E-4049-B03C-CABF5B124741}" destId="{177673B4-EDCA-4A37-9198-8D505AC7C18A}" srcOrd="1" destOrd="0" presId="urn:microsoft.com/office/officeart/2018/2/layout/IconLabelDescriptionList"/>
    <dgm:cxn modelId="{83704952-7F78-499D-9A93-3A64DD22F7AD}" type="presParOf" srcId="{B0FCBE81-233E-4049-B03C-CABF5B124741}" destId="{D6A12A73-6881-44D3-830E-F498C781E760}" srcOrd="2" destOrd="0" presId="urn:microsoft.com/office/officeart/2018/2/layout/IconLabelDescriptionList"/>
    <dgm:cxn modelId="{2D70411F-05ED-4EEF-8A8F-DB4A055A1D54}" type="presParOf" srcId="{D6A12A73-6881-44D3-830E-F498C781E760}" destId="{2FDB8DF7-1502-4241-B90C-303F3820D246}" srcOrd="0" destOrd="0" presId="urn:microsoft.com/office/officeart/2018/2/layout/IconLabelDescriptionList"/>
    <dgm:cxn modelId="{179AE4B9-1298-49E8-A580-24EE6F544F18}" type="presParOf" srcId="{D6A12A73-6881-44D3-830E-F498C781E760}" destId="{FAAE1C0B-3B8B-400C-9889-E7510FE8831B}" srcOrd="1" destOrd="0" presId="urn:microsoft.com/office/officeart/2018/2/layout/IconLabelDescriptionList"/>
    <dgm:cxn modelId="{96537469-AF96-4646-8649-DAC0030B66E7}" type="presParOf" srcId="{D6A12A73-6881-44D3-830E-F498C781E760}" destId="{CB20B796-9364-4304-BEEA-8316DE51300A}" srcOrd="2" destOrd="0" presId="urn:microsoft.com/office/officeart/2018/2/layout/IconLabelDescriptionList"/>
    <dgm:cxn modelId="{AE8A3C07-DB5D-4D61-8A45-3B6A3C678FCF}" type="presParOf" srcId="{D6A12A73-6881-44D3-830E-F498C781E760}" destId="{718A7FB6-5702-4B51-A964-D3911819F5C0}" srcOrd="3" destOrd="0" presId="urn:microsoft.com/office/officeart/2018/2/layout/IconLabelDescriptionList"/>
    <dgm:cxn modelId="{7B00E6F4-C2DB-4751-A65A-A8C7F8CACD74}" type="presParOf" srcId="{D6A12A73-6881-44D3-830E-F498C781E760}" destId="{6DCBE318-B5EF-4CC1-A154-9E724E1532F5}" srcOrd="4" destOrd="0" presId="urn:microsoft.com/office/officeart/2018/2/layout/IconLabelDescriptionList"/>
    <dgm:cxn modelId="{E4F91CB3-68CE-41F1-A554-CE824231958E}" type="presParOf" srcId="{B0FCBE81-233E-4049-B03C-CABF5B124741}" destId="{81203569-7078-47C6-A64C-5EA4CD5F49D7}" srcOrd="3" destOrd="0" presId="urn:microsoft.com/office/officeart/2018/2/layout/IconLabelDescriptionList"/>
    <dgm:cxn modelId="{06449FCA-13AB-4DE7-9A70-26CBCBAC43F4}" type="presParOf" srcId="{B0FCBE81-233E-4049-B03C-CABF5B124741}" destId="{E8822C55-7197-4C54-8B97-23E0EE367EF1}" srcOrd="4" destOrd="0" presId="urn:microsoft.com/office/officeart/2018/2/layout/IconLabelDescriptionList"/>
    <dgm:cxn modelId="{6703DC2D-7DD0-43A7-99C6-4B2BD635A030}" type="presParOf" srcId="{E8822C55-7197-4C54-8B97-23E0EE367EF1}" destId="{E67C3048-9B28-4E53-8B8D-08DF30593C09}" srcOrd="0" destOrd="0" presId="urn:microsoft.com/office/officeart/2018/2/layout/IconLabelDescriptionList"/>
    <dgm:cxn modelId="{3B03C7E0-EC5C-47A7-81E1-3852D9E1DE6F}" type="presParOf" srcId="{E8822C55-7197-4C54-8B97-23E0EE367EF1}" destId="{718FB6D6-ED20-4F51-BA5B-C0510B46204C}" srcOrd="1" destOrd="0" presId="urn:microsoft.com/office/officeart/2018/2/layout/IconLabelDescriptionList"/>
    <dgm:cxn modelId="{AF667AA4-739C-487F-8FDA-3AB7EFD937C2}" type="presParOf" srcId="{E8822C55-7197-4C54-8B97-23E0EE367EF1}" destId="{F0EC263E-C9E9-4373-9D89-37BB533DF4E8}" srcOrd="2" destOrd="0" presId="urn:microsoft.com/office/officeart/2018/2/layout/IconLabelDescriptionList"/>
    <dgm:cxn modelId="{13CBDC03-13B4-448A-9608-1ACCBA5D9523}" type="presParOf" srcId="{E8822C55-7197-4C54-8B97-23E0EE367EF1}" destId="{7DA2AA35-326C-449A-B4A2-7A035E55AC3B}" srcOrd="3" destOrd="0" presId="urn:microsoft.com/office/officeart/2018/2/layout/IconLabelDescriptionList"/>
    <dgm:cxn modelId="{BADFDF45-7CA5-48BA-BB0A-5D3CFF6A42FC}" type="presParOf" srcId="{E8822C55-7197-4C54-8B97-23E0EE367EF1}" destId="{485FA715-9AF2-46EA-A26F-B5214F5288DE}" srcOrd="4" destOrd="0" presId="urn:microsoft.com/office/officeart/2018/2/layout/IconLabelDescriptionList"/>
    <dgm:cxn modelId="{9AB0A99B-6CFA-4652-B6FC-11A935907EEE}" type="presParOf" srcId="{B0FCBE81-233E-4049-B03C-CABF5B124741}" destId="{14F21783-EF86-4018-B022-6954560632E7}" srcOrd="5" destOrd="0" presId="urn:microsoft.com/office/officeart/2018/2/layout/IconLabelDescriptionList"/>
    <dgm:cxn modelId="{04B0965C-56AC-4FF3-97B5-1DFEE579C627}" type="presParOf" srcId="{B0FCBE81-233E-4049-B03C-CABF5B124741}" destId="{0EACD8D2-0883-406B-9226-2CA8028827BA}" srcOrd="6" destOrd="0" presId="urn:microsoft.com/office/officeart/2018/2/layout/IconLabelDescriptionList"/>
    <dgm:cxn modelId="{493D2A2F-86CB-47B2-B195-B874F4A1FCB4}" type="presParOf" srcId="{0EACD8D2-0883-406B-9226-2CA8028827BA}" destId="{DF684622-AF47-4E71-B3FD-47730B09496F}" srcOrd="0" destOrd="0" presId="urn:microsoft.com/office/officeart/2018/2/layout/IconLabelDescriptionList"/>
    <dgm:cxn modelId="{5C8FCF72-9524-4249-B896-DEC34A68C370}" type="presParOf" srcId="{0EACD8D2-0883-406B-9226-2CA8028827BA}" destId="{F186CB91-CEF3-46AA-A12A-C0433BC060CE}" srcOrd="1" destOrd="0" presId="urn:microsoft.com/office/officeart/2018/2/layout/IconLabelDescriptionList"/>
    <dgm:cxn modelId="{235C86D1-1147-45F8-BD91-0EF067CFEF2C}" type="presParOf" srcId="{0EACD8D2-0883-406B-9226-2CA8028827BA}" destId="{8D30D40A-0C24-41B8-9DA3-DF8EE5383914}" srcOrd="2" destOrd="0" presId="urn:microsoft.com/office/officeart/2018/2/layout/IconLabelDescriptionList"/>
    <dgm:cxn modelId="{011CA1D9-0719-4F66-86D8-572AD27B787B}" type="presParOf" srcId="{0EACD8D2-0883-406B-9226-2CA8028827BA}" destId="{8DC49537-F799-4514-AAA1-B230672332B9}" srcOrd="3" destOrd="0" presId="urn:microsoft.com/office/officeart/2018/2/layout/IconLabelDescriptionList"/>
    <dgm:cxn modelId="{58A993F3-A8E4-4B5E-9EB0-5E11A81F0243}" type="presParOf" srcId="{0EACD8D2-0883-406B-9226-2CA8028827BA}" destId="{033081F8-071B-4F02-B25C-39D7A1640F03}"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3B5C6DA-C56B-46AA-8034-17007973EF01}" type="doc">
      <dgm:prSet loTypeId="urn:microsoft.com/office/officeart/2005/8/layout/vList2" loCatId="list" qsTypeId="urn:microsoft.com/office/officeart/2005/8/quickstyle/simple5" qsCatId="simple" csTypeId="urn:microsoft.com/office/officeart/2005/8/colors/accent1_2" csCatId="accent1" phldr="1"/>
      <dgm:spPr/>
      <dgm:t>
        <a:bodyPr/>
        <a:lstStyle/>
        <a:p>
          <a:endParaRPr lang="en-US"/>
        </a:p>
      </dgm:t>
    </dgm:pt>
    <dgm:pt modelId="{452C1100-D608-4398-B04F-29540DEECA15}">
      <dgm:prSet/>
      <dgm:spPr/>
      <dgm:t>
        <a:bodyPr/>
        <a:lstStyle/>
        <a:p>
          <a:r>
            <a:rPr lang="en-US" dirty="0"/>
            <a:t>Data is needed to:</a:t>
          </a:r>
        </a:p>
      </dgm:t>
    </dgm:pt>
    <dgm:pt modelId="{E6D163DB-1D89-475E-B41D-1D51556C139F}" type="parTrans" cxnId="{178A071D-E40F-4DBE-BBDF-52BF38856D74}">
      <dgm:prSet/>
      <dgm:spPr/>
      <dgm:t>
        <a:bodyPr/>
        <a:lstStyle/>
        <a:p>
          <a:endParaRPr lang="en-US"/>
        </a:p>
      </dgm:t>
    </dgm:pt>
    <dgm:pt modelId="{32647160-4840-460C-8959-4C217F35E73F}" type="sibTrans" cxnId="{178A071D-E40F-4DBE-BBDF-52BF38856D74}">
      <dgm:prSet/>
      <dgm:spPr/>
      <dgm:t>
        <a:bodyPr/>
        <a:lstStyle/>
        <a:p>
          <a:endParaRPr lang="en-US"/>
        </a:p>
      </dgm:t>
    </dgm:pt>
    <dgm:pt modelId="{3D894CC8-9599-4EBF-BB27-FC8E5DFAC4F6}">
      <dgm:prSet custT="1"/>
      <dgm:spPr/>
      <dgm:t>
        <a:bodyPr/>
        <a:lstStyle/>
        <a:p>
          <a:pPr algn="l"/>
          <a:r>
            <a:rPr lang="en-US" sz="2400" dirty="0"/>
            <a:t>Assess state’s DSP workforce challenges and provide insight for potential improvement opportunities.  </a:t>
          </a:r>
        </a:p>
      </dgm:t>
    </dgm:pt>
    <dgm:pt modelId="{DE46A60E-8AFE-42A8-B393-E698F2BAEF72}" type="parTrans" cxnId="{CDCF447B-1DF6-4437-BD5D-CBB8DF362BDA}">
      <dgm:prSet/>
      <dgm:spPr/>
      <dgm:t>
        <a:bodyPr/>
        <a:lstStyle/>
        <a:p>
          <a:endParaRPr lang="en-US"/>
        </a:p>
      </dgm:t>
    </dgm:pt>
    <dgm:pt modelId="{8A96F7C7-D057-4C84-B4C7-F97D52B33392}" type="sibTrans" cxnId="{CDCF447B-1DF6-4437-BD5D-CBB8DF362BDA}">
      <dgm:prSet/>
      <dgm:spPr/>
      <dgm:t>
        <a:bodyPr/>
        <a:lstStyle/>
        <a:p>
          <a:endParaRPr lang="en-US"/>
        </a:p>
      </dgm:t>
    </dgm:pt>
    <dgm:pt modelId="{281D086B-2785-459C-853A-AA3B7E482DA4}">
      <dgm:prSet custT="1"/>
      <dgm:spPr/>
      <dgm:t>
        <a:bodyPr/>
        <a:lstStyle/>
        <a:p>
          <a:pPr algn="l"/>
          <a:r>
            <a:rPr lang="en-US" sz="2400" dirty="0"/>
            <a:t>Ensure all providers and states are collecting data and calculating indicators (turnover, for example) in the same standardized way.</a:t>
          </a:r>
        </a:p>
      </dgm:t>
    </dgm:pt>
    <dgm:pt modelId="{D95ABBC0-455A-408D-AF35-5B1DF829D635}" type="parTrans" cxnId="{CCAFE2B6-1502-4406-90B8-3EDFA45B4C8F}">
      <dgm:prSet/>
      <dgm:spPr/>
      <dgm:t>
        <a:bodyPr/>
        <a:lstStyle/>
        <a:p>
          <a:endParaRPr lang="en-US"/>
        </a:p>
      </dgm:t>
    </dgm:pt>
    <dgm:pt modelId="{90813A71-28DA-4D4B-9C66-5941381E9391}" type="sibTrans" cxnId="{CCAFE2B6-1502-4406-90B8-3EDFA45B4C8F}">
      <dgm:prSet/>
      <dgm:spPr/>
      <dgm:t>
        <a:bodyPr/>
        <a:lstStyle/>
        <a:p>
          <a:endParaRPr lang="en-US"/>
        </a:p>
      </dgm:t>
    </dgm:pt>
    <dgm:pt modelId="{1AF982BC-07AF-476B-9347-8E1524148056}">
      <dgm:prSet custT="1"/>
      <dgm:spPr/>
      <dgm:t>
        <a:bodyPr/>
        <a:lstStyle/>
        <a:p>
          <a:pPr algn="l"/>
          <a:r>
            <a:rPr lang="en-US" sz="2400" dirty="0"/>
            <a:t>Create an opportunity for providers to speak in one, unified voice to the state DD system through these survey results. </a:t>
          </a:r>
        </a:p>
      </dgm:t>
    </dgm:pt>
    <dgm:pt modelId="{DD1D9FEC-C899-45B7-A5EC-742F73FD0AA5}" type="parTrans" cxnId="{37CCA391-4431-4DF5-BDBA-398EA2F773FC}">
      <dgm:prSet/>
      <dgm:spPr/>
      <dgm:t>
        <a:bodyPr/>
        <a:lstStyle/>
        <a:p>
          <a:endParaRPr lang="en-US"/>
        </a:p>
      </dgm:t>
    </dgm:pt>
    <dgm:pt modelId="{F162B2BA-7EF2-4A4B-85F4-3158CDF35A6E}" type="sibTrans" cxnId="{37CCA391-4431-4DF5-BDBA-398EA2F773FC}">
      <dgm:prSet/>
      <dgm:spPr/>
      <dgm:t>
        <a:bodyPr/>
        <a:lstStyle/>
        <a:p>
          <a:endParaRPr lang="en-US"/>
        </a:p>
      </dgm:t>
    </dgm:pt>
    <dgm:pt modelId="{2604F3A5-2D8E-48A3-9C2D-5A91C1EECABD}">
      <dgm:prSet custT="1"/>
      <dgm:spPr/>
      <dgm:t>
        <a:bodyPr/>
        <a:lstStyle/>
        <a:p>
          <a:pPr algn="l"/>
          <a:r>
            <a:rPr lang="en-US" sz="2400" dirty="0"/>
            <a:t>Communicate to the state about the experience during COVID-19 pandemic.</a:t>
          </a:r>
        </a:p>
      </dgm:t>
    </dgm:pt>
    <dgm:pt modelId="{AC57A080-2F89-4169-8A66-34D8487F0DC4}" type="parTrans" cxnId="{65F878DA-7463-4794-9EE8-CB5FF52ED86B}">
      <dgm:prSet/>
      <dgm:spPr/>
      <dgm:t>
        <a:bodyPr/>
        <a:lstStyle/>
        <a:p>
          <a:endParaRPr lang="en-US"/>
        </a:p>
      </dgm:t>
    </dgm:pt>
    <dgm:pt modelId="{E622C8BF-C4A9-4E3C-8C2D-CA9B0A4313F9}" type="sibTrans" cxnId="{65F878DA-7463-4794-9EE8-CB5FF52ED86B}">
      <dgm:prSet/>
      <dgm:spPr/>
      <dgm:t>
        <a:bodyPr/>
        <a:lstStyle/>
        <a:p>
          <a:endParaRPr lang="en-US"/>
        </a:p>
      </dgm:t>
    </dgm:pt>
    <dgm:pt modelId="{561C0077-C86D-4FD8-A9F3-82365A936839}">
      <dgm:prSet custT="1"/>
      <dgm:spPr/>
      <dgm:t>
        <a:bodyPr/>
        <a:lstStyle/>
        <a:p>
          <a:pPr algn="l"/>
          <a:endParaRPr lang="en-US" sz="2400" dirty="0"/>
        </a:p>
      </dgm:t>
    </dgm:pt>
    <dgm:pt modelId="{4EE0C5C1-6581-4356-9EEB-94165A2E1E0D}" type="parTrans" cxnId="{1A91DCC0-7F64-48FE-BE9D-23ED66B81795}">
      <dgm:prSet/>
      <dgm:spPr/>
      <dgm:t>
        <a:bodyPr/>
        <a:lstStyle/>
        <a:p>
          <a:endParaRPr lang="en-US"/>
        </a:p>
      </dgm:t>
    </dgm:pt>
    <dgm:pt modelId="{FCA070D7-8824-481C-9B75-C2FEAC8BC19E}" type="sibTrans" cxnId="{1A91DCC0-7F64-48FE-BE9D-23ED66B81795}">
      <dgm:prSet/>
      <dgm:spPr/>
      <dgm:t>
        <a:bodyPr/>
        <a:lstStyle/>
        <a:p>
          <a:endParaRPr lang="en-US"/>
        </a:p>
      </dgm:t>
    </dgm:pt>
    <dgm:pt modelId="{B0C1DCE9-AFCE-42C0-8516-842AC919ACB8}">
      <dgm:prSet custT="1"/>
      <dgm:spPr/>
      <dgm:t>
        <a:bodyPr/>
        <a:lstStyle/>
        <a:p>
          <a:pPr algn="l"/>
          <a:endParaRPr lang="en-US" sz="2400" dirty="0"/>
        </a:p>
      </dgm:t>
    </dgm:pt>
    <dgm:pt modelId="{FF61A091-29F8-4448-8CCC-98CC35CF4132}" type="parTrans" cxnId="{17AA09D4-6E71-4910-8376-59F6A7D0FB65}">
      <dgm:prSet/>
      <dgm:spPr/>
      <dgm:t>
        <a:bodyPr/>
        <a:lstStyle/>
        <a:p>
          <a:endParaRPr lang="en-US"/>
        </a:p>
      </dgm:t>
    </dgm:pt>
    <dgm:pt modelId="{75B7DCA3-93FF-4388-9C1B-CDA482A5AA89}" type="sibTrans" cxnId="{17AA09D4-6E71-4910-8376-59F6A7D0FB65}">
      <dgm:prSet/>
      <dgm:spPr/>
      <dgm:t>
        <a:bodyPr/>
        <a:lstStyle/>
        <a:p>
          <a:endParaRPr lang="en-US"/>
        </a:p>
      </dgm:t>
    </dgm:pt>
    <dgm:pt modelId="{8E868654-F467-4126-B354-17242FA10E61}">
      <dgm:prSet custT="1"/>
      <dgm:spPr/>
      <dgm:t>
        <a:bodyPr/>
        <a:lstStyle/>
        <a:p>
          <a:pPr algn="l"/>
          <a:endParaRPr lang="en-US" sz="2400" dirty="0"/>
        </a:p>
      </dgm:t>
    </dgm:pt>
    <dgm:pt modelId="{F6E8898E-2F6C-42C9-8C47-AEC59DAC0B8E}" type="parTrans" cxnId="{A1185524-6E48-4306-A4E4-5C10C7B8C890}">
      <dgm:prSet/>
      <dgm:spPr/>
      <dgm:t>
        <a:bodyPr/>
        <a:lstStyle/>
        <a:p>
          <a:endParaRPr lang="en-US"/>
        </a:p>
      </dgm:t>
    </dgm:pt>
    <dgm:pt modelId="{B92BF110-E0B5-493E-B0B8-758288FBFF50}" type="sibTrans" cxnId="{A1185524-6E48-4306-A4E4-5C10C7B8C890}">
      <dgm:prSet/>
      <dgm:spPr/>
      <dgm:t>
        <a:bodyPr/>
        <a:lstStyle/>
        <a:p>
          <a:endParaRPr lang="en-US"/>
        </a:p>
      </dgm:t>
    </dgm:pt>
    <dgm:pt modelId="{6F6DB4F0-649D-4B49-B015-02DBBD5A17B3}" type="pres">
      <dgm:prSet presAssocID="{73B5C6DA-C56B-46AA-8034-17007973EF01}" presName="linear" presStyleCnt="0">
        <dgm:presLayoutVars>
          <dgm:animLvl val="lvl"/>
          <dgm:resizeHandles val="exact"/>
        </dgm:presLayoutVars>
      </dgm:prSet>
      <dgm:spPr/>
    </dgm:pt>
    <dgm:pt modelId="{AC4CE18F-0E5D-4AD0-A318-6C3A11D8A947}" type="pres">
      <dgm:prSet presAssocID="{452C1100-D608-4398-B04F-29540DEECA15}" presName="parentText" presStyleLbl="node1" presStyleIdx="0" presStyleCnt="1" custLinFactNeighborY="36">
        <dgm:presLayoutVars>
          <dgm:chMax val="0"/>
          <dgm:bulletEnabled val="1"/>
        </dgm:presLayoutVars>
      </dgm:prSet>
      <dgm:spPr/>
    </dgm:pt>
    <dgm:pt modelId="{9E90AC98-DC9C-4AC9-AE43-F58187E16459}" type="pres">
      <dgm:prSet presAssocID="{452C1100-D608-4398-B04F-29540DEECA15}" presName="childText" presStyleLbl="revTx" presStyleIdx="0" presStyleCnt="1">
        <dgm:presLayoutVars>
          <dgm:bulletEnabled val="1"/>
        </dgm:presLayoutVars>
      </dgm:prSet>
      <dgm:spPr/>
    </dgm:pt>
  </dgm:ptLst>
  <dgm:cxnLst>
    <dgm:cxn modelId="{6C135C0A-3B5E-47A2-8717-E6E96FE589ED}" type="presOf" srcId="{1AF982BC-07AF-476B-9347-8E1524148056}" destId="{9E90AC98-DC9C-4AC9-AE43-F58187E16459}" srcOrd="0" destOrd="4" presId="urn:microsoft.com/office/officeart/2005/8/layout/vList2"/>
    <dgm:cxn modelId="{178A071D-E40F-4DBE-BBDF-52BF38856D74}" srcId="{73B5C6DA-C56B-46AA-8034-17007973EF01}" destId="{452C1100-D608-4398-B04F-29540DEECA15}" srcOrd="0" destOrd="0" parTransId="{E6D163DB-1D89-475E-B41D-1D51556C139F}" sibTransId="{32647160-4840-460C-8959-4C217F35E73F}"/>
    <dgm:cxn modelId="{4DC5A623-CAA8-49B7-AF7B-8D3BAD724E6A}" type="presOf" srcId="{B0C1DCE9-AFCE-42C0-8516-842AC919ACB8}" destId="{9E90AC98-DC9C-4AC9-AE43-F58187E16459}" srcOrd="0" destOrd="3" presId="urn:microsoft.com/office/officeart/2005/8/layout/vList2"/>
    <dgm:cxn modelId="{A1185524-6E48-4306-A4E4-5C10C7B8C890}" srcId="{452C1100-D608-4398-B04F-29540DEECA15}" destId="{8E868654-F467-4126-B354-17242FA10E61}" srcOrd="5" destOrd="0" parTransId="{F6E8898E-2F6C-42C9-8C47-AEC59DAC0B8E}" sibTransId="{B92BF110-E0B5-493E-B0B8-758288FBFF50}"/>
    <dgm:cxn modelId="{FFFCEF24-B232-4161-B306-6D1FA6932884}" type="presOf" srcId="{8E868654-F467-4126-B354-17242FA10E61}" destId="{9E90AC98-DC9C-4AC9-AE43-F58187E16459}" srcOrd="0" destOrd="5" presId="urn:microsoft.com/office/officeart/2005/8/layout/vList2"/>
    <dgm:cxn modelId="{407F743B-8413-468A-A767-3C6296841031}" type="presOf" srcId="{281D086B-2785-459C-853A-AA3B7E482DA4}" destId="{9E90AC98-DC9C-4AC9-AE43-F58187E16459}" srcOrd="0" destOrd="2" presId="urn:microsoft.com/office/officeart/2005/8/layout/vList2"/>
    <dgm:cxn modelId="{B195855F-00EB-463C-8651-B8DF5382854E}" type="presOf" srcId="{452C1100-D608-4398-B04F-29540DEECA15}" destId="{AC4CE18F-0E5D-4AD0-A318-6C3A11D8A947}" srcOrd="0" destOrd="0" presId="urn:microsoft.com/office/officeart/2005/8/layout/vList2"/>
    <dgm:cxn modelId="{908B484E-5ECD-4B58-A8D4-A0303918E572}" type="presOf" srcId="{2604F3A5-2D8E-48A3-9C2D-5A91C1EECABD}" destId="{9E90AC98-DC9C-4AC9-AE43-F58187E16459}" srcOrd="0" destOrd="6" presId="urn:microsoft.com/office/officeart/2005/8/layout/vList2"/>
    <dgm:cxn modelId="{CDCF447B-1DF6-4437-BD5D-CBB8DF362BDA}" srcId="{452C1100-D608-4398-B04F-29540DEECA15}" destId="{3D894CC8-9599-4EBF-BB27-FC8E5DFAC4F6}" srcOrd="0" destOrd="0" parTransId="{DE46A60E-8AFE-42A8-B393-E698F2BAEF72}" sibTransId="{8A96F7C7-D057-4C84-B4C7-F97D52B33392}"/>
    <dgm:cxn modelId="{BA90EB81-4599-43B8-B9A2-8ED83C732796}" type="presOf" srcId="{561C0077-C86D-4FD8-A9F3-82365A936839}" destId="{9E90AC98-DC9C-4AC9-AE43-F58187E16459}" srcOrd="0" destOrd="1" presId="urn:microsoft.com/office/officeart/2005/8/layout/vList2"/>
    <dgm:cxn modelId="{37CCA391-4431-4DF5-BDBA-398EA2F773FC}" srcId="{452C1100-D608-4398-B04F-29540DEECA15}" destId="{1AF982BC-07AF-476B-9347-8E1524148056}" srcOrd="4" destOrd="0" parTransId="{DD1D9FEC-C899-45B7-A5EC-742F73FD0AA5}" sibTransId="{F162B2BA-7EF2-4A4B-85F4-3158CDF35A6E}"/>
    <dgm:cxn modelId="{CCAFE2B6-1502-4406-90B8-3EDFA45B4C8F}" srcId="{452C1100-D608-4398-B04F-29540DEECA15}" destId="{281D086B-2785-459C-853A-AA3B7E482DA4}" srcOrd="2" destOrd="0" parTransId="{D95ABBC0-455A-408D-AF35-5B1DF829D635}" sibTransId="{90813A71-28DA-4D4B-9C66-5941381E9391}"/>
    <dgm:cxn modelId="{1A91DCC0-7F64-48FE-BE9D-23ED66B81795}" srcId="{452C1100-D608-4398-B04F-29540DEECA15}" destId="{561C0077-C86D-4FD8-A9F3-82365A936839}" srcOrd="1" destOrd="0" parTransId="{4EE0C5C1-6581-4356-9EEB-94165A2E1E0D}" sibTransId="{FCA070D7-8824-481C-9B75-C2FEAC8BC19E}"/>
    <dgm:cxn modelId="{17AA09D4-6E71-4910-8376-59F6A7D0FB65}" srcId="{452C1100-D608-4398-B04F-29540DEECA15}" destId="{B0C1DCE9-AFCE-42C0-8516-842AC919ACB8}" srcOrd="3" destOrd="0" parTransId="{FF61A091-29F8-4448-8CCC-98CC35CF4132}" sibTransId="{75B7DCA3-93FF-4388-9C1B-CDA482A5AA89}"/>
    <dgm:cxn modelId="{65F878DA-7463-4794-9EE8-CB5FF52ED86B}" srcId="{452C1100-D608-4398-B04F-29540DEECA15}" destId="{2604F3A5-2D8E-48A3-9C2D-5A91C1EECABD}" srcOrd="6" destOrd="0" parTransId="{AC57A080-2F89-4169-8A66-34D8487F0DC4}" sibTransId="{E622C8BF-C4A9-4E3C-8C2D-CA9B0A4313F9}"/>
    <dgm:cxn modelId="{4B6835EF-028F-45C6-98FC-DC3406BE72DE}" type="presOf" srcId="{73B5C6DA-C56B-46AA-8034-17007973EF01}" destId="{6F6DB4F0-649D-4B49-B015-02DBBD5A17B3}" srcOrd="0" destOrd="0" presId="urn:microsoft.com/office/officeart/2005/8/layout/vList2"/>
    <dgm:cxn modelId="{93458CF7-8FEF-409C-99E5-DD8A0AF370BF}" type="presOf" srcId="{3D894CC8-9599-4EBF-BB27-FC8E5DFAC4F6}" destId="{9E90AC98-DC9C-4AC9-AE43-F58187E16459}" srcOrd="0" destOrd="0" presId="urn:microsoft.com/office/officeart/2005/8/layout/vList2"/>
    <dgm:cxn modelId="{1D6D5E81-48E7-4026-B6EA-3E2EEA1FE0D8}" type="presParOf" srcId="{6F6DB4F0-649D-4B49-B015-02DBBD5A17B3}" destId="{AC4CE18F-0E5D-4AD0-A318-6C3A11D8A947}" srcOrd="0" destOrd="0" presId="urn:microsoft.com/office/officeart/2005/8/layout/vList2"/>
    <dgm:cxn modelId="{0FF42D8A-311F-4A09-869F-01055847CFE2}" type="presParOf" srcId="{6F6DB4F0-649D-4B49-B015-02DBBD5A17B3}" destId="{9E90AC98-DC9C-4AC9-AE43-F58187E16459}"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4809E8-62C0-4FA6-AAE9-AE2B495FA492}">
      <dsp:nvSpPr>
        <dsp:cNvPr id="0" name=""/>
        <dsp:cNvSpPr/>
      </dsp:nvSpPr>
      <dsp:spPr>
        <a:xfrm>
          <a:off x="12831" y="345345"/>
          <a:ext cx="814945" cy="81494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40D3F0F-F503-4525-87FB-AAF872562A97}">
      <dsp:nvSpPr>
        <dsp:cNvPr id="0" name=""/>
        <dsp:cNvSpPr/>
      </dsp:nvSpPr>
      <dsp:spPr>
        <a:xfrm>
          <a:off x="12831" y="1352406"/>
          <a:ext cx="2328414" cy="28531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66800">
            <a:lnSpc>
              <a:spcPct val="100000"/>
            </a:lnSpc>
            <a:spcBef>
              <a:spcPct val="0"/>
            </a:spcBef>
            <a:spcAft>
              <a:spcPct val="35000"/>
            </a:spcAft>
            <a:buNone/>
            <a:defRPr b="1"/>
          </a:pPr>
          <a:r>
            <a:rPr lang="en-US" sz="2400" kern="1200" dirty="0"/>
            <a:t>Demand for home-based care increases demand for quality DSP workforce;  HCBS settings rule will impact further</a:t>
          </a:r>
        </a:p>
      </dsp:txBody>
      <dsp:txXfrm>
        <a:off x="12831" y="1352406"/>
        <a:ext cx="2328414" cy="2853182"/>
      </dsp:txXfrm>
    </dsp:sp>
    <dsp:sp modelId="{55F903BF-48A8-463B-84D1-FEAB42FD5ECB}">
      <dsp:nvSpPr>
        <dsp:cNvPr id="0" name=""/>
        <dsp:cNvSpPr/>
      </dsp:nvSpPr>
      <dsp:spPr>
        <a:xfrm>
          <a:off x="12831" y="4294944"/>
          <a:ext cx="2328414" cy="49155"/>
        </a:xfrm>
        <a:prstGeom prst="rect">
          <a:avLst/>
        </a:prstGeom>
        <a:noFill/>
        <a:ln>
          <a:noFill/>
        </a:ln>
        <a:effectLst/>
      </dsp:spPr>
      <dsp:style>
        <a:lnRef idx="0">
          <a:scrgbClr r="0" g="0" b="0"/>
        </a:lnRef>
        <a:fillRef idx="0">
          <a:scrgbClr r="0" g="0" b="0"/>
        </a:fillRef>
        <a:effectRef idx="0">
          <a:scrgbClr r="0" g="0" b="0"/>
        </a:effectRef>
        <a:fontRef idx="minor"/>
      </dsp:style>
    </dsp:sp>
    <dsp:sp modelId="{2FDB8DF7-1502-4241-B90C-303F3820D246}">
      <dsp:nvSpPr>
        <dsp:cNvPr id="0" name=""/>
        <dsp:cNvSpPr/>
      </dsp:nvSpPr>
      <dsp:spPr>
        <a:xfrm>
          <a:off x="2748718" y="345345"/>
          <a:ext cx="814945" cy="81494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B20B796-9364-4304-BEEA-8316DE51300A}">
      <dsp:nvSpPr>
        <dsp:cNvPr id="0" name=""/>
        <dsp:cNvSpPr/>
      </dsp:nvSpPr>
      <dsp:spPr>
        <a:xfrm>
          <a:off x="2811236" y="1360123"/>
          <a:ext cx="2328414" cy="29209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66800">
            <a:lnSpc>
              <a:spcPct val="100000"/>
            </a:lnSpc>
            <a:spcBef>
              <a:spcPct val="0"/>
            </a:spcBef>
            <a:spcAft>
              <a:spcPct val="35000"/>
            </a:spcAft>
            <a:buNone/>
            <a:defRPr b="1"/>
          </a:pPr>
          <a:r>
            <a:rPr lang="en-US" sz="2400" kern="1200" dirty="0"/>
            <a:t>Aging population also require direct support- competing for the same workers</a:t>
          </a:r>
        </a:p>
      </dsp:txBody>
      <dsp:txXfrm>
        <a:off x="2811236" y="1360123"/>
        <a:ext cx="2328414" cy="2920945"/>
      </dsp:txXfrm>
    </dsp:sp>
    <dsp:sp modelId="{6DCBE318-B5EF-4CC1-A154-9E724E1532F5}">
      <dsp:nvSpPr>
        <dsp:cNvPr id="0" name=""/>
        <dsp:cNvSpPr/>
      </dsp:nvSpPr>
      <dsp:spPr>
        <a:xfrm>
          <a:off x="2748718" y="4294944"/>
          <a:ext cx="2328414" cy="49155"/>
        </a:xfrm>
        <a:prstGeom prst="rect">
          <a:avLst/>
        </a:prstGeom>
        <a:noFill/>
        <a:ln>
          <a:noFill/>
        </a:ln>
        <a:effectLst/>
      </dsp:spPr>
      <dsp:style>
        <a:lnRef idx="0">
          <a:scrgbClr r="0" g="0" b="0"/>
        </a:lnRef>
        <a:fillRef idx="0">
          <a:scrgbClr r="0" g="0" b="0"/>
        </a:fillRef>
        <a:effectRef idx="0">
          <a:scrgbClr r="0" g="0" b="0"/>
        </a:effectRef>
        <a:fontRef idx="minor"/>
      </dsp:style>
    </dsp:sp>
    <dsp:sp modelId="{E67C3048-9B28-4E53-8B8D-08DF30593C09}">
      <dsp:nvSpPr>
        <dsp:cNvPr id="0" name=""/>
        <dsp:cNvSpPr/>
      </dsp:nvSpPr>
      <dsp:spPr>
        <a:xfrm>
          <a:off x="5484605" y="345345"/>
          <a:ext cx="814945" cy="81494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0EC263E-C9E9-4373-9D89-37BB533DF4E8}">
      <dsp:nvSpPr>
        <dsp:cNvPr id="0" name=""/>
        <dsp:cNvSpPr/>
      </dsp:nvSpPr>
      <dsp:spPr>
        <a:xfrm>
          <a:off x="5492988" y="1371479"/>
          <a:ext cx="2328414" cy="23067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66800">
            <a:lnSpc>
              <a:spcPct val="100000"/>
            </a:lnSpc>
            <a:spcBef>
              <a:spcPct val="0"/>
            </a:spcBef>
            <a:spcAft>
              <a:spcPct val="35000"/>
            </a:spcAft>
            <a:buNone/>
            <a:defRPr b="1"/>
          </a:pPr>
          <a:r>
            <a:rPr lang="en-US" sz="2400" kern="1200" dirty="0"/>
            <a:t>High vacancy rates/turnover rates impact service delivery – staffing ratios, access, trust and  delays in progress </a:t>
          </a:r>
        </a:p>
      </dsp:txBody>
      <dsp:txXfrm>
        <a:off x="5492988" y="1371479"/>
        <a:ext cx="2328414" cy="2306712"/>
      </dsp:txXfrm>
    </dsp:sp>
    <dsp:sp modelId="{485FA715-9AF2-46EA-A26F-B5214F5288DE}">
      <dsp:nvSpPr>
        <dsp:cNvPr id="0" name=""/>
        <dsp:cNvSpPr/>
      </dsp:nvSpPr>
      <dsp:spPr>
        <a:xfrm>
          <a:off x="5484605" y="4294944"/>
          <a:ext cx="2328414" cy="49155"/>
        </a:xfrm>
        <a:prstGeom prst="rect">
          <a:avLst/>
        </a:prstGeom>
        <a:noFill/>
        <a:ln>
          <a:noFill/>
        </a:ln>
        <a:effectLst/>
      </dsp:spPr>
      <dsp:style>
        <a:lnRef idx="0">
          <a:scrgbClr r="0" g="0" b="0"/>
        </a:lnRef>
        <a:fillRef idx="0">
          <a:scrgbClr r="0" g="0" b="0"/>
        </a:fillRef>
        <a:effectRef idx="0">
          <a:scrgbClr r="0" g="0" b="0"/>
        </a:effectRef>
        <a:fontRef idx="minor"/>
      </dsp:style>
    </dsp:sp>
    <dsp:sp modelId="{DF684622-AF47-4E71-B3FD-47730B09496F}">
      <dsp:nvSpPr>
        <dsp:cNvPr id="0" name=""/>
        <dsp:cNvSpPr/>
      </dsp:nvSpPr>
      <dsp:spPr>
        <a:xfrm>
          <a:off x="8220492" y="331724"/>
          <a:ext cx="814945" cy="81494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D30D40A-0C24-41B8-9DA3-DF8EE5383914}">
      <dsp:nvSpPr>
        <dsp:cNvPr id="0" name=""/>
        <dsp:cNvSpPr/>
      </dsp:nvSpPr>
      <dsp:spPr>
        <a:xfrm>
          <a:off x="8203704" y="1735149"/>
          <a:ext cx="2328414" cy="28531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66800">
            <a:lnSpc>
              <a:spcPct val="100000"/>
            </a:lnSpc>
            <a:spcBef>
              <a:spcPct val="0"/>
            </a:spcBef>
            <a:spcAft>
              <a:spcPct val="35000"/>
            </a:spcAft>
            <a:buNone/>
            <a:defRPr b="1"/>
          </a:pPr>
          <a:r>
            <a:rPr lang="en-US" sz="2400" kern="1200" dirty="0"/>
            <a:t>High turnover rates: extra incurred costs to providers </a:t>
          </a:r>
        </a:p>
      </dsp:txBody>
      <dsp:txXfrm>
        <a:off x="8203704" y="1735149"/>
        <a:ext cx="2328414" cy="2853182"/>
      </dsp:txXfrm>
    </dsp:sp>
    <dsp:sp modelId="{033081F8-071B-4F02-B25C-39D7A1640F03}">
      <dsp:nvSpPr>
        <dsp:cNvPr id="0" name=""/>
        <dsp:cNvSpPr/>
      </dsp:nvSpPr>
      <dsp:spPr>
        <a:xfrm>
          <a:off x="8233322" y="3566801"/>
          <a:ext cx="2328414" cy="1036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pPr>
          <a:r>
            <a:rPr lang="en-US" sz="1400" kern="1200" dirty="0"/>
            <a:t>Recruitment costs </a:t>
          </a:r>
        </a:p>
        <a:p>
          <a:pPr marL="0" lvl="0" indent="0" algn="l" defTabSz="622300">
            <a:lnSpc>
              <a:spcPct val="100000"/>
            </a:lnSpc>
            <a:spcBef>
              <a:spcPct val="0"/>
            </a:spcBef>
            <a:spcAft>
              <a:spcPct val="35000"/>
            </a:spcAft>
            <a:buNone/>
          </a:pPr>
          <a:r>
            <a:rPr lang="en-US" sz="1400" kern="1200" dirty="0"/>
            <a:t>Onboarding  and Pre-Service Training </a:t>
          </a:r>
        </a:p>
        <a:p>
          <a:pPr marL="0" lvl="0" indent="0" algn="l" defTabSz="622300">
            <a:lnSpc>
              <a:spcPct val="100000"/>
            </a:lnSpc>
            <a:spcBef>
              <a:spcPct val="0"/>
            </a:spcBef>
            <a:spcAft>
              <a:spcPct val="35000"/>
            </a:spcAft>
            <a:buNone/>
          </a:pPr>
          <a:r>
            <a:rPr lang="en-US" sz="1400" kern="1200" dirty="0"/>
            <a:t>Additional costs associated with overtime</a:t>
          </a:r>
        </a:p>
        <a:p>
          <a:pPr marL="0" lvl="0" indent="0" algn="l" defTabSz="622300">
            <a:lnSpc>
              <a:spcPct val="100000"/>
            </a:lnSpc>
            <a:spcBef>
              <a:spcPct val="0"/>
            </a:spcBef>
            <a:spcAft>
              <a:spcPct val="35000"/>
            </a:spcAft>
            <a:buNone/>
          </a:pPr>
          <a:endParaRPr lang="en-US" sz="1400" kern="1200" dirty="0"/>
        </a:p>
      </dsp:txBody>
      <dsp:txXfrm>
        <a:off x="8233322" y="3566801"/>
        <a:ext cx="2328414" cy="1036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4CE18F-0E5D-4AD0-A318-6C3A11D8A947}">
      <dsp:nvSpPr>
        <dsp:cNvPr id="0" name=""/>
        <dsp:cNvSpPr/>
      </dsp:nvSpPr>
      <dsp:spPr>
        <a:xfrm>
          <a:off x="0" y="24607"/>
          <a:ext cx="10730684" cy="1271205"/>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1930" tIns="201930" rIns="201930" bIns="201930" numCol="1" spcCol="1270" anchor="ctr" anchorCtr="0">
          <a:noAutofit/>
        </a:bodyPr>
        <a:lstStyle/>
        <a:p>
          <a:pPr marL="0" lvl="0" indent="0" algn="l" defTabSz="2355850">
            <a:lnSpc>
              <a:spcPct val="90000"/>
            </a:lnSpc>
            <a:spcBef>
              <a:spcPct val="0"/>
            </a:spcBef>
            <a:spcAft>
              <a:spcPct val="35000"/>
            </a:spcAft>
            <a:buNone/>
          </a:pPr>
          <a:r>
            <a:rPr lang="en-US" sz="5300" kern="1200" dirty="0"/>
            <a:t>Data is needed to:</a:t>
          </a:r>
        </a:p>
      </dsp:txBody>
      <dsp:txXfrm>
        <a:off x="62055" y="86662"/>
        <a:ext cx="10606574" cy="1147095"/>
      </dsp:txXfrm>
    </dsp:sp>
    <dsp:sp modelId="{9E90AC98-DC9C-4AC9-AE43-F58187E16459}">
      <dsp:nvSpPr>
        <dsp:cNvPr id="0" name=""/>
        <dsp:cNvSpPr/>
      </dsp:nvSpPr>
      <dsp:spPr>
        <a:xfrm>
          <a:off x="0" y="1294311"/>
          <a:ext cx="10730684" cy="4168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0699"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US" sz="2400" kern="1200" dirty="0"/>
            <a:t>Assess state’s DSP workforce challenges and provide insight for potential improvement opportunities.  </a:t>
          </a:r>
        </a:p>
        <a:p>
          <a:pPr marL="228600" lvl="1" indent="-228600" algn="l" defTabSz="1066800">
            <a:lnSpc>
              <a:spcPct val="90000"/>
            </a:lnSpc>
            <a:spcBef>
              <a:spcPct val="0"/>
            </a:spcBef>
            <a:spcAft>
              <a:spcPct val="20000"/>
            </a:spcAft>
            <a:buChar char="•"/>
          </a:pPr>
          <a:endParaRPr lang="en-US" sz="2400" kern="1200" dirty="0"/>
        </a:p>
        <a:p>
          <a:pPr marL="228600" lvl="1" indent="-228600" algn="l" defTabSz="1066800">
            <a:lnSpc>
              <a:spcPct val="90000"/>
            </a:lnSpc>
            <a:spcBef>
              <a:spcPct val="0"/>
            </a:spcBef>
            <a:spcAft>
              <a:spcPct val="20000"/>
            </a:spcAft>
            <a:buChar char="•"/>
          </a:pPr>
          <a:r>
            <a:rPr lang="en-US" sz="2400" kern="1200" dirty="0"/>
            <a:t>Ensure all providers and states are collecting data and calculating indicators (turnover, for example) in the same standardized way.</a:t>
          </a:r>
        </a:p>
        <a:p>
          <a:pPr marL="228600" lvl="1" indent="-228600" algn="l" defTabSz="1066800">
            <a:lnSpc>
              <a:spcPct val="90000"/>
            </a:lnSpc>
            <a:spcBef>
              <a:spcPct val="0"/>
            </a:spcBef>
            <a:spcAft>
              <a:spcPct val="20000"/>
            </a:spcAft>
            <a:buChar char="•"/>
          </a:pPr>
          <a:endParaRPr lang="en-US" sz="2400" kern="1200" dirty="0"/>
        </a:p>
        <a:p>
          <a:pPr marL="228600" lvl="1" indent="-228600" algn="l" defTabSz="1066800">
            <a:lnSpc>
              <a:spcPct val="90000"/>
            </a:lnSpc>
            <a:spcBef>
              <a:spcPct val="0"/>
            </a:spcBef>
            <a:spcAft>
              <a:spcPct val="20000"/>
            </a:spcAft>
            <a:buChar char="•"/>
          </a:pPr>
          <a:r>
            <a:rPr lang="en-US" sz="2400" kern="1200" dirty="0"/>
            <a:t>Create an opportunity for providers to speak in one, unified voice to the state DD system through these survey results. </a:t>
          </a:r>
        </a:p>
        <a:p>
          <a:pPr marL="228600" lvl="1" indent="-228600" algn="l" defTabSz="1066800">
            <a:lnSpc>
              <a:spcPct val="90000"/>
            </a:lnSpc>
            <a:spcBef>
              <a:spcPct val="0"/>
            </a:spcBef>
            <a:spcAft>
              <a:spcPct val="20000"/>
            </a:spcAft>
            <a:buChar char="•"/>
          </a:pPr>
          <a:endParaRPr lang="en-US" sz="2400" kern="1200" dirty="0"/>
        </a:p>
        <a:p>
          <a:pPr marL="228600" lvl="1" indent="-228600" algn="l" defTabSz="1066800">
            <a:lnSpc>
              <a:spcPct val="90000"/>
            </a:lnSpc>
            <a:spcBef>
              <a:spcPct val="0"/>
            </a:spcBef>
            <a:spcAft>
              <a:spcPct val="20000"/>
            </a:spcAft>
            <a:buChar char="•"/>
          </a:pPr>
          <a:r>
            <a:rPr lang="en-US" sz="2400" kern="1200" dirty="0"/>
            <a:t>Communicate to the state about the experience during COVID-19 pandemic.</a:t>
          </a:r>
        </a:p>
      </dsp:txBody>
      <dsp:txXfrm>
        <a:off x="0" y="1294311"/>
        <a:ext cx="10730684" cy="416898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3E69876-2BB9-4C13-BC90-4C5170103F2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sz="1100" b="1" dirty="0"/>
          </a:p>
        </p:txBody>
      </p:sp>
      <p:sp>
        <p:nvSpPr>
          <p:cNvPr id="3" name="Date Placeholder 2">
            <a:extLst>
              <a:ext uri="{FF2B5EF4-FFF2-40B4-BE49-F238E27FC236}">
                <a16:creationId xmlns:a16="http://schemas.microsoft.com/office/drawing/2014/main" id="{B4D70B54-AA6F-4069-B867-90F5B6AD44A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C51E737-F236-4BB9-8646-7AEE0862CFC7}" type="datetimeFigureOut">
              <a:rPr lang="en-US" sz="800" smtClean="0"/>
              <a:t>3/2/2023</a:t>
            </a:fld>
            <a:endParaRPr lang="en-US" sz="800" dirty="0"/>
          </a:p>
        </p:txBody>
      </p:sp>
      <p:sp>
        <p:nvSpPr>
          <p:cNvPr id="4" name="Footer Placeholder 3">
            <a:extLst>
              <a:ext uri="{FF2B5EF4-FFF2-40B4-BE49-F238E27FC236}">
                <a16:creationId xmlns:a16="http://schemas.microsoft.com/office/drawing/2014/main" id="{05B0FA07-EA8A-4489-8329-C7D5E5CFC20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sz="800" dirty="0"/>
          </a:p>
        </p:txBody>
      </p:sp>
      <p:sp>
        <p:nvSpPr>
          <p:cNvPr id="5" name="Slide Number Placeholder 4">
            <a:extLst>
              <a:ext uri="{FF2B5EF4-FFF2-40B4-BE49-F238E27FC236}">
                <a16:creationId xmlns:a16="http://schemas.microsoft.com/office/drawing/2014/main" id="{44E63906-4325-49A4-B35E-55495D37A99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8AE7397-DCD0-411E-96FF-56C058BB3580}" type="slidenum">
              <a:rPr lang="en-US" sz="800" smtClean="0"/>
              <a:t>‹#›</a:t>
            </a:fld>
            <a:endParaRPr lang="en-US" sz="800" dirty="0"/>
          </a:p>
        </p:txBody>
      </p:sp>
    </p:spTree>
    <p:extLst>
      <p:ext uri="{BB962C8B-B14F-4D97-AF65-F5344CB8AC3E}">
        <p14:creationId xmlns:p14="http://schemas.microsoft.com/office/powerpoint/2010/main" val="455333836"/>
      </p:ext>
    </p:extLst>
  </p:cSld>
  <p:clrMap bg1="lt1" tx1="dk1" bg2="lt2" tx2="dk2" accent1="accent1" accent2="accent2" accent3="accent3" accent4="accent4" accent5="accent5" accent6="accent6" hlink="hlink" folHlink="folHlink"/>
  <p:hf sldNum="0"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100" b="1"/>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800"/>
            </a:lvl1pPr>
          </a:lstStyle>
          <a:p>
            <a:fld id="{D8DC90B5-2E03-4135-B528-1241C30C095B}" type="datetimeFigureOut">
              <a:rPr lang="en-US" smtClean="0"/>
              <a:pPr/>
              <a:t>3/2/2023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schemeClr val="bg2"/>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0" tIns="0" rIns="0" bIns="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8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800"/>
            </a:lvl1pPr>
          </a:lstStyle>
          <a:p>
            <a:fld id="{B47F534D-C1C8-4AA5-88B2-A9405FF0088B}" type="slidenum">
              <a:rPr lang="en-US" smtClean="0"/>
              <a:pPr/>
              <a:t>‹#›</a:t>
            </a:fld>
            <a:endParaRPr lang="en-US" dirty="0"/>
          </a:p>
        </p:txBody>
      </p:sp>
    </p:spTree>
    <p:extLst>
      <p:ext uri="{BB962C8B-B14F-4D97-AF65-F5344CB8AC3E}">
        <p14:creationId xmlns:p14="http://schemas.microsoft.com/office/powerpoint/2010/main" val="1629788597"/>
      </p:ext>
    </p:extLst>
  </p:cSld>
  <p:clrMap bg1="lt1" tx1="dk1" bg2="lt2" tx2="dk2" accent1="accent1" accent2="accent2" accent3="accent3" accent4="accent4" accent5="accent5" accent6="accent6" hlink="hlink" folHlink="folHlink"/>
  <p:hf sldNum="0" hdr="0" dt="0"/>
  <p:notesStyle>
    <a:lvl1pPr marL="0" algn="l" defTabSz="914400" rtl="0" eaLnBrk="1" latinLnBrk="0" hangingPunct="1">
      <a:lnSpc>
        <a:spcPct val="120000"/>
      </a:lnSpc>
      <a:defRPr sz="1100" kern="1200">
        <a:solidFill>
          <a:schemeClr val="tx1"/>
        </a:solidFill>
        <a:latin typeface="+mn-lt"/>
        <a:ea typeface="+mn-ea"/>
        <a:cs typeface="+mn-cs"/>
      </a:defRPr>
    </a:lvl1pPr>
    <a:lvl2pPr marL="457200" algn="l" defTabSz="914400" rtl="0" eaLnBrk="1" latinLnBrk="0" hangingPunct="1">
      <a:lnSpc>
        <a:spcPct val="120000"/>
      </a:lnSpc>
      <a:defRPr sz="1100" kern="1200">
        <a:solidFill>
          <a:schemeClr val="tx1"/>
        </a:solidFill>
        <a:latin typeface="+mn-lt"/>
        <a:ea typeface="+mn-ea"/>
        <a:cs typeface="+mn-cs"/>
      </a:defRPr>
    </a:lvl2pPr>
    <a:lvl3pPr marL="914400" algn="l" defTabSz="914400" rtl="0" eaLnBrk="1" latinLnBrk="0" hangingPunct="1">
      <a:lnSpc>
        <a:spcPct val="120000"/>
      </a:lnSpc>
      <a:defRPr sz="1100" kern="1200">
        <a:solidFill>
          <a:schemeClr val="tx1"/>
        </a:solidFill>
        <a:latin typeface="+mn-lt"/>
        <a:ea typeface="+mn-ea"/>
        <a:cs typeface="+mn-cs"/>
      </a:defRPr>
    </a:lvl3pPr>
    <a:lvl4pPr marL="1371600" algn="l" defTabSz="914400" rtl="0" eaLnBrk="1" latinLnBrk="0" hangingPunct="1">
      <a:lnSpc>
        <a:spcPct val="120000"/>
      </a:lnSpc>
      <a:defRPr sz="1100" kern="1200">
        <a:solidFill>
          <a:schemeClr val="tx1"/>
        </a:solidFill>
        <a:latin typeface="+mn-lt"/>
        <a:ea typeface="+mn-ea"/>
        <a:cs typeface="+mn-cs"/>
      </a:defRPr>
    </a:lvl4pPr>
    <a:lvl5pPr marL="1828800" algn="l" defTabSz="914400" rtl="0" eaLnBrk="1" latinLnBrk="0" hangingPunct="1">
      <a:lnSpc>
        <a:spcPct val="120000"/>
      </a:lnSpc>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23262422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0CC34AD-ECAE-264B-8D85-B004DC999135}" type="slidenum">
              <a:rPr lang="en-US" smtClean="0"/>
              <a:pPr/>
              <a:t>3</a:t>
            </a:fld>
            <a:endParaRPr lang="en-US"/>
          </a:p>
        </p:txBody>
      </p:sp>
    </p:spTree>
    <p:extLst>
      <p:ext uri="{BB962C8B-B14F-4D97-AF65-F5344CB8AC3E}">
        <p14:creationId xmlns:p14="http://schemas.microsoft.com/office/powerpoint/2010/main" val="3782323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0CC34AD-ECAE-264B-8D85-B004DC9991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9306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0CC34AD-ECAE-264B-8D85-B004DC999135}" type="slidenum">
              <a:rPr lang="en-US" smtClean="0"/>
              <a:pPr/>
              <a:t>6</a:t>
            </a:fld>
            <a:endParaRPr lang="en-US"/>
          </a:p>
        </p:txBody>
      </p:sp>
    </p:spTree>
    <p:extLst>
      <p:ext uri="{BB962C8B-B14F-4D97-AF65-F5344CB8AC3E}">
        <p14:creationId xmlns:p14="http://schemas.microsoft.com/office/powerpoint/2010/main" val="24372791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sv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6F8D719-2B49-447B-9B7B-DC72A26B3909}"/>
              </a:ext>
            </a:extLst>
          </p:cNvPr>
          <p:cNvSpPr>
            <a:spLocks noGrp="1"/>
          </p:cNvSpPr>
          <p:nvPr>
            <p:ph type="subTitle" idx="1"/>
          </p:nvPr>
        </p:nvSpPr>
        <p:spPr>
          <a:xfrm>
            <a:off x="6553200" y="5718708"/>
            <a:ext cx="4953000" cy="502920"/>
          </a:xfrm>
        </p:spPr>
        <p:txBody>
          <a:bodyPr anchor="b"/>
          <a:lstStyle>
            <a:lvl1pPr marL="0" indent="0" algn="l">
              <a:lnSpc>
                <a:spcPct val="90000"/>
              </a:lnSpc>
              <a:spcBef>
                <a:spcPts val="0"/>
              </a:spcBef>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Placeholder 4" descr="A group of green leaves&#10;&#10;Description automatically generated with medium confidence">
            <a:extLst>
              <a:ext uri="{FF2B5EF4-FFF2-40B4-BE49-F238E27FC236}">
                <a16:creationId xmlns:a16="http://schemas.microsoft.com/office/drawing/2014/main" id="{672B13B7-99AB-D5EA-1CDA-7EDF0C04E2DE}"/>
              </a:ext>
            </a:extLst>
          </p:cNvPr>
          <p:cNvPicPr>
            <a:picLocks noChangeAspect="1"/>
          </p:cNvPicPr>
          <p:nvPr userDrawn="1"/>
        </p:nvPicPr>
        <p:blipFill rotWithShape="1">
          <a:blip r:embed="rId2"/>
          <a:srcRect t="7858" r="51875" b="7858"/>
          <a:stretch/>
        </p:blipFill>
        <p:spPr>
          <a:xfrm>
            <a:off x="1524" y="0"/>
            <a:ext cx="5865876" cy="6858000"/>
          </a:xfrm>
          <a:prstGeom prst="rect">
            <a:avLst/>
          </a:prstGeom>
        </p:spPr>
      </p:pic>
      <p:sp>
        <p:nvSpPr>
          <p:cNvPr id="10" name="Rectangle 9">
            <a:extLst>
              <a:ext uri="{FF2B5EF4-FFF2-40B4-BE49-F238E27FC236}">
                <a16:creationId xmlns:a16="http://schemas.microsoft.com/office/drawing/2014/main" id="{23CD8877-B5C1-9D62-68F0-0D7567D97129}"/>
              </a:ext>
            </a:extLst>
          </p:cNvPr>
          <p:cNvSpPr/>
          <p:nvPr userDrawn="1"/>
        </p:nvSpPr>
        <p:spPr>
          <a:xfrm>
            <a:off x="0" y="0"/>
            <a:ext cx="5867400" cy="6858000"/>
          </a:xfrm>
          <a:prstGeom prst="rect">
            <a:avLst/>
          </a:prstGeom>
          <a:gradFill flip="none" rotWithShape="1">
            <a:gsLst>
              <a:gs pos="5000">
                <a:srgbClr val="000000">
                  <a:alpha val="80000"/>
                </a:srgbClr>
              </a:gs>
              <a:gs pos="65000">
                <a:srgbClr val="000000">
                  <a:alpha val="0"/>
                </a:srgbClr>
              </a:gs>
            </a:gsLst>
            <a:path path="circle">
              <a:fillToRect l="50000" t="50000" r="50000" b="50000"/>
            </a:path>
            <a:tileRect/>
          </a:gradFill>
          <a:ln w="9525" cap="flat">
            <a:noFill/>
            <a:prstDash val="solid"/>
            <a:miter/>
          </a:ln>
        </p:spPr>
        <p:txBody>
          <a:bodyPr rtlCol="0" anchor="ctr"/>
          <a:lstStyle/>
          <a:p>
            <a:endParaRPr lang="en-US" dirty="0"/>
          </a:p>
        </p:txBody>
      </p:sp>
      <p:pic>
        <p:nvPicPr>
          <p:cNvPr id="11" name="Graphic 10">
            <a:extLst>
              <a:ext uri="{FF2B5EF4-FFF2-40B4-BE49-F238E27FC236}">
                <a16:creationId xmlns:a16="http://schemas.microsoft.com/office/drawing/2014/main" id="{28D54F30-E02D-9632-61D8-F8397DC793E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993900" y="2485464"/>
            <a:ext cx="1879600" cy="1658474"/>
          </a:xfrm>
          <a:prstGeom prst="rect">
            <a:avLst/>
          </a:prstGeom>
        </p:spPr>
      </p:pic>
      <p:sp>
        <p:nvSpPr>
          <p:cNvPr id="2" name="Title 1">
            <a:extLst>
              <a:ext uri="{FF2B5EF4-FFF2-40B4-BE49-F238E27FC236}">
                <a16:creationId xmlns:a16="http://schemas.microsoft.com/office/drawing/2014/main" id="{3176A2F6-09EE-411D-ABA1-2E989674E940}"/>
              </a:ext>
            </a:extLst>
          </p:cNvPr>
          <p:cNvSpPr>
            <a:spLocks noGrp="1"/>
          </p:cNvSpPr>
          <p:nvPr>
            <p:ph type="ctrTitle"/>
          </p:nvPr>
        </p:nvSpPr>
        <p:spPr>
          <a:xfrm>
            <a:off x="6553200" y="1371599"/>
            <a:ext cx="4953000" cy="4114801"/>
          </a:xfrm>
        </p:spPr>
        <p:txBody>
          <a:bodyPr anchor="ctr"/>
          <a:lstStyle>
            <a:lvl1pPr algn="l">
              <a:defRPr sz="4400"/>
            </a:lvl1pPr>
          </a:lstStyle>
          <a:p>
            <a:r>
              <a:rPr lang="en-US"/>
              <a:t>Click to edit Master title style</a:t>
            </a:r>
          </a:p>
        </p:txBody>
      </p:sp>
      <p:sp>
        <p:nvSpPr>
          <p:cNvPr id="4" name="Date Placeholder 3">
            <a:extLst>
              <a:ext uri="{FF2B5EF4-FFF2-40B4-BE49-F238E27FC236}">
                <a16:creationId xmlns:a16="http://schemas.microsoft.com/office/drawing/2014/main" id="{143B1AF7-7648-4746-A0AA-A2F6F21D6661}"/>
              </a:ext>
            </a:extLst>
          </p:cNvPr>
          <p:cNvSpPr>
            <a:spLocks noGrp="1"/>
          </p:cNvSpPr>
          <p:nvPr>
            <p:ph type="dt" sz="half" idx="10"/>
          </p:nvPr>
        </p:nvSpPr>
        <p:spPr/>
        <p:txBody>
          <a:bodyPr/>
          <a:lstStyle/>
          <a:p>
            <a:fld id="{48A296F5-DA06-7C45-B178-9122FD61B381}" type="datetime1">
              <a:rPr lang="en-US" smtClean="0"/>
              <a:t>3/2/2023</a:t>
            </a:fld>
            <a:endParaRPr lang="en-US" dirty="0"/>
          </a:p>
        </p:txBody>
      </p:sp>
      <p:sp>
        <p:nvSpPr>
          <p:cNvPr id="5" name="Footer Placeholder 4">
            <a:extLst>
              <a:ext uri="{FF2B5EF4-FFF2-40B4-BE49-F238E27FC236}">
                <a16:creationId xmlns:a16="http://schemas.microsoft.com/office/drawing/2014/main" id="{294F1826-F1E8-4AFA-B6EA-EFF3A448DD9A}"/>
              </a:ext>
            </a:extLst>
          </p:cNvPr>
          <p:cNvSpPr>
            <a:spLocks noGrp="1"/>
          </p:cNvSpPr>
          <p:nvPr>
            <p:ph type="ftr" sz="quarter" idx="11"/>
          </p:nvPr>
        </p:nvSpPr>
        <p:spPr>
          <a:xfrm>
            <a:off x="685800" y="6446519"/>
            <a:ext cx="4480560" cy="137160"/>
          </a:xfrm>
        </p:spPr>
        <p:txBody>
          <a:bodyPr/>
          <a:lstStyle>
            <a:lvl1pPr>
              <a:defRPr>
                <a:solidFill>
                  <a:schemeClr val="bg1"/>
                </a:solidFill>
              </a:defRPr>
            </a:lvl1pPr>
          </a:lstStyle>
          <a:p>
            <a:r>
              <a:rPr lang="en-US" dirty="0"/>
              <a:t>2021 NCI-IDD State of the Workforce Survey Report | Data Glance</a:t>
            </a:r>
          </a:p>
        </p:txBody>
      </p:sp>
      <p:sp>
        <p:nvSpPr>
          <p:cNvPr id="6" name="Slide Number Placeholder 5">
            <a:extLst>
              <a:ext uri="{FF2B5EF4-FFF2-40B4-BE49-F238E27FC236}">
                <a16:creationId xmlns:a16="http://schemas.microsoft.com/office/drawing/2014/main" id="{E3B657EC-266D-4BA1-82A0-687B78832D32}"/>
              </a:ext>
            </a:extLst>
          </p:cNvPr>
          <p:cNvSpPr>
            <a:spLocks noGrp="1"/>
          </p:cNvSpPr>
          <p:nvPr>
            <p:ph type="sldNum" sz="quarter" idx="12"/>
          </p:nvPr>
        </p:nvSpPr>
        <p:spPr/>
        <p:txBody>
          <a:bodyPr/>
          <a:lstStyle/>
          <a:p>
            <a:fld id="{B2643E34-DC33-45ED-8E33-EC0D5991E9A4}" type="slidenum">
              <a:rPr lang="en-US" smtClean="0"/>
              <a:t>‹#›</a:t>
            </a:fld>
            <a:endParaRPr lang="en-US" dirty="0"/>
          </a:p>
        </p:txBody>
      </p:sp>
    </p:spTree>
    <p:extLst>
      <p:ext uri="{BB962C8B-B14F-4D97-AF65-F5344CB8AC3E}">
        <p14:creationId xmlns:p14="http://schemas.microsoft.com/office/powerpoint/2010/main" val="650123153"/>
      </p:ext>
    </p:extLst>
  </p:cSld>
  <p:clrMapOvr>
    <a:masterClrMapping/>
  </p:clrMapOvr>
  <p:extLst>
    <p:ext uri="{DCECCB84-F9BA-43D5-87BE-67443E8EF086}">
      <p15:sldGuideLst xmlns:p15="http://schemas.microsoft.com/office/powerpoint/2012/main">
        <p15:guide id="1" pos="4128">
          <p15:clr>
            <a:srgbClr val="F26B43"/>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9DEDF-8AF8-ADC8-FEAC-577D6E233E73}"/>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843B919C-4279-9407-62BC-337AA3C195BE}"/>
              </a:ext>
            </a:extLst>
          </p:cNvPr>
          <p:cNvSpPr>
            <a:spLocks noGrp="1"/>
          </p:cNvSpPr>
          <p:nvPr>
            <p:ph type="ftr" sz="quarter" idx="10"/>
          </p:nvPr>
        </p:nvSpPr>
        <p:spPr/>
        <p:txBody>
          <a:bodyPr/>
          <a:lstStyle/>
          <a:p>
            <a:r>
              <a:rPr lang="en-US" dirty="0"/>
              <a:t>2021 NCI-IDD State of the Workforce Survey Report | Data Glance</a:t>
            </a:r>
          </a:p>
        </p:txBody>
      </p:sp>
      <p:sp>
        <p:nvSpPr>
          <p:cNvPr id="4" name="Date Placeholder 3">
            <a:extLst>
              <a:ext uri="{FF2B5EF4-FFF2-40B4-BE49-F238E27FC236}">
                <a16:creationId xmlns:a16="http://schemas.microsoft.com/office/drawing/2014/main" id="{743627DF-4885-24E0-D080-EA087E75FEEF}"/>
              </a:ext>
            </a:extLst>
          </p:cNvPr>
          <p:cNvSpPr>
            <a:spLocks noGrp="1"/>
          </p:cNvSpPr>
          <p:nvPr>
            <p:ph type="dt" sz="half" idx="11"/>
          </p:nvPr>
        </p:nvSpPr>
        <p:spPr/>
        <p:txBody>
          <a:bodyPr/>
          <a:lstStyle/>
          <a:p>
            <a:fld id="{B544F103-6DF6-5441-8380-32FF6FAB486E}" type="datetime1">
              <a:rPr lang="en-US" smtClean="0"/>
              <a:t>3/2/2023</a:t>
            </a:fld>
            <a:endParaRPr lang="en-US" dirty="0"/>
          </a:p>
        </p:txBody>
      </p:sp>
      <p:sp>
        <p:nvSpPr>
          <p:cNvPr id="5" name="Slide Number Placeholder 4">
            <a:extLst>
              <a:ext uri="{FF2B5EF4-FFF2-40B4-BE49-F238E27FC236}">
                <a16:creationId xmlns:a16="http://schemas.microsoft.com/office/drawing/2014/main" id="{08488DD2-67AE-CF8A-A20B-20FDED4A8A9C}"/>
              </a:ext>
            </a:extLst>
          </p:cNvPr>
          <p:cNvSpPr>
            <a:spLocks noGrp="1"/>
          </p:cNvSpPr>
          <p:nvPr>
            <p:ph type="sldNum" sz="quarter" idx="12"/>
          </p:nvPr>
        </p:nvSpPr>
        <p:spPr/>
        <p:txBody>
          <a:bodyPr/>
          <a:lstStyle/>
          <a:p>
            <a:fld id="{B2643E34-DC33-45ED-8E33-EC0D5991E9A4}" type="slidenum">
              <a:rPr lang="en-US" smtClean="0"/>
              <a:pPr/>
              <a:t>‹#›</a:t>
            </a:fld>
            <a:endParaRPr lang="en-US" dirty="0"/>
          </a:p>
        </p:txBody>
      </p:sp>
      <p:grpSp>
        <p:nvGrpSpPr>
          <p:cNvPr id="12" name="Group 11">
            <a:extLst>
              <a:ext uri="{FF2B5EF4-FFF2-40B4-BE49-F238E27FC236}">
                <a16:creationId xmlns:a16="http://schemas.microsoft.com/office/drawing/2014/main" id="{48732B57-A9E5-E9F1-2C79-7201158BB746}"/>
              </a:ext>
            </a:extLst>
          </p:cNvPr>
          <p:cNvGrpSpPr/>
          <p:nvPr userDrawn="1"/>
        </p:nvGrpSpPr>
        <p:grpSpPr>
          <a:xfrm>
            <a:off x="696686" y="2029486"/>
            <a:ext cx="10809514" cy="3484271"/>
            <a:chOff x="696686" y="2029486"/>
            <a:chExt cx="10809514" cy="3484271"/>
          </a:xfrm>
        </p:grpSpPr>
        <p:cxnSp>
          <p:nvCxnSpPr>
            <p:cNvPr id="7" name="Straight Connector 6">
              <a:extLst>
                <a:ext uri="{FF2B5EF4-FFF2-40B4-BE49-F238E27FC236}">
                  <a16:creationId xmlns:a16="http://schemas.microsoft.com/office/drawing/2014/main" id="{268AA048-CBBC-82D9-0654-521DE56D0C2D}"/>
                </a:ext>
              </a:extLst>
            </p:cNvPr>
            <p:cNvCxnSpPr>
              <a:cxnSpLocks/>
            </p:cNvCxnSpPr>
            <p:nvPr/>
          </p:nvCxnSpPr>
          <p:spPr>
            <a:xfrm>
              <a:off x="4299857" y="2029486"/>
              <a:ext cx="0" cy="3484271"/>
            </a:xfrm>
            <a:prstGeom prst="line">
              <a:avLst/>
            </a:prstGeom>
            <a:ln w="9525" cap="flat">
              <a:solidFill>
                <a:srgbClr val="EEEEEE"/>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CA2592CA-8E5B-D24D-587C-16C2A120BA42}"/>
                </a:ext>
              </a:extLst>
            </p:cNvPr>
            <p:cNvCxnSpPr>
              <a:cxnSpLocks/>
            </p:cNvCxnSpPr>
            <p:nvPr/>
          </p:nvCxnSpPr>
          <p:spPr>
            <a:xfrm>
              <a:off x="7903028" y="2029486"/>
              <a:ext cx="0" cy="3484271"/>
            </a:xfrm>
            <a:prstGeom prst="line">
              <a:avLst/>
            </a:prstGeom>
            <a:ln w="9525" cap="flat">
              <a:solidFill>
                <a:srgbClr val="EEEEEE"/>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A15C1956-C819-A79F-FD37-DF05ABBDBE7E}"/>
                </a:ext>
              </a:extLst>
            </p:cNvPr>
            <p:cNvCxnSpPr>
              <a:cxnSpLocks/>
            </p:cNvCxnSpPr>
            <p:nvPr/>
          </p:nvCxnSpPr>
          <p:spPr>
            <a:xfrm>
              <a:off x="11506200" y="2029486"/>
              <a:ext cx="0" cy="3484271"/>
            </a:xfrm>
            <a:prstGeom prst="line">
              <a:avLst/>
            </a:prstGeom>
            <a:ln w="9525" cap="flat">
              <a:solidFill>
                <a:srgbClr val="EEEEEE"/>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35062A60-204C-1AC0-E9DE-F76F94C7BBE8}"/>
                </a:ext>
              </a:extLst>
            </p:cNvPr>
            <p:cNvCxnSpPr>
              <a:cxnSpLocks/>
            </p:cNvCxnSpPr>
            <p:nvPr/>
          </p:nvCxnSpPr>
          <p:spPr>
            <a:xfrm>
              <a:off x="696686" y="2029486"/>
              <a:ext cx="0" cy="3484271"/>
            </a:xfrm>
            <a:prstGeom prst="line">
              <a:avLst/>
            </a:prstGeom>
            <a:ln w="9525" cap="flat">
              <a:solidFill>
                <a:srgbClr val="EEEEEE"/>
              </a:solidFill>
            </a:ln>
            <a:effectLst/>
          </p:spPr>
          <p:style>
            <a:lnRef idx="2">
              <a:schemeClr val="accent1"/>
            </a:lnRef>
            <a:fillRef idx="0">
              <a:schemeClr val="accent1"/>
            </a:fillRef>
            <a:effectRef idx="1">
              <a:schemeClr val="accent1"/>
            </a:effectRef>
            <a:fontRef idx="minor">
              <a:schemeClr val="tx1"/>
            </a:fontRef>
          </p:style>
        </p:cxnSp>
      </p:grpSp>
      <p:sp>
        <p:nvSpPr>
          <p:cNvPr id="13" name="Text Placeholder 16">
            <a:extLst>
              <a:ext uri="{FF2B5EF4-FFF2-40B4-BE49-F238E27FC236}">
                <a16:creationId xmlns:a16="http://schemas.microsoft.com/office/drawing/2014/main" id="{C83717E9-9D92-CEDF-AF32-D567C67D0D40}"/>
              </a:ext>
            </a:extLst>
          </p:cNvPr>
          <p:cNvSpPr>
            <a:spLocks noGrp="1"/>
          </p:cNvSpPr>
          <p:nvPr>
            <p:ph type="body" sz="quarter" idx="13"/>
          </p:nvPr>
        </p:nvSpPr>
        <p:spPr>
          <a:xfrm>
            <a:off x="919162" y="2057400"/>
            <a:ext cx="3147477"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6">
            <a:extLst>
              <a:ext uri="{FF2B5EF4-FFF2-40B4-BE49-F238E27FC236}">
                <a16:creationId xmlns:a16="http://schemas.microsoft.com/office/drawing/2014/main" id="{4DE8C6E8-1C92-3C2D-0A11-5AA417B09EBA}"/>
              </a:ext>
            </a:extLst>
          </p:cNvPr>
          <p:cNvSpPr>
            <a:spLocks noGrp="1"/>
          </p:cNvSpPr>
          <p:nvPr>
            <p:ph type="body" sz="quarter" idx="14"/>
          </p:nvPr>
        </p:nvSpPr>
        <p:spPr>
          <a:xfrm>
            <a:off x="4522262" y="2057400"/>
            <a:ext cx="3147476"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6">
            <a:extLst>
              <a:ext uri="{FF2B5EF4-FFF2-40B4-BE49-F238E27FC236}">
                <a16:creationId xmlns:a16="http://schemas.microsoft.com/office/drawing/2014/main" id="{29543529-3F15-9780-C0ED-77F98FA27EBA}"/>
              </a:ext>
            </a:extLst>
          </p:cNvPr>
          <p:cNvSpPr>
            <a:spLocks noGrp="1"/>
          </p:cNvSpPr>
          <p:nvPr>
            <p:ph type="body" sz="quarter" idx="15"/>
          </p:nvPr>
        </p:nvSpPr>
        <p:spPr>
          <a:xfrm>
            <a:off x="8125361" y="2057400"/>
            <a:ext cx="3147476"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98274388"/>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ntent 2">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4A98529B-ED4E-00A6-BF89-3EC9B89B270A}"/>
              </a:ext>
            </a:extLst>
          </p:cNvPr>
          <p:cNvSpPr/>
          <p:nvPr userDrawn="1"/>
        </p:nvSpPr>
        <p:spPr>
          <a:xfrm>
            <a:off x="0" y="0"/>
            <a:ext cx="4445000" cy="6858000"/>
          </a:xfrm>
          <a:custGeom>
            <a:avLst/>
            <a:gdLst>
              <a:gd name="connsiteX0" fmla="*/ 0 w 4445000"/>
              <a:gd name="connsiteY0" fmla="*/ 0 h 6858000"/>
              <a:gd name="connsiteX1" fmla="*/ 2847564 w 4445000"/>
              <a:gd name="connsiteY1" fmla="*/ 0 h 6858000"/>
              <a:gd name="connsiteX2" fmla="*/ 3338779 w 4445000"/>
              <a:gd name="connsiteY2" fmla="*/ 0 h 6858000"/>
              <a:gd name="connsiteX3" fmla="*/ 3389356 w 4445000"/>
              <a:gd name="connsiteY3" fmla="*/ 46465 h 6858000"/>
              <a:gd name="connsiteX4" fmla="*/ 4445000 w 4445000"/>
              <a:gd name="connsiteY4" fmla="*/ 3428997 h 6858000"/>
              <a:gd name="connsiteX5" fmla="*/ 3389357 w 4445000"/>
              <a:gd name="connsiteY5" fmla="*/ 6811529 h 6858000"/>
              <a:gd name="connsiteX6" fmla="*/ 3338774 w 4445000"/>
              <a:gd name="connsiteY6" fmla="*/ 6857999 h 6858000"/>
              <a:gd name="connsiteX7" fmla="*/ 0 w 4445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45000" h="6858000">
                <a:moveTo>
                  <a:pt x="0" y="0"/>
                </a:moveTo>
                <a:lnTo>
                  <a:pt x="2847564" y="0"/>
                </a:lnTo>
                <a:lnTo>
                  <a:pt x="3338779" y="0"/>
                </a:lnTo>
                <a:lnTo>
                  <a:pt x="3389356" y="46465"/>
                </a:lnTo>
                <a:cubicBezTo>
                  <a:pt x="4018145" y="697883"/>
                  <a:pt x="4445000" y="1968374"/>
                  <a:pt x="4445000" y="3428997"/>
                </a:cubicBezTo>
                <a:cubicBezTo>
                  <a:pt x="4445000" y="4889619"/>
                  <a:pt x="4018145" y="6160111"/>
                  <a:pt x="3389357" y="6811529"/>
                </a:cubicBezTo>
                <a:lnTo>
                  <a:pt x="3338774" y="6857999"/>
                </a:lnTo>
                <a:lnTo>
                  <a:pt x="0" y="68580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endParaRPr lang="en-US" sz="1600" dirty="0"/>
          </a:p>
        </p:txBody>
      </p:sp>
      <p:sp>
        <p:nvSpPr>
          <p:cNvPr id="2" name="Title 1">
            <a:extLst>
              <a:ext uri="{FF2B5EF4-FFF2-40B4-BE49-F238E27FC236}">
                <a16:creationId xmlns:a16="http://schemas.microsoft.com/office/drawing/2014/main" id="{1907B7AB-483C-8FF3-9B03-F54DA1F22A28}"/>
              </a:ext>
            </a:extLst>
          </p:cNvPr>
          <p:cNvSpPr>
            <a:spLocks noGrp="1"/>
          </p:cNvSpPr>
          <p:nvPr>
            <p:ph type="title"/>
          </p:nvPr>
        </p:nvSpPr>
        <p:spPr>
          <a:xfrm>
            <a:off x="685800" y="685798"/>
            <a:ext cx="2616958" cy="4800602"/>
          </a:xfrm>
        </p:spPr>
        <p:txBody>
          <a:body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055FCE21-EBF7-3BBE-453D-3D4B9019B95D}"/>
              </a:ext>
            </a:extLst>
          </p:cNvPr>
          <p:cNvSpPr>
            <a:spLocks noGrp="1"/>
          </p:cNvSpPr>
          <p:nvPr>
            <p:ph type="ftr" sz="quarter" idx="10"/>
          </p:nvPr>
        </p:nvSpPr>
        <p:spPr/>
        <p:txBody>
          <a:bodyPr/>
          <a:lstStyle/>
          <a:p>
            <a:r>
              <a:rPr lang="en-US" dirty="0"/>
              <a:t>2021 NCI-IDD State of the Workforce Survey Report | Data Glance</a:t>
            </a:r>
          </a:p>
        </p:txBody>
      </p:sp>
      <p:sp>
        <p:nvSpPr>
          <p:cNvPr id="4" name="Date Placeholder 3">
            <a:extLst>
              <a:ext uri="{FF2B5EF4-FFF2-40B4-BE49-F238E27FC236}">
                <a16:creationId xmlns:a16="http://schemas.microsoft.com/office/drawing/2014/main" id="{4357850F-6EF5-5CF2-A9E3-F3B2FCACCDAD}"/>
              </a:ext>
            </a:extLst>
          </p:cNvPr>
          <p:cNvSpPr>
            <a:spLocks noGrp="1"/>
          </p:cNvSpPr>
          <p:nvPr>
            <p:ph type="dt" sz="half" idx="11"/>
          </p:nvPr>
        </p:nvSpPr>
        <p:spPr/>
        <p:txBody>
          <a:bodyPr/>
          <a:lstStyle/>
          <a:p>
            <a:fld id="{E1D8169D-D301-564E-9428-04CDAF8396E3}" type="datetime1">
              <a:rPr lang="en-US" smtClean="0"/>
              <a:t>3/2/2023</a:t>
            </a:fld>
            <a:endParaRPr lang="en-US" dirty="0"/>
          </a:p>
        </p:txBody>
      </p:sp>
      <p:sp>
        <p:nvSpPr>
          <p:cNvPr id="5" name="Slide Number Placeholder 4">
            <a:extLst>
              <a:ext uri="{FF2B5EF4-FFF2-40B4-BE49-F238E27FC236}">
                <a16:creationId xmlns:a16="http://schemas.microsoft.com/office/drawing/2014/main" id="{7B1AA68B-684D-DF5A-BEE7-CC3034C21206}"/>
              </a:ext>
            </a:extLst>
          </p:cNvPr>
          <p:cNvSpPr>
            <a:spLocks noGrp="1"/>
          </p:cNvSpPr>
          <p:nvPr>
            <p:ph type="sldNum" sz="quarter" idx="12"/>
          </p:nvPr>
        </p:nvSpPr>
        <p:spPr/>
        <p:txBody>
          <a:bodyPr/>
          <a:lstStyle/>
          <a:p>
            <a:fld id="{B2643E34-DC33-45ED-8E33-EC0D5991E9A4}" type="slidenum">
              <a:rPr lang="en-US" smtClean="0"/>
              <a:pPr/>
              <a:t>‹#›</a:t>
            </a:fld>
            <a:endParaRPr lang="en-US" dirty="0"/>
          </a:p>
        </p:txBody>
      </p:sp>
      <p:sp>
        <p:nvSpPr>
          <p:cNvPr id="9" name="Content Placeholder 11">
            <a:extLst>
              <a:ext uri="{FF2B5EF4-FFF2-40B4-BE49-F238E27FC236}">
                <a16:creationId xmlns:a16="http://schemas.microsoft.com/office/drawing/2014/main" id="{2B6E3538-4373-5E72-47D4-3062049F0D3E}"/>
              </a:ext>
            </a:extLst>
          </p:cNvPr>
          <p:cNvSpPr>
            <a:spLocks noGrp="1"/>
          </p:cNvSpPr>
          <p:nvPr>
            <p:ph sz="quarter" idx="13"/>
          </p:nvPr>
        </p:nvSpPr>
        <p:spPr>
          <a:xfrm>
            <a:off x="5182358" y="722649"/>
            <a:ext cx="6323841" cy="14714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1" name="Straight Connector 10">
            <a:extLst>
              <a:ext uri="{FF2B5EF4-FFF2-40B4-BE49-F238E27FC236}">
                <a16:creationId xmlns:a16="http://schemas.microsoft.com/office/drawing/2014/main" id="{16454BEC-E9C3-E9ED-A744-6110F4EF4646}"/>
              </a:ext>
            </a:extLst>
          </p:cNvPr>
          <p:cNvCxnSpPr>
            <a:cxnSpLocks/>
          </p:cNvCxnSpPr>
          <p:nvPr userDrawn="1"/>
        </p:nvCxnSpPr>
        <p:spPr>
          <a:xfrm flipH="1">
            <a:off x="5182358" y="2422734"/>
            <a:ext cx="6323841" cy="0"/>
          </a:xfrm>
          <a:prstGeom prst="line">
            <a:avLst/>
          </a:prstGeom>
          <a:ln w="9525" cap="flat">
            <a:solidFill>
              <a:srgbClr val="EEEEEE"/>
            </a:solidFill>
          </a:ln>
          <a:effectLst/>
        </p:spPr>
        <p:style>
          <a:lnRef idx="2">
            <a:schemeClr val="accent1"/>
          </a:lnRef>
          <a:fillRef idx="0">
            <a:schemeClr val="accent1"/>
          </a:fillRef>
          <a:effectRef idx="1">
            <a:schemeClr val="accent1"/>
          </a:effectRef>
          <a:fontRef idx="minor">
            <a:schemeClr val="tx1"/>
          </a:fontRef>
        </p:style>
      </p:cxnSp>
      <p:sp>
        <p:nvSpPr>
          <p:cNvPr id="13" name="Content Placeholder 11">
            <a:extLst>
              <a:ext uri="{FF2B5EF4-FFF2-40B4-BE49-F238E27FC236}">
                <a16:creationId xmlns:a16="http://schemas.microsoft.com/office/drawing/2014/main" id="{BC050716-991A-0263-A73F-DB581E51281F}"/>
              </a:ext>
            </a:extLst>
          </p:cNvPr>
          <p:cNvSpPr>
            <a:spLocks noGrp="1"/>
          </p:cNvSpPr>
          <p:nvPr>
            <p:ph sz="quarter" idx="15"/>
          </p:nvPr>
        </p:nvSpPr>
        <p:spPr>
          <a:xfrm>
            <a:off x="5182358" y="2653504"/>
            <a:ext cx="6323841" cy="15713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11">
            <a:extLst>
              <a:ext uri="{FF2B5EF4-FFF2-40B4-BE49-F238E27FC236}">
                <a16:creationId xmlns:a16="http://schemas.microsoft.com/office/drawing/2014/main" id="{3EC07A3E-124B-EA0B-42B4-95AB496A51E3}"/>
              </a:ext>
            </a:extLst>
          </p:cNvPr>
          <p:cNvSpPr>
            <a:spLocks noGrp="1"/>
          </p:cNvSpPr>
          <p:nvPr>
            <p:ph sz="quarter" idx="16"/>
          </p:nvPr>
        </p:nvSpPr>
        <p:spPr>
          <a:xfrm>
            <a:off x="5182358" y="4684249"/>
            <a:ext cx="6323841" cy="14721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5" name="Straight Connector 14">
            <a:extLst>
              <a:ext uri="{FF2B5EF4-FFF2-40B4-BE49-F238E27FC236}">
                <a16:creationId xmlns:a16="http://schemas.microsoft.com/office/drawing/2014/main" id="{F72A7CD2-0B63-F141-D711-ACB809B66C0B}"/>
              </a:ext>
            </a:extLst>
          </p:cNvPr>
          <p:cNvCxnSpPr>
            <a:cxnSpLocks/>
          </p:cNvCxnSpPr>
          <p:nvPr userDrawn="1"/>
        </p:nvCxnSpPr>
        <p:spPr>
          <a:xfrm flipH="1">
            <a:off x="5182358" y="4451302"/>
            <a:ext cx="6323841" cy="0"/>
          </a:xfrm>
          <a:prstGeom prst="line">
            <a:avLst/>
          </a:prstGeom>
          <a:ln w="9525" cap="flat">
            <a:solidFill>
              <a:srgbClr val="EEEEEE"/>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744197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00B1293A-FADF-A9B2-9482-F5519CB742BA}"/>
              </a:ext>
            </a:extLst>
          </p:cNvPr>
          <p:cNvSpPr>
            <a:spLocks noGrp="1"/>
          </p:cNvSpPr>
          <p:nvPr>
            <p:ph type="body" sz="quarter" idx="13"/>
          </p:nvPr>
        </p:nvSpPr>
        <p:spPr>
          <a:xfrm>
            <a:off x="919163" y="2057400"/>
            <a:ext cx="2246312"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C76644E9-EEE8-D9EA-FFD4-52345499877D}"/>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8AC70F81-6E3A-AB43-6635-3B153DC1769B}"/>
              </a:ext>
            </a:extLst>
          </p:cNvPr>
          <p:cNvSpPr>
            <a:spLocks noGrp="1"/>
          </p:cNvSpPr>
          <p:nvPr>
            <p:ph type="ftr" sz="quarter" idx="10"/>
          </p:nvPr>
        </p:nvSpPr>
        <p:spPr/>
        <p:txBody>
          <a:bodyPr/>
          <a:lstStyle/>
          <a:p>
            <a:r>
              <a:rPr lang="en-US" dirty="0"/>
              <a:t>2021 NCI-IDD State of the Workforce Survey Report | Data Glance</a:t>
            </a:r>
          </a:p>
        </p:txBody>
      </p:sp>
      <p:sp>
        <p:nvSpPr>
          <p:cNvPr id="4" name="Date Placeholder 3">
            <a:extLst>
              <a:ext uri="{FF2B5EF4-FFF2-40B4-BE49-F238E27FC236}">
                <a16:creationId xmlns:a16="http://schemas.microsoft.com/office/drawing/2014/main" id="{500E883C-41B0-E847-5491-F2A207A9F20C}"/>
              </a:ext>
            </a:extLst>
          </p:cNvPr>
          <p:cNvSpPr>
            <a:spLocks noGrp="1"/>
          </p:cNvSpPr>
          <p:nvPr>
            <p:ph type="dt" sz="half" idx="11"/>
          </p:nvPr>
        </p:nvSpPr>
        <p:spPr/>
        <p:txBody>
          <a:bodyPr/>
          <a:lstStyle/>
          <a:p>
            <a:fld id="{AC35C167-7D24-2C48-88A2-42E509CFF75E}" type="datetime1">
              <a:rPr lang="en-US" smtClean="0"/>
              <a:t>3/2/2023</a:t>
            </a:fld>
            <a:endParaRPr lang="en-US" dirty="0"/>
          </a:p>
        </p:txBody>
      </p:sp>
      <p:sp>
        <p:nvSpPr>
          <p:cNvPr id="5" name="Slide Number Placeholder 4">
            <a:extLst>
              <a:ext uri="{FF2B5EF4-FFF2-40B4-BE49-F238E27FC236}">
                <a16:creationId xmlns:a16="http://schemas.microsoft.com/office/drawing/2014/main" id="{36DF02C5-F3DD-9F84-7226-93C4623D887D}"/>
              </a:ext>
            </a:extLst>
          </p:cNvPr>
          <p:cNvSpPr>
            <a:spLocks noGrp="1"/>
          </p:cNvSpPr>
          <p:nvPr>
            <p:ph type="sldNum" sz="quarter" idx="12"/>
          </p:nvPr>
        </p:nvSpPr>
        <p:spPr/>
        <p:txBody>
          <a:bodyPr/>
          <a:lstStyle/>
          <a:p>
            <a:fld id="{B2643E34-DC33-45ED-8E33-EC0D5991E9A4}" type="slidenum">
              <a:rPr lang="en-US" smtClean="0"/>
              <a:pPr/>
              <a:t>‹#›</a:t>
            </a:fld>
            <a:endParaRPr lang="en-US" dirty="0"/>
          </a:p>
        </p:txBody>
      </p:sp>
      <p:grpSp>
        <p:nvGrpSpPr>
          <p:cNvPr id="10" name="Group 9">
            <a:extLst>
              <a:ext uri="{FF2B5EF4-FFF2-40B4-BE49-F238E27FC236}">
                <a16:creationId xmlns:a16="http://schemas.microsoft.com/office/drawing/2014/main" id="{E774E169-35D5-A4D1-2A02-1F903D7BCC7C}"/>
              </a:ext>
            </a:extLst>
          </p:cNvPr>
          <p:cNvGrpSpPr/>
          <p:nvPr userDrawn="1"/>
        </p:nvGrpSpPr>
        <p:grpSpPr>
          <a:xfrm>
            <a:off x="696686" y="2029486"/>
            <a:ext cx="10809514" cy="3484271"/>
            <a:chOff x="696686" y="2029486"/>
            <a:chExt cx="10809514" cy="4142714"/>
          </a:xfrm>
        </p:grpSpPr>
        <p:cxnSp>
          <p:nvCxnSpPr>
            <p:cNvPr id="11" name="Straight Connector 10">
              <a:extLst>
                <a:ext uri="{FF2B5EF4-FFF2-40B4-BE49-F238E27FC236}">
                  <a16:creationId xmlns:a16="http://schemas.microsoft.com/office/drawing/2014/main" id="{FDA0042F-5414-4B36-34B2-99779F410203}"/>
                </a:ext>
              </a:extLst>
            </p:cNvPr>
            <p:cNvCxnSpPr>
              <a:cxnSpLocks/>
            </p:cNvCxnSpPr>
            <p:nvPr/>
          </p:nvCxnSpPr>
          <p:spPr>
            <a:xfrm>
              <a:off x="3399065" y="2029486"/>
              <a:ext cx="0" cy="4142714"/>
            </a:xfrm>
            <a:prstGeom prst="line">
              <a:avLst/>
            </a:prstGeom>
            <a:ln w="9525" cap="flat">
              <a:solidFill>
                <a:srgbClr val="EEEEEE"/>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DB6EC96B-D2D2-76CD-8FA4-8A69E41514A8}"/>
                </a:ext>
              </a:extLst>
            </p:cNvPr>
            <p:cNvCxnSpPr>
              <a:cxnSpLocks/>
            </p:cNvCxnSpPr>
            <p:nvPr/>
          </p:nvCxnSpPr>
          <p:spPr>
            <a:xfrm>
              <a:off x="6101444" y="2029486"/>
              <a:ext cx="0" cy="4142714"/>
            </a:xfrm>
            <a:prstGeom prst="line">
              <a:avLst/>
            </a:prstGeom>
            <a:ln w="9525" cap="flat">
              <a:solidFill>
                <a:srgbClr val="EEEEEE"/>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41F37D97-96A6-A6C0-0EC8-72D5103ECE08}"/>
                </a:ext>
              </a:extLst>
            </p:cNvPr>
            <p:cNvCxnSpPr>
              <a:cxnSpLocks/>
            </p:cNvCxnSpPr>
            <p:nvPr/>
          </p:nvCxnSpPr>
          <p:spPr>
            <a:xfrm>
              <a:off x="8803822" y="2029486"/>
              <a:ext cx="0" cy="4142714"/>
            </a:xfrm>
            <a:prstGeom prst="line">
              <a:avLst/>
            </a:prstGeom>
            <a:ln w="9525" cap="flat">
              <a:solidFill>
                <a:srgbClr val="EEEEEE"/>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69702943-DB6E-A8E9-0037-336472C8FE83}"/>
                </a:ext>
              </a:extLst>
            </p:cNvPr>
            <p:cNvCxnSpPr>
              <a:cxnSpLocks/>
            </p:cNvCxnSpPr>
            <p:nvPr/>
          </p:nvCxnSpPr>
          <p:spPr>
            <a:xfrm>
              <a:off x="11506200" y="2029486"/>
              <a:ext cx="0" cy="4142714"/>
            </a:xfrm>
            <a:prstGeom prst="line">
              <a:avLst/>
            </a:prstGeom>
            <a:ln w="9525" cap="flat">
              <a:solidFill>
                <a:srgbClr val="EEEEEE"/>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4E6F1F63-17E2-C1A0-127D-A3B9D03BF595}"/>
                </a:ext>
              </a:extLst>
            </p:cNvPr>
            <p:cNvCxnSpPr>
              <a:cxnSpLocks/>
            </p:cNvCxnSpPr>
            <p:nvPr/>
          </p:nvCxnSpPr>
          <p:spPr>
            <a:xfrm>
              <a:off x="696686" y="2029486"/>
              <a:ext cx="0" cy="4142714"/>
            </a:xfrm>
            <a:prstGeom prst="line">
              <a:avLst/>
            </a:prstGeom>
            <a:ln w="9525" cap="flat">
              <a:solidFill>
                <a:srgbClr val="EEEEEE"/>
              </a:solidFill>
            </a:ln>
            <a:effectLst/>
          </p:spPr>
          <p:style>
            <a:lnRef idx="2">
              <a:schemeClr val="accent1"/>
            </a:lnRef>
            <a:fillRef idx="0">
              <a:schemeClr val="accent1"/>
            </a:fillRef>
            <a:effectRef idx="1">
              <a:schemeClr val="accent1"/>
            </a:effectRef>
            <a:fontRef idx="minor">
              <a:schemeClr val="tx1"/>
            </a:fontRef>
          </p:style>
        </p:cxnSp>
      </p:grpSp>
      <p:sp>
        <p:nvSpPr>
          <p:cNvPr id="18" name="Text Placeholder 16">
            <a:extLst>
              <a:ext uri="{FF2B5EF4-FFF2-40B4-BE49-F238E27FC236}">
                <a16:creationId xmlns:a16="http://schemas.microsoft.com/office/drawing/2014/main" id="{F97D3A6B-1BD1-5AB5-810D-645090578703}"/>
              </a:ext>
            </a:extLst>
          </p:cNvPr>
          <p:cNvSpPr>
            <a:spLocks noGrp="1"/>
          </p:cNvSpPr>
          <p:nvPr>
            <p:ph type="body" sz="quarter" idx="14"/>
          </p:nvPr>
        </p:nvSpPr>
        <p:spPr>
          <a:xfrm>
            <a:off x="3621540" y="2057400"/>
            <a:ext cx="2246312"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16">
            <a:extLst>
              <a:ext uri="{FF2B5EF4-FFF2-40B4-BE49-F238E27FC236}">
                <a16:creationId xmlns:a16="http://schemas.microsoft.com/office/drawing/2014/main" id="{8F6AD296-23B8-06B0-A19C-6A786D72468D}"/>
              </a:ext>
            </a:extLst>
          </p:cNvPr>
          <p:cNvSpPr>
            <a:spLocks noGrp="1"/>
          </p:cNvSpPr>
          <p:nvPr>
            <p:ph type="body" sz="quarter" idx="15"/>
          </p:nvPr>
        </p:nvSpPr>
        <p:spPr>
          <a:xfrm>
            <a:off x="6323917" y="2057400"/>
            <a:ext cx="2246312"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16">
            <a:extLst>
              <a:ext uri="{FF2B5EF4-FFF2-40B4-BE49-F238E27FC236}">
                <a16:creationId xmlns:a16="http://schemas.microsoft.com/office/drawing/2014/main" id="{DB23A90E-BC6F-95CC-74E2-B99F170F018E}"/>
              </a:ext>
            </a:extLst>
          </p:cNvPr>
          <p:cNvSpPr>
            <a:spLocks noGrp="1"/>
          </p:cNvSpPr>
          <p:nvPr>
            <p:ph type="body" sz="quarter" idx="16"/>
          </p:nvPr>
        </p:nvSpPr>
        <p:spPr>
          <a:xfrm>
            <a:off x="9037416" y="2057400"/>
            <a:ext cx="2246312"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63168736"/>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our Content 2">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F0D0FFF4-3EB8-56A5-272E-502F62BBB02E}"/>
              </a:ext>
            </a:extLst>
          </p:cNvPr>
          <p:cNvSpPr/>
          <p:nvPr userDrawn="1"/>
        </p:nvSpPr>
        <p:spPr>
          <a:xfrm>
            <a:off x="0" y="0"/>
            <a:ext cx="4445000" cy="6858000"/>
          </a:xfrm>
          <a:custGeom>
            <a:avLst/>
            <a:gdLst>
              <a:gd name="connsiteX0" fmla="*/ 0 w 4445000"/>
              <a:gd name="connsiteY0" fmla="*/ 0 h 6858000"/>
              <a:gd name="connsiteX1" fmla="*/ 2847564 w 4445000"/>
              <a:gd name="connsiteY1" fmla="*/ 0 h 6858000"/>
              <a:gd name="connsiteX2" fmla="*/ 3338779 w 4445000"/>
              <a:gd name="connsiteY2" fmla="*/ 0 h 6858000"/>
              <a:gd name="connsiteX3" fmla="*/ 3389356 w 4445000"/>
              <a:gd name="connsiteY3" fmla="*/ 46465 h 6858000"/>
              <a:gd name="connsiteX4" fmla="*/ 4445000 w 4445000"/>
              <a:gd name="connsiteY4" fmla="*/ 3428997 h 6858000"/>
              <a:gd name="connsiteX5" fmla="*/ 3389357 w 4445000"/>
              <a:gd name="connsiteY5" fmla="*/ 6811529 h 6858000"/>
              <a:gd name="connsiteX6" fmla="*/ 3338774 w 4445000"/>
              <a:gd name="connsiteY6" fmla="*/ 6857999 h 6858000"/>
              <a:gd name="connsiteX7" fmla="*/ 0 w 4445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45000" h="6858000">
                <a:moveTo>
                  <a:pt x="0" y="0"/>
                </a:moveTo>
                <a:lnTo>
                  <a:pt x="2847564" y="0"/>
                </a:lnTo>
                <a:lnTo>
                  <a:pt x="3338779" y="0"/>
                </a:lnTo>
                <a:lnTo>
                  <a:pt x="3389356" y="46465"/>
                </a:lnTo>
                <a:cubicBezTo>
                  <a:pt x="4018145" y="697883"/>
                  <a:pt x="4445000" y="1968374"/>
                  <a:pt x="4445000" y="3428997"/>
                </a:cubicBezTo>
                <a:cubicBezTo>
                  <a:pt x="4445000" y="4889619"/>
                  <a:pt x="4018145" y="6160111"/>
                  <a:pt x="3389357" y="6811529"/>
                </a:cubicBezTo>
                <a:lnTo>
                  <a:pt x="3338774" y="6857999"/>
                </a:lnTo>
                <a:lnTo>
                  <a:pt x="0" y="68580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endParaRPr lang="en-US" sz="1600" dirty="0"/>
          </a:p>
        </p:txBody>
      </p:sp>
      <p:sp>
        <p:nvSpPr>
          <p:cNvPr id="2" name="Title 1">
            <a:extLst>
              <a:ext uri="{FF2B5EF4-FFF2-40B4-BE49-F238E27FC236}">
                <a16:creationId xmlns:a16="http://schemas.microsoft.com/office/drawing/2014/main" id="{C76644E9-EEE8-D9EA-FFD4-52345499877D}"/>
              </a:ext>
            </a:extLst>
          </p:cNvPr>
          <p:cNvSpPr>
            <a:spLocks noGrp="1"/>
          </p:cNvSpPr>
          <p:nvPr>
            <p:ph type="title"/>
          </p:nvPr>
        </p:nvSpPr>
        <p:spPr>
          <a:xfrm>
            <a:off x="685800" y="685798"/>
            <a:ext cx="2616958" cy="4800602"/>
          </a:xfrm>
        </p:spPr>
        <p:txBody>
          <a:body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8AC70F81-6E3A-AB43-6635-3B153DC1769B}"/>
              </a:ext>
            </a:extLst>
          </p:cNvPr>
          <p:cNvSpPr>
            <a:spLocks noGrp="1"/>
          </p:cNvSpPr>
          <p:nvPr>
            <p:ph type="ftr" sz="quarter" idx="10"/>
          </p:nvPr>
        </p:nvSpPr>
        <p:spPr/>
        <p:txBody>
          <a:bodyPr/>
          <a:lstStyle/>
          <a:p>
            <a:r>
              <a:rPr lang="en-US" dirty="0"/>
              <a:t>2021 NCI-IDD State of the Workforce Survey Report | Data Glance</a:t>
            </a:r>
          </a:p>
        </p:txBody>
      </p:sp>
      <p:sp>
        <p:nvSpPr>
          <p:cNvPr id="4" name="Date Placeholder 3">
            <a:extLst>
              <a:ext uri="{FF2B5EF4-FFF2-40B4-BE49-F238E27FC236}">
                <a16:creationId xmlns:a16="http://schemas.microsoft.com/office/drawing/2014/main" id="{500E883C-41B0-E847-5491-F2A207A9F20C}"/>
              </a:ext>
            </a:extLst>
          </p:cNvPr>
          <p:cNvSpPr>
            <a:spLocks noGrp="1"/>
          </p:cNvSpPr>
          <p:nvPr>
            <p:ph type="dt" sz="half" idx="11"/>
          </p:nvPr>
        </p:nvSpPr>
        <p:spPr/>
        <p:txBody>
          <a:bodyPr/>
          <a:lstStyle/>
          <a:p>
            <a:fld id="{C6C40934-8A66-F742-B085-173419DECD68}" type="datetime1">
              <a:rPr lang="en-US" smtClean="0"/>
              <a:t>3/2/2023</a:t>
            </a:fld>
            <a:endParaRPr lang="en-US" dirty="0"/>
          </a:p>
        </p:txBody>
      </p:sp>
      <p:sp>
        <p:nvSpPr>
          <p:cNvPr id="5" name="Slide Number Placeholder 4">
            <a:extLst>
              <a:ext uri="{FF2B5EF4-FFF2-40B4-BE49-F238E27FC236}">
                <a16:creationId xmlns:a16="http://schemas.microsoft.com/office/drawing/2014/main" id="{36DF02C5-F3DD-9F84-7226-93C4623D887D}"/>
              </a:ext>
            </a:extLst>
          </p:cNvPr>
          <p:cNvSpPr>
            <a:spLocks noGrp="1"/>
          </p:cNvSpPr>
          <p:nvPr>
            <p:ph type="sldNum" sz="quarter" idx="12"/>
          </p:nvPr>
        </p:nvSpPr>
        <p:spPr/>
        <p:txBody>
          <a:bodyPr/>
          <a:lstStyle/>
          <a:p>
            <a:fld id="{B2643E34-DC33-45ED-8E33-EC0D5991E9A4}" type="slidenum">
              <a:rPr lang="en-US" smtClean="0"/>
              <a:pPr/>
              <a:t>‹#›</a:t>
            </a:fld>
            <a:endParaRPr lang="en-US" dirty="0"/>
          </a:p>
        </p:txBody>
      </p:sp>
      <p:sp>
        <p:nvSpPr>
          <p:cNvPr id="9" name="Content Placeholder 11">
            <a:extLst>
              <a:ext uri="{FF2B5EF4-FFF2-40B4-BE49-F238E27FC236}">
                <a16:creationId xmlns:a16="http://schemas.microsoft.com/office/drawing/2014/main" id="{370115F5-8B9E-1081-4541-0C8573E39EF2}"/>
              </a:ext>
            </a:extLst>
          </p:cNvPr>
          <p:cNvSpPr>
            <a:spLocks noGrp="1"/>
          </p:cNvSpPr>
          <p:nvPr>
            <p:ph sz="quarter" idx="13"/>
          </p:nvPr>
        </p:nvSpPr>
        <p:spPr>
          <a:xfrm>
            <a:off x="5182359" y="722649"/>
            <a:ext cx="2934268" cy="24777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6" name="Straight Connector 15">
            <a:extLst>
              <a:ext uri="{FF2B5EF4-FFF2-40B4-BE49-F238E27FC236}">
                <a16:creationId xmlns:a16="http://schemas.microsoft.com/office/drawing/2014/main" id="{56C88DE4-FB55-E2FD-FEBD-4FDF6C6341DF}"/>
              </a:ext>
            </a:extLst>
          </p:cNvPr>
          <p:cNvCxnSpPr>
            <a:cxnSpLocks/>
          </p:cNvCxnSpPr>
          <p:nvPr userDrawn="1"/>
        </p:nvCxnSpPr>
        <p:spPr>
          <a:xfrm flipH="1">
            <a:off x="5182358" y="3429000"/>
            <a:ext cx="6323841" cy="0"/>
          </a:xfrm>
          <a:prstGeom prst="line">
            <a:avLst/>
          </a:prstGeom>
          <a:ln w="9525" cap="flat">
            <a:solidFill>
              <a:srgbClr val="EEEEEE"/>
            </a:solidFill>
          </a:ln>
          <a:effectLst/>
        </p:spPr>
        <p:style>
          <a:lnRef idx="2">
            <a:schemeClr val="accent1"/>
          </a:lnRef>
          <a:fillRef idx="0">
            <a:schemeClr val="accent1"/>
          </a:fillRef>
          <a:effectRef idx="1">
            <a:schemeClr val="accent1"/>
          </a:effectRef>
          <a:fontRef idx="minor">
            <a:schemeClr val="tx1"/>
          </a:fontRef>
        </p:style>
      </p:cxnSp>
      <p:sp>
        <p:nvSpPr>
          <p:cNvPr id="23" name="Content Placeholder 11">
            <a:extLst>
              <a:ext uri="{FF2B5EF4-FFF2-40B4-BE49-F238E27FC236}">
                <a16:creationId xmlns:a16="http://schemas.microsoft.com/office/drawing/2014/main" id="{05DB5CB7-ED22-AAC8-348C-52F85020B968}"/>
              </a:ext>
            </a:extLst>
          </p:cNvPr>
          <p:cNvSpPr>
            <a:spLocks noGrp="1"/>
          </p:cNvSpPr>
          <p:nvPr>
            <p:ph sz="quarter" idx="16"/>
          </p:nvPr>
        </p:nvSpPr>
        <p:spPr>
          <a:xfrm>
            <a:off x="8573827" y="722649"/>
            <a:ext cx="2934268" cy="24777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Content Placeholder 11">
            <a:extLst>
              <a:ext uri="{FF2B5EF4-FFF2-40B4-BE49-F238E27FC236}">
                <a16:creationId xmlns:a16="http://schemas.microsoft.com/office/drawing/2014/main" id="{8E1DFC64-DB2F-EEB9-80C4-477C72A261A5}"/>
              </a:ext>
            </a:extLst>
          </p:cNvPr>
          <p:cNvSpPr>
            <a:spLocks noGrp="1"/>
          </p:cNvSpPr>
          <p:nvPr>
            <p:ph sz="quarter" idx="17"/>
          </p:nvPr>
        </p:nvSpPr>
        <p:spPr>
          <a:xfrm>
            <a:off x="5182359" y="3657601"/>
            <a:ext cx="2934268" cy="2514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Content Placeholder 11">
            <a:extLst>
              <a:ext uri="{FF2B5EF4-FFF2-40B4-BE49-F238E27FC236}">
                <a16:creationId xmlns:a16="http://schemas.microsoft.com/office/drawing/2014/main" id="{998EA86E-2804-0A9F-82A0-9FAF50347F4F}"/>
              </a:ext>
            </a:extLst>
          </p:cNvPr>
          <p:cNvSpPr>
            <a:spLocks noGrp="1"/>
          </p:cNvSpPr>
          <p:nvPr>
            <p:ph sz="quarter" idx="18"/>
          </p:nvPr>
        </p:nvSpPr>
        <p:spPr>
          <a:xfrm>
            <a:off x="8573827" y="3657601"/>
            <a:ext cx="2934268" cy="2514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7" name="Straight Connector 26">
            <a:extLst>
              <a:ext uri="{FF2B5EF4-FFF2-40B4-BE49-F238E27FC236}">
                <a16:creationId xmlns:a16="http://schemas.microsoft.com/office/drawing/2014/main" id="{C786116A-0362-1EDE-FB8E-9BFFDB629408}"/>
              </a:ext>
            </a:extLst>
          </p:cNvPr>
          <p:cNvCxnSpPr>
            <a:cxnSpLocks/>
          </p:cNvCxnSpPr>
          <p:nvPr userDrawn="1"/>
        </p:nvCxnSpPr>
        <p:spPr>
          <a:xfrm>
            <a:off x="8345226" y="722638"/>
            <a:ext cx="1" cy="5449555"/>
          </a:xfrm>
          <a:prstGeom prst="line">
            <a:avLst/>
          </a:prstGeom>
          <a:ln w="9525" cap="flat">
            <a:solidFill>
              <a:srgbClr val="EEEEEE"/>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25751780"/>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C9F6B6E0-7C6E-4B17-A633-3073EAE2F852}"/>
              </a:ext>
            </a:extLst>
          </p:cNvPr>
          <p:cNvSpPr>
            <a:spLocks noGrp="1"/>
          </p:cNvSpPr>
          <p:nvPr>
            <p:ph type="dt" sz="half" idx="10"/>
          </p:nvPr>
        </p:nvSpPr>
        <p:spPr/>
        <p:txBody>
          <a:bodyPr/>
          <a:lstStyle/>
          <a:p>
            <a:fld id="{DDB863DB-71BC-6641-8812-FA24B7A062E4}" type="datetime1">
              <a:rPr lang="en-US" smtClean="0"/>
              <a:t>3/2/2023</a:t>
            </a:fld>
            <a:endParaRPr lang="en-US" dirty="0"/>
          </a:p>
        </p:txBody>
      </p:sp>
      <p:sp>
        <p:nvSpPr>
          <p:cNvPr id="8" name="Footer Placeholder 7">
            <a:extLst>
              <a:ext uri="{FF2B5EF4-FFF2-40B4-BE49-F238E27FC236}">
                <a16:creationId xmlns:a16="http://schemas.microsoft.com/office/drawing/2014/main" id="{59D9042D-6A38-4BB0-9C68-8B691AEB356C}"/>
              </a:ext>
            </a:extLst>
          </p:cNvPr>
          <p:cNvSpPr>
            <a:spLocks noGrp="1"/>
          </p:cNvSpPr>
          <p:nvPr>
            <p:ph type="ftr" sz="quarter" idx="11"/>
          </p:nvPr>
        </p:nvSpPr>
        <p:spPr/>
        <p:txBody>
          <a:bodyPr/>
          <a:lstStyle/>
          <a:p>
            <a:r>
              <a:rPr lang="en-US" dirty="0"/>
              <a:t>2021 NCI-IDD State of the Workforce Survey Report | Data Glance</a:t>
            </a:r>
          </a:p>
        </p:txBody>
      </p:sp>
      <p:sp>
        <p:nvSpPr>
          <p:cNvPr id="9" name="Slide Number Placeholder 8">
            <a:extLst>
              <a:ext uri="{FF2B5EF4-FFF2-40B4-BE49-F238E27FC236}">
                <a16:creationId xmlns:a16="http://schemas.microsoft.com/office/drawing/2014/main" id="{87C00F53-14B3-42D2-97CB-017D015B001D}"/>
              </a:ext>
            </a:extLst>
          </p:cNvPr>
          <p:cNvSpPr>
            <a:spLocks noGrp="1"/>
          </p:cNvSpPr>
          <p:nvPr>
            <p:ph type="sldNum" sz="quarter" idx="12"/>
          </p:nvPr>
        </p:nvSpPr>
        <p:spPr/>
        <p:txBody>
          <a:bodyPr/>
          <a:lstStyle/>
          <a:p>
            <a:fld id="{B2643E34-DC33-45ED-8E33-EC0D5991E9A4}" type="slidenum">
              <a:rPr lang="en-US" smtClean="0"/>
              <a:pPr/>
              <a:t>‹#›</a:t>
            </a:fld>
            <a:endParaRPr lang="en-US" dirty="0"/>
          </a:p>
        </p:txBody>
      </p:sp>
      <p:sp>
        <p:nvSpPr>
          <p:cNvPr id="2" name="Title 1">
            <a:extLst>
              <a:ext uri="{FF2B5EF4-FFF2-40B4-BE49-F238E27FC236}">
                <a16:creationId xmlns:a16="http://schemas.microsoft.com/office/drawing/2014/main" id="{59475270-F0A7-41DD-AB7A-83D81B515BC4}"/>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9139435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F7A8DF4D-2C25-47CD-B972-F229DD600E7A}"/>
              </a:ext>
            </a:extLst>
          </p:cNvPr>
          <p:cNvSpPr>
            <a:spLocks noGrp="1"/>
          </p:cNvSpPr>
          <p:nvPr>
            <p:ph type="dt" sz="half" idx="10"/>
          </p:nvPr>
        </p:nvSpPr>
        <p:spPr/>
        <p:txBody>
          <a:bodyPr/>
          <a:lstStyle/>
          <a:p>
            <a:fld id="{42781514-25FC-8B43-B2B9-60B04DA5479C}" type="datetime1">
              <a:rPr lang="en-US" smtClean="0"/>
              <a:t>3/2/2023</a:t>
            </a:fld>
            <a:endParaRPr lang="en-US" dirty="0"/>
          </a:p>
        </p:txBody>
      </p:sp>
      <p:sp>
        <p:nvSpPr>
          <p:cNvPr id="6" name="Footer Placeholder 5">
            <a:extLst>
              <a:ext uri="{FF2B5EF4-FFF2-40B4-BE49-F238E27FC236}">
                <a16:creationId xmlns:a16="http://schemas.microsoft.com/office/drawing/2014/main" id="{5BFD038B-25CD-4FF4-8116-1F3AAE140F2C}"/>
              </a:ext>
            </a:extLst>
          </p:cNvPr>
          <p:cNvSpPr>
            <a:spLocks noGrp="1"/>
          </p:cNvSpPr>
          <p:nvPr>
            <p:ph type="ftr" sz="quarter" idx="11"/>
          </p:nvPr>
        </p:nvSpPr>
        <p:spPr/>
        <p:txBody>
          <a:bodyPr/>
          <a:lstStyle/>
          <a:p>
            <a:r>
              <a:rPr lang="en-US" dirty="0"/>
              <a:t>2021 NCI-IDD State of the Workforce Survey Report | Data Glance</a:t>
            </a:r>
          </a:p>
        </p:txBody>
      </p:sp>
      <p:sp>
        <p:nvSpPr>
          <p:cNvPr id="7" name="Slide Number Placeholder 6">
            <a:extLst>
              <a:ext uri="{FF2B5EF4-FFF2-40B4-BE49-F238E27FC236}">
                <a16:creationId xmlns:a16="http://schemas.microsoft.com/office/drawing/2014/main" id="{48248339-A58D-4E9B-ACEE-43A5709606F7}"/>
              </a:ext>
            </a:extLst>
          </p:cNvPr>
          <p:cNvSpPr>
            <a:spLocks noGrp="1"/>
          </p:cNvSpPr>
          <p:nvPr>
            <p:ph type="sldNum" sz="quarter" idx="12"/>
          </p:nvPr>
        </p:nvSpPr>
        <p:spPr/>
        <p:txBody>
          <a:bodyPr/>
          <a:lstStyle/>
          <a:p>
            <a:fld id="{B2643E34-DC33-45ED-8E33-EC0D5991E9A4}" type="slidenum">
              <a:rPr lang="en-US" smtClean="0"/>
              <a:pPr/>
              <a:t>‹#›</a:t>
            </a:fld>
            <a:endParaRPr lang="en-US" dirty="0"/>
          </a:p>
        </p:txBody>
      </p:sp>
    </p:spTree>
    <p:extLst>
      <p:ext uri="{BB962C8B-B14F-4D97-AF65-F5344CB8AC3E}">
        <p14:creationId xmlns:p14="http://schemas.microsoft.com/office/powerpoint/2010/main" val="31509530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6E08E22-9133-4AC6-A081-3D8B7986D726}"/>
              </a:ext>
            </a:extLst>
          </p:cNvPr>
          <p:cNvSpPr>
            <a:spLocks noGrp="1"/>
          </p:cNvSpPr>
          <p:nvPr>
            <p:ph idx="1"/>
          </p:nvPr>
        </p:nvSpPr>
        <p:spPr>
          <a:xfrm>
            <a:off x="4445000" y="685800"/>
            <a:ext cx="7061200" cy="5486399"/>
          </a:xfrm>
        </p:spPr>
        <p:txBody>
          <a:bodyPr/>
          <a:lstStyle>
            <a:lvl1pPr>
              <a:defRPr sz="1800"/>
            </a:lvl1pPr>
            <a:lvl2pPr>
              <a:defRPr sz="1800"/>
            </a:lvl2pPr>
            <a:lvl3pPr>
              <a:defRPr sz="1600"/>
            </a:lvl3pPr>
            <a:lvl4pPr>
              <a:defRPr sz="1400"/>
            </a:lvl4pPr>
            <a:lvl5pPr>
              <a:defRPr sz="12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7B088B2-C1BC-4B2B-BF5D-30D44CFC2E4B}"/>
              </a:ext>
            </a:extLst>
          </p:cNvPr>
          <p:cNvSpPr>
            <a:spLocks noGrp="1"/>
          </p:cNvSpPr>
          <p:nvPr>
            <p:ph type="body" sz="half" idx="2"/>
          </p:nvPr>
        </p:nvSpPr>
        <p:spPr>
          <a:xfrm>
            <a:off x="685800" y="4114799"/>
            <a:ext cx="3301999" cy="2057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53398D16-CEAC-4DB0-9A41-8E6E8EE59B4A}"/>
              </a:ext>
            </a:extLst>
          </p:cNvPr>
          <p:cNvSpPr>
            <a:spLocks noGrp="1"/>
          </p:cNvSpPr>
          <p:nvPr>
            <p:ph type="dt" sz="half" idx="10"/>
          </p:nvPr>
        </p:nvSpPr>
        <p:spPr/>
        <p:txBody>
          <a:bodyPr/>
          <a:lstStyle/>
          <a:p>
            <a:fld id="{B55D896F-0FF5-7848-A9A8-17F8ED492B4B}" type="datetime1">
              <a:rPr lang="en-US" smtClean="0"/>
              <a:t>3/2/2023</a:t>
            </a:fld>
            <a:endParaRPr lang="en-US" dirty="0"/>
          </a:p>
        </p:txBody>
      </p:sp>
      <p:sp>
        <p:nvSpPr>
          <p:cNvPr id="9" name="Footer Placeholder 8">
            <a:extLst>
              <a:ext uri="{FF2B5EF4-FFF2-40B4-BE49-F238E27FC236}">
                <a16:creationId xmlns:a16="http://schemas.microsoft.com/office/drawing/2014/main" id="{EB0C489C-D157-4EEE-9EE1-68218D08382E}"/>
              </a:ext>
            </a:extLst>
          </p:cNvPr>
          <p:cNvSpPr>
            <a:spLocks noGrp="1"/>
          </p:cNvSpPr>
          <p:nvPr>
            <p:ph type="ftr" sz="quarter" idx="11"/>
          </p:nvPr>
        </p:nvSpPr>
        <p:spPr/>
        <p:txBody>
          <a:bodyPr/>
          <a:lstStyle/>
          <a:p>
            <a:r>
              <a:rPr lang="en-US" dirty="0"/>
              <a:t>2021 NCI-IDD State of the Workforce Survey Report | Data Glance</a:t>
            </a:r>
          </a:p>
        </p:txBody>
      </p:sp>
      <p:sp>
        <p:nvSpPr>
          <p:cNvPr id="10" name="Slide Number Placeholder 9">
            <a:extLst>
              <a:ext uri="{FF2B5EF4-FFF2-40B4-BE49-F238E27FC236}">
                <a16:creationId xmlns:a16="http://schemas.microsoft.com/office/drawing/2014/main" id="{BF004BED-A99F-42E4-AC55-99462B2F26ED}"/>
              </a:ext>
            </a:extLst>
          </p:cNvPr>
          <p:cNvSpPr>
            <a:spLocks noGrp="1"/>
          </p:cNvSpPr>
          <p:nvPr>
            <p:ph type="sldNum" sz="quarter" idx="12"/>
          </p:nvPr>
        </p:nvSpPr>
        <p:spPr/>
        <p:txBody>
          <a:bodyPr/>
          <a:lstStyle/>
          <a:p>
            <a:fld id="{B2643E34-DC33-45ED-8E33-EC0D5991E9A4}" type="slidenum">
              <a:rPr lang="en-US" smtClean="0"/>
              <a:pPr/>
              <a:t>‹#›</a:t>
            </a:fld>
            <a:endParaRPr lang="en-US" dirty="0"/>
          </a:p>
        </p:txBody>
      </p:sp>
      <p:sp>
        <p:nvSpPr>
          <p:cNvPr id="6" name="Title 5">
            <a:extLst>
              <a:ext uri="{FF2B5EF4-FFF2-40B4-BE49-F238E27FC236}">
                <a16:creationId xmlns:a16="http://schemas.microsoft.com/office/drawing/2014/main" id="{E7EA044D-1F72-490F-9493-6939235618CC}"/>
              </a:ext>
            </a:extLst>
          </p:cNvPr>
          <p:cNvSpPr>
            <a:spLocks noGrp="1"/>
          </p:cNvSpPr>
          <p:nvPr>
            <p:ph type="title"/>
          </p:nvPr>
        </p:nvSpPr>
        <p:spPr>
          <a:xfrm>
            <a:off x="685800" y="685799"/>
            <a:ext cx="3302000" cy="2057400"/>
          </a:xfrm>
        </p:spPr>
        <p:txBody>
          <a:bodyPr/>
          <a:lstStyle/>
          <a:p>
            <a:r>
              <a:rPr lang="en-US"/>
              <a:t>Click to edit Master title style</a:t>
            </a:r>
            <a:endParaRPr lang="en-US" dirty="0"/>
          </a:p>
        </p:txBody>
      </p:sp>
    </p:spTree>
    <p:extLst>
      <p:ext uri="{BB962C8B-B14F-4D97-AF65-F5344CB8AC3E}">
        <p14:creationId xmlns:p14="http://schemas.microsoft.com/office/powerpoint/2010/main" val="3992259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with Caption">
    <p:bg>
      <p:bgRef idx="1001">
        <a:schemeClr val="bg1"/>
      </p:bgRef>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B9A5C4DA-935E-E468-5474-411F89AE571B}"/>
              </a:ext>
            </a:extLst>
          </p:cNvPr>
          <p:cNvSpPr>
            <a:spLocks noGrp="1"/>
          </p:cNvSpPr>
          <p:nvPr>
            <p:ph type="pic" idx="1"/>
          </p:nvPr>
        </p:nvSpPr>
        <p:spPr>
          <a:xfrm>
            <a:off x="0" y="0"/>
            <a:ext cx="7743960" cy="6858001"/>
          </a:xfrm>
          <a:custGeom>
            <a:avLst/>
            <a:gdLst>
              <a:gd name="connsiteX0" fmla="*/ 294732 w 7743960"/>
              <a:gd name="connsiteY0" fmla="*/ 0 h 6858001"/>
              <a:gd name="connsiteX1" fmla="*/ 980532 w 7743960"/>
              <a:gd name="connsiteY1" fmla="*/ 0 h 6858001"/>
              <a:gd name="connsiteX2" fmla="*/ 2116537 w 7743960"/>
              <a:gd name="connsiteY2" fmla="*/ 0 h 6858001"/>
              <a:gd name="connsiteX3" fmla="*/ 2802337 w 7743960"/>
              <a:gd name="connsiteY3" fmla="*/ 0 h 6858001"/>
              <a:gd name="connsiteX4" fmla="*/ 2802338 w 7743960"/>
              <a:gd name="connsiteY4" fmla="*/ 1 h 6858001"/>
              <a:gd name="connsiteX5" fmla="*/ 4130130 w 7743960"/>
              <a:gd name="connsiteY5" fmla="*/ 1 h 6858001"/>
              <a:gd name="connsiteX6" fmla="*/ 4130132 w 7743960"/>
              <a:gd name="connsiteY6" fmla="*/ 0 h 6858001"/>
              <a:gd name="connsiteX7" fmla="*/ 4815932 w 7743960"/>
              <a:gd name="connsiteY7" fmla="*/ 0 h 6858001"/>
              <a:gd name="connsiteX8" fmla="*/ 5951937 w 7743960"/>
              <a:gd name="connsiteY8" fmla="*/ 0 h 6858001"/>
              <a:gd name="connsiteX9" fmla="*/ 6637737 w 7743960"/>
              <a:gd name="connsiteY9" fmla="*/ 0 h 6858001"/>
              <a:gd name="connsiteX10" fmla="*/ 6688316 w 7743960"/>
              <a:gd name="connsiteY10" fmla="*/ 46467 h 6858001"/>
              <a:gd name="connsiteX11" fmla="*/ 7743960 w 7743960"/>
              <a:gd name="connsiteY11" fmla="*/ 3428999 h 6858001"/>
              <a:gd name="connsiteX12" fmla="*/ 6688317 w 7743960"/>
              <a:gd name="connsiteY12" fmla="*/ 6811531 h 6858001"/>
              <a:gd name="connsiteX13" fmla="*/ 6637734 w 7743960"/>
              <a:gd name="connsiteY13" fmla="*/ 6858001 h 6858001"/>
              <a:gd name="connsiteX14" fmla="*/ 6183964 w 7743960"/>
              <a:gd name="connsiteY14" fmla="*/ 6858001 h 6858001"/>
              <a:gd name="connsiteX15" fmla="*/ 5951934 w 7743960"/>
              <a:gd name="connsiteY15" fmla="*/ 6858001 h 6858001"/>
              <a:gd name="connsiteX16" fmla="*/ 5498164 w 7743960"/>
              <a:gd name="connsiteY16" fmla="*/ 6858001 h 6858001"/>
              <a:gd name="connsiteX17" fmla="*/ 2802334 w 7743960"/>
              <a:gd name="connsiteY17" fmla="*/ 6858001 h 6858001"/>
              <a:gd name="connsiteX18" fmla="*/ 2540372 w 7743960"/>
              <a:gd name="connsiteY18" fmla="*/ 6858001 h 6858001"/>
              <a:gd name="connsiteX19" fmla="*/ 2348564 w 7743960"/>
              <a:gd name="connsiteY19" fmla="*/ 6858001 h 6858001"/>
              <a:gd name="connsiteX20" fmla="*/ 2116534 w 7743960"/>
              <a:gd name="connsiteY20" fmla="*/ 6858001 h 6858001"/>
              <a:gd name="connsiteX21" fmla="*/ 1662764 w 7743960"/>
              <a:gd name="connsiteY21" fmla="*/ 6858001 h 6858001"/>
              <a:gd name="connsiteX22" fmla="*/ 0 w 7743960"/>
              <a:gd name="connsiteY22" fmla="*/ 6858001 h 6858001"/>
              <a:gd name="connsiteX23" fmla="*/ 0 w 7743960"/>
              <a:gd name="connsiteY23" fmla="*/ 1 h 6858001"/>
              <a:gd name="connsiteX24" fmla="*/ 294730 w 7743960"/>
              <a:gd name="connsiteY24"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743960" h="6858001">
                <a:moveTo>
                  <a:pt x="294732" y="0"/>
                </a:moveTo>
                <a:lnTo>
                  <a:pt x="980532" y="0"/>
                </a:lnTo>
                <a:lnTo>
                  <a:pt x="2116537" y="0"/>
                </a:lnTo>
                <a:lnTo>
                  <a:pt x="2802337" y="0"/>
                </a:lnTo>
                <a:lnTo>
                  <a:pt x="2802338" y="1"/>
                </a:lnTo>
                <a:lnTo>
                  <a:pt x="4130130" y="1"/>
                </a:lnTo>
                <a:lnTo>
                  <a:pt x="4130132" y="0"/>
                </a:lnTo>
                <a:lnTo>
                  <a:pt x="4815932" y="0"/>
                </a:lnTo>
                <a:lnTo>
                  <a:pt x="5951937" y="0"/>
                </a:lnTo>
                <a:lnTo>
                  <a:pt x="6637737" y="0"/>
                </a:lnTo>
                <a:lnTo>
                  <a:pt x="6688316" y="46467"/>
                </a:lnTo>
                <a:cubicBezTo>
                  <a:pt x="7317105" y="697885"/>
                  <a:pt x="7743960" y="1968376"/>
                  <a:pt x="7743960" y="3428999"/>
                </a:cubicBezTo>
                <a:cubicBezTo>
                  <a:pt x="7743960" y="4889621"/>
                  <a:pt x="7317105" y="6160113"/>
                  <a:pt x="6688317" y="6811531"/>
                </a:cubicBezTo>
                <a:lnTo>
                  <a:pt x="6637734" y="6858001"/>
                </a:lnTo>
                <a:lnTo>
                  <a:pt x="6183964" y="6858001"/>
                </a:lnTo>
                <a:lnTo>
                  <a:pt x="5951934" y="6858001"/>
                </a:lnTo>
                <a:lnTo>
                  <a:pt x="5498164" y="6858001"/>
                </a:lnTo>
                <a:lnTo>
                  <a:pt x="2802334" y="6858001"/>
                </a:lnTo>
                <a:lnTo>
                  <a:pt x="2540372" y="6858001"/>
                </a:lnTo>
                <a:lnTo>
                  <a:pt x="2348564" y="6858001"/>
                </a:lnTo>
                <a:lnTo>
                  <a:pt x="2116534" y="6858001"/>
                </a:lnTo>
                <a:lnTo>
                  <a:pt x="1662764" y="6858001"/>
                </a:lnTo>
                <a:lnTo>
                  <a:pt x="0" y="6858001"/>
                </a:lnTo>
                <a:lnTo>
                  <a:pt x="0" y="1"/>
                </a:lnTo>
                <a:lnTo>
                  <a:pt x="294730" y="1"/>
                </a:lnTo>
                <a:close/>
              </a:path>
            </a:pathLst>
          </a:custGeom>
        </p:spPr>
        <p:txBody>
          <a:bodyPr wrap="square">
            <a:no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40065823-2B2B-4091-B95D-D36D47E5E7E1}"/>
              </a:ext>
            </a:extLst>
          </p:cNvPr>
          <p:cNvSpPr>
            <a:spLocks noGrp="1"/>
          </p:cNvSpPr>
          <p:nvPr>
            <p:ph type="body" sz="half" idx="2"/>
          </p:nvPr>
        </p:nvSpPr>
        <p:spPr>
          <a:xfrm>
            <a:off x="8204200" y="4114800"/>
            <a:ext cx="3302000" cy="20574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277DDAD6-B9BE-4556-BF79-A4F5E478051B}"/>
              </a:ext>
            </a:extLst>
          </p:cNvPr>
          <p:cNvSpPr>
            <a:spLocks noGrp="1"/>
          </p:cNvSpPr>
          <p:nvPr>
            <p:ph type="dt" sz="half" idx="10"/>
          </p:nvPr>
        </p:nvSpPr>
        <p:spPr/>
        <p:txBody>
          <a:bodyPr/>
          <a:lstStyle/>
          <a:p>
            <a:fld id="{CBD04D5A-8927-0948-8259-313878ADA1D5}" type="datetime1">
              <a:rPr lang="en-US" smtClean="0"/>
              <a:t>3/2/2023</a:t>
            </a:fld>
            <a:endParaRPr lang="en-US" dirty="0"/>
          </a:p>
        </p:txBody>
      </p:sp>
      <p:sp>
        <p:nvSpPr>
          <p:cNvPr id="9" name="Footer Placeholder 8">
            <a:extLst>
              <a:ext uri="{FF2B5EF4-FFF2-40B4-BE49-F238E27FC236}">
                <a16:creationId xmlns:a16="http://schemas.microsoft.com/office/drawing/2014/main" id="{34FBF509-E2D9-4C2A-A111-3DB299713A04}"/>
              </a:ext>
            </a:extLst>
          </p:cNvPr>
          <p:cNvSpPr>
            <a:spLocks noGrp="1"/>
          </p:cNvSpPr>
          <p:nvPr>
            <p:ph type="ftr" sz="quarter" idx="11"/>
          </p:nvPr>
        </p:nvSpPr>
        <p:spPr/>
        <p:txBody>
          <a:bodyPr/>
          <a:lstStyle/>
          <a:p>
            <a:r>
              <a:rPr lang="en-US" dirty="0"/>
              <a:t>2021 NCI-IDD State of the Workforce Survey Report | Data Glance</a:t>
            </a:r>
          </a:p>
        </p:txBody>
      </p:sp>
      <p:sp>
        <p:nvSpPr>
          <p:cNvPr id="10" name="Slide Number Placeholder 9">
            <a:extLst>
              <a:ext uri="{FF2B5EF4-FFF2-40B4-BE49-F238E27FC236}">
                <a16:creationId xmlns:a16="http://schemas.microsoft.com/office/drawing/2014/main" id="{2BCDC962-FF40-4FD2-9894-ADB869524324}"/>
              </a:ext>
            </a:extLst>
          </p:cNvPr>
          <p:cNvSpPr>
            <a:spLocks noGrp="1"/>
          </p:cNvSpPr>
          <p:nvPr>
            <p:ph type="sldNum" sz="quarter" idx="12"/>
          </p:nvPr>
        </p:nvSpPr>
        <p:spPr/>
        <p:txBody>
          <a:bodyPr/>
          <a:lstStyle/>
          <a:p>
            <a:fld id="{B2643E34-DC33-45ED-8E33-EC0D5991E9A4}" type="slidenum">
              <a:rPr lang="en-US" smtClean="0"/>
              <a:pPr/>
              <a:t>‹#›</a:t>
            </a:fld>
            <a:endParaRPr lang="en-US" dirty="0"/>
          </a:p>
        </p:txBody>
      </p:sp>
      <p:sp>
        <p:nvSpPr>
          <p:cNvPr id="5" name="Title 4">
            <a:extLst>
              <a:ext uri="{FF2B5EF4-FFF2-40B4-BE49-F238E27FC236}">
                <a16:creationId xmlns:a16="http://schemas.microsoft.com/office/drawing/2014/main" id="{E268C480-27BF-47F6-94DD-007A04B2A342}"/>
              </a:ext>
            </a:extLst>
          </p:cNvPr>
          <p:cNvSpPr>
            <a:spLocks noGrp="1"/>
          </p:cNvSpPr>
          <p:nvPr>
            <p:ph type="title"/>
          </p:nvPr>
        </p:nvSpPr>
        <p:spPr>
          <a:xfrm>
            <a:off x="8204199" y="685798"/>
            <a:ext cx="3302000" cy="2743202"/>
          </a:xfrm>
        </p:spPr>
        <p:txBody>
          <a:bodyPr/>
          <a:lstStyle/>
          <a:p>
            <a:r>
              <a:rPr lang="en-US"/>
              <a:t>Click to edit Master title style</a:t>
            </a:r>
            <a:endParaRPr lang="en-US" dirty="0"/>
          </a:p>
        </p:txBody>
      </p:sp>
      <p:sp>
        <p:nvSpPr>
          <p:cNvPr id="2" name="Rectangle 1">
            <a:extLst>
              <a:ext uri="{FF2B5EF4-FFF2-40B4-BE49-F238E27FC236}">
                <a16:creationId xmlns:a16="http://schemas.microsoft.com/office/drawing/2014/main" id="{478CCF46-A4F8-EB5C-FB97-0EAD14FD7F5E}"/>
              </a:ext>
            </a:extLst>
          </p:cNvPr>
          <p:cNvSpPr/>
          <p:nvPr userDrawn="1"/>
        </p:nvSpPr>
        <p:spPr>
          <a:xfrm>
            <a:off x="12361180" y="0"/>
            <a:ext cx="3077430" cy="111587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91440" rtlCol="0" anchor="t"/>
          <a:lstStyle/>
          <a:p>
            <a:pPr>
              <a:spcBef>
                <a:spcPts val="1200"/>
              </a:spcBef>
            </a:pPr>
            <a:r>
              <a:rPr lang="en-US" sz="1000" b="1" cap="all" dirty="0">
                <a:solidFill>
                  <a:schemeClr val="bg1"/>
                </a:solidFill>
              </a:rPr>
              <a:t>Image</a:t>
            </a:r>
          </a:p>
          <a:p>
            <a:pPr>
              <a:spcBef>
                <a:spcPts val="1200"/>
              </a:spcBef>
            </a:pPr>
            <a:r>
              <a:rPr lang="en-US" sz="1000" dirty="0">
                <a:solidFill>
                  <a:schemeClr val="bg1"/>
                </a:solidFill>
              </a:rPr>
              <a:t>In order to add an image, click on the </a:t>
            </a:r>
            <a:br>
              <a:rPr lang="en-US" sz="1000" dirty="0">
                <a:solidFill>
                  <a:schemeClr val="bg1"/>
                </a:solidFill>
              </a:rPr>
            </a:br>
            <a:r>
              <a:rPr lang="en-US" sz="1000" dirty="0">
                <a:solidFill>
                  <a:schemeClr val="bg1"/>
                </a:solidFill>
              </a:rPr>
              <a:t>image icon in the center. Find and insert</a:t>
            </a:r>
            <a:br>
              <a:rPr lang="en-US" sz="1000" dirty="0">
                <a:solidFill>
                  <a:schemeClr val="bg1"/>
                </a:solidFill>
              </a:rPr>
            </a:br>
            <a:r>
              <a:rPr lang="en-US" sz="1000" dirty="0">
                <a:solidFill>
                  <a:schemeClr val="bg1"/>
                </a:solidFill>
              </a:rPr>
              <a:t>your image. To correct the sizing, </a:t>
            </a:r>
            <a:br>
              <a:rPr lang="en-US" sz="1000" dirty="0">
                <a:solidFill>
                  <a:schemeClr val="bg1"/>
                </a:solidFill>
              </a:rPr>
            </a:br>
            <a:r>
              <a:rPr lang="en-US" sz="1000" dirty="0">
                <a:solidFill>
                  <a:schemeClr val="bg1"/>
                </a:solidFill>
              </a:rPr>
              <a:t>use the Reset button.</a:t>
            </a:r>
          </a:p>
        </p:txBody>
      </p:sp>
    </p:spTree>
    <p:extLst>
      <p:ext uri="{BB962C8B-B14F-4D97-AF65-F5344CB8AC3E}">
        <p14:creationId xmlns:p14="http://schemas.microsoft.com/office/powerpoint/2010/main" val="2025065290"/>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A66DE-74DA-589C-B478-61179DE8B35B}"/>
              </a:ext>
            </a:extLst>
          </p:cNvPr>
          <p:cNvSpPr>
            <a:spLocks noGrp="1"/>
          </p:cNvSpPr>
          <p:nvPr>
            <p:ph type="title"/>
          </p:nvPr>
        </p:nvSpPr>
        <p:spPr>
          <a:xfrm>
            <a:off x="685800" y="685798"/>
            <a:ext cx="3302000" cy="2743202"/>
          </a:xfrm>
        </p:spPr>
        <p:txBody>
          <a:body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34C86725-EE25-6FEB-2315-5A5614D70E5D}"/>
              </a:ext>
            </a:extLst>
          </p:cNvPr>
          <p:cNvSpPr>
            <a:spLocks noGrp="1"/>
          </p:cNvSpPr>
          <p:nvPr>
            <p:ph type="ftr" sz="quarter" idx="10"/>
          </p:nvPr>
        </p:nvSpPr>
        <p:spPr/>
        <p:txBody>
          <a:bodyPr/>
          <a:lstStyle/>
          <a:p>
            <a:r>
              <a:rPr lang="en-US" dirty="0"/>
              <a:t>2021 NCI-IDD State of the Workforce Survey Report | Data Glance</a:t>
            </a:r>
          </a:p>
        </p:txBody>
      </p:sp>
      <p:sp>
        <p:nvSpPr>
          <p:cNvPr id="4" name="Date Placeholder 3">
            <a:extLst>
              <a:ext uri="{FF2B5EF4-FFF2-40B4-BE49-F238E27FC236}">
                <a16:creationId xmlns:a16="http://schemas.microsoft.com/office/drawing/2014/main" id="{CAE237D6-8E68-55B2-7717-45F07239C80F}"/>
              </a:ext>
            </a:extLst>
          </p:cNvPr>
          <p:cNvSpPr>
            <a:spLocks noGrp="1"/>
          </p:cNvSpPr>
          <p:nvPr>
            <p:ph type="dt" sz="half" idx="11"/>
          </p:nvPr>
        </p:nvSpPr>
        <p:spPr/>
        <p:txBody>
          <a:bodyPr/>
          <a:lstStyle/>
          <a:p>
            <a:fld id="{BCD6EBDC-9D70-2B48-A06E-FF32C7767C5E}" type="datetime1">
              <a:rPr lang="en-US" smtClean="0"/>
              <a:t>3/2/2023</a:t>
            </a:fld>
            <a:endParaRPr lang="en-US" dirty="0"/>
          </a:p>
        </p:txBody>
      </p:sp>
      <p:sp>
        <p:nvSpPr>
          <p:cNvPr id="5" name="Slide Number Placeholder 4">
            <a:extLst>
              <a:ext uri="{FF2B5EF4-FFF2-40B4-BE49-F238E27FC236}">
                <a16:creationId xmlns:a16="http://schemas.microsoft.com/office/drawing/2014/main" id="{ECE6F0BC-FC97-E61D-3E75-E6268340CB8E}"/>
              </a:ext>
            </a:extLst>
          </p:cNvPr>
          <p:cNvSpPr>
            <a:spLocks noGrp="1"/>
          </p:cNvSpPr>
          <p:nvPr>
            <p:ph type="sldNum" sz="quarter" idx="12"/>
          </p:nvPr>
        </p:nvSpPr>
        <p:spPr/>
        <p:txBody>
          <a:bodyPr/>
          <a:lstStyle/>
          <a:p>
            <a:fld id="{B2643E34-DC33-45ED-8E33-EC0D5991E9A4}" type="slidenum">
              <a:rPr lang="en-US" smtClean="0"/>
              <a:pPr/>
              <a:t>‹#›</a:t>
            </a:fld>
            <a:endParaRPr lang="en-US" dirty="0"/>
          </a:p>
        </p:txBody>
      </p:sp>
      <p:sp>
        <p:nvSpPr>
          <p:cNvPr id="7" name="Text Placeholder 6">
            <a:extLst>
              <a:ext uri="{FF2B5EF4-FFF2-40B4-BE49-F238E27FC236}">
                <a16:creationId xmlns:a16="http://schemas.microsoft.com/office/drawing/2014/main" id="{9976598D-CA71-1B04-52CA-4482B30950A0}"/>
              </a:ext>
            </a:extLst>
          </p:cNvPr>
          <p:cNvSpPr>
            <a:spLocks noGrp="1"/>
          </p:cNvSpPr>
          <p:nvPr>
            <p:ph type="body" sz="quarter" idx="13"/>
          </p:nvPr>
        </p:nvSpPr>
        <p:spPr>
          <a:xfrm>
            <a:off x="685800" y="4114800"/>
            <a:ext cx="3302000" cy="205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a:extLst>
              <a:ext uri="{FF2B5EF4-FFF2-40B4-BE49-F238E27FC236}">
                <a16:creationId xmlns:a16="http://schemas.microsoft.com/office/drawing/2014/main" id="{ADCB084A-5C5B-43CC-4BE8-6DDA24E371F7}"/>
              </a:ext>
            </a:extLst>
          </p:cNvPr>
          <p:cNvSpPr>
            <a:spLocks noGrp="1"/>
          </p:cNvSpPr>
          <p:nvPr>
            <p:ph type="pic" sz="quarter" idx="14"/>
          </p:nvPr>
        </p:nvSpPr>
        <p:spPr>
          <a:xfrm>
            <a:off x="4458064" y="-1"/>
            <a:ext cx="7733937" cy="6858001"/>
          </a:xfrm>
          <a:custGeom>
            <a:avLst/>
            <a:gdLst>
              <a:gd name="connsiteX0" fmla="*/ 1106223 w 7733937"/>
              <a:gd name="connsiteY0" fmla="*/ 0 h 6858001"/>
              <a:gd name="connsiteX1" fmla="*/ 1792023 w 7733937"/>
              <a:gd name="connsiteY1" fmla="*/ 0 h 6858001"/>
              <a:gd name="connsiteX2" fmla="*/ 2928028 w 7733937"/>
              <a:gd name="connsiteY2" fmla="*/ 0 h 6858001"/>
              <a:gd name="connsiteX3" fmla="*/ 3613828 w 7733937"/>
              <a:gd name="connsiteY3" fmla="*/ 0 h 6858001"/>
              <a:gd name="connsiteX4" fmla="*/ 3613830 w 7733937"/>
              <a:gd name="connsiteY4" fmla="*/ 1 h 6858001"/>
              <a:gd name="connsiteX5" fmla="*/ 4941622 w 7733937"/>
              <a:gd name="connsiteY5" fmla="*/ 1 h 6858001"/>
              <a:gd name="connsiteX6" fmla="*/ 4941623 w 7733937"/>
              <a:gd name="connsiteY6" fmla="*/ 0 h 6858001"/>
              <a:gd name="connsiteX7" fmla="*/ 5627423 w 7733937"/>
              <a:gd name="connsiteY7" fmla="*/ 0 h 6858001"/>
              <a:gd name="connsiteX8" fmla="*/ 6763428 w 7733937"/>
              <a:gd name="connsiteY8" fmla="*/ 0 h 6858001"/>
              <a:gd name="connsiteX9" fmla="*/ 7449228 w 7733937"/>
              <a:gd name="connsiteY9" fmla="*/ 0 h 6858001"/>
              <a:gd name="connsiteX10" fmla="*/ 7449230 w 7733937"/>
              <a:gd name="connsiteY10" fmla="*/ 1 h 6858001"/>
              <a:gd name="connsiteX11" fmla="*/ 7733937 w 7733937"/>
              <a:gd name="connsiteY11" fmla="*/ 1 h 6858001"/>
              <a:gd name="connsiteX12" fmla="*/ 7733937 w 7733937"/>
              <a:gd name="connsiteY12" fmla="*/ 6858001 h 6858001"/>
              <a:gd name="connsiteX13" fmla="*/ 6081196 w 7733937"/>
              <a:gd name="connsiteY13" fmla="*/ 6858001 h 6858001"/>
              <a:gd name="connsiteX14" fmla="*/ 5627426 w 7733937"/>
              <a:gd name="connsiteY14" fmla="*/ 6858001 h 6858001"/>
              <a:gd name="connsiteX15" fmla="*/ 5395396 w 7733937"/>
              <a:gd name="connsiteY15" fmla="*/ 6858001 h 6858001"/>
              <a:gd name="connsiteX16" fmla="*/ 5203588 w 7733937"/>
              <a:gd name="connsiteY16" fmla="*/ 6858001 h 6858001"/>
              <a:gd name="connsiteX17" fmla="*/ 4941626 w 7733937"/>
              <a:gd name="connsiteY17" fmla="*/ 6858001 h 6858001"/>
              <a:gd name="connsiteX18" fmla="*/ 2245796 w 7733937"/>
              <a:gd name="connsiteY18" fmla="*/ 6858001 h 6858001"/>
              <a:gd name="connsiteX19" fmla="*/ 1792026 w 7733937"/>
              <a:gd name="connsiteY19" fmla="*/ 6858001 h 6858001"/>
              <a:gd name="connsiteX20" fmla="*/ 1559996 w 7733937"/>
              <a:gd name="connsiteY20" fmla="*/ 6858001 h 6858001"/>
              <a:gd name="connsiteX21" fmla="*/ 1106226 w 7733937"/>
              <a:gd name="connsiteY21" fmla="*/ 6858001 h 6858001"/>
              <a:gd name="connsiteX22" fmla="*/ 1055643 w 7733937"/>
              <a:gd name="connsiteY22" fmla="*/ 6811531 h 6858001"/>
              <a:gd name="connsiteX23" fmla="*/ 0 w 7733937"/>
              <a:gd name="connsiteY23" fmla="*/ 3428999 h 6858001"/>
              <a:gd name="connsiteX24" fmla="*/ 1055644 w 7733937"/>
              <a:gd name="connsiteY24" fmla="*/ 4646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733937" h="6858001">
                <a:moveTo>
                  <a:pt x="1106223" y="0"/>
                </a:moveTo>
                <a:lnTo>
                  <a:pt x="1792023" y="0"/>
                </a:lnTo>
                <a:lnTo>
                  <a:pt x="2928028" y="0"/>
                </a:lnTo>
                <a:lnTo>
                  <a:pt x="3613828" y="0"/>
                </a:lnTo>
                <a:lnTo>
                  <a:pt x="3613830" y="1"/>
                </a:lnTo>
                <a:lnTo>
                  <a:pt x="4941622" y="1"/>
                </a:lnTo>
                <a:lnTo>
                  <a:pt x="4941623" y="0"/>
                </a:lnTo>
                <a:lnTo>
                  <a:pt x="5627423" y="0"/>
                </a:lnTo>
                <a:lnTo>
                  <a:pt x="6763428" y="0"/>
                </a:lnTo>
                <a:lnTo>
                  <a:pt x="7449228" y="0"/>
                </a:lnTo>
                <a:lnTo>
                  <a:pt x="7449230" y="1"/>
                </a:lnTo>
                <a:lnTo>
                  <a:pt x="7733937" y="1"/>
                </a:lnTo>
                <a:lnTo>
                  <a:pt x="7733937" y="6858001"/>
                </a:lnTo>
                <a:lnTo>
                  <a:pt x="6081196" y="6858001"/>
                </a:lnTo>
                <a:lnTo>
                  <a:pt x="5627426" y="6858001"/>
                </a:lnTo>
                <a:lnTo>
                  <a:pt x="5395396" y="6858001"/>
                </a:lnTo>
                <a:lnTo>
                  <a:pt x="5203588" y="6858001"/>
                </a:lnTo>
                <a:lnTo>
                  <a:pt x="4941626" y="6858001"/>
                </a:lnTo>
                <a:lnTo>
                  <a:pt x="2245796" y="6858001"/>
                </a:lnTo>
                <a:lnTo>
                  <a:pt x="1792026" y="6858001"/>
                </a:lnTo>
                <a:lnTo>
                  <a:pt x="1559996" y="6858001"/>
                </a:lnTo>
                <a:lnTo>
                  <a:pt x="1106226" y="6858001"/>
                </a:lnTo>
                <a:lnTo>
                  <a:pt x="1055643" y="6811531"/>
                </a:lnTo>
                <a:cubicBezTo>
                  <a:pt x="426855" y="6160113"/>
                  <a:pt x="0" y="4889621"/>
                  <a:pt x="0" y="3428999"/>
                </a:cubicBezTo>
                <a:cubicBezTo>
                  <a:pt x="0" y="1968376"/>
                  <a:pt x="426855" y="697885"/>
                  <a:pt x="1055644" y="46467"/>
                </a:cubicBezTo>
                <a:close/>
              </a:path>
            </a:pathLst>
          </a:custGeom>
        </p:spPr>
        <p:txBody>
          <a:bodyPr wrap="square">
            <a:noAutofit/>
          </a:bodyPr>
          <a:lstStyle>
            <a:lvl1pPr marL="0" indent="0" algn="r">
              <a:buNone/>
              <a:defRPr/>
            </a:lvl1pPr>
          </a:lstStyle>
          <a:p>
            <a:r>
              <a:rPr lang="en-US"/>
              <a:t>Click icon to add picture</a:t>
            </a:r>
            <a:endParaRPr lang="en-US" dirty="0"/>
          </a:p>
        </p:txBody>
      </p:sp>
      <p:sp>
        <p:nvSpPr>
          <p:cNvPr id="26" name="Text Placeholder 25">
            <a:extLst>
              <a:ext uri="{FF2B5EF4-FFF2-40B4-BE49-F238E27FC236}">
                <a16:creationId xmlns:a16="http://schemas.microsoft.com/office/drawing/2014/main" id="{C37CCC91-7C20-E927-A24D-5E1F23267B0C}"/>
              </a:ext>
            </a:extLst>
          </p:cNvPr>
          <p:cNvSpPr>
            <a:spLocks noGrp="1"/>
          </p:cNvSpPr>
          <p:nvPr>
            <p:ph type="body" sz="quarter" idx="16"/>
          </p:nvPr>
        </p:nvSpPr>
        <p:spPr>
          <a:xfrm>
            <a:off x="11659286" y="6348895"/>
            <a:ext cx="379629" cy="333523"/>
          </a:xfrm>
          <a:custGeom>
            <a:avLst/>
            <a:gdLst>
              <a:gd name="connsiteX0" fmla="*/ 234618 w 379629"/>
              <a:gd name="connsiteY0" fmla="*/ 246889 h 333523"/>
              <a:gd name="connsiteX1" fmla="*/ 234618 w 379629"/>
              <a:gd name="connsiteY1" fmla="*/ 288161 h 333523"/>
              <a:gd name="connsiteX2" fmla="*/ 239080 w 379629"/>
              <a:gd name="connsiteY2" fmla="*/ 288161 h 333523"/>
              <a:gd name="connsiteX3" fmla="*/ 262505 w 379629"/>
              <a:gd name="connsiteY3" fmla="*/ 266224 h 333523"/>
              <a:gd name="connsiteX4" fmla="*/ 258043 w 379629"/>
              <a:gd name="connsiteY4" fmla="*/ 251351 h 333523"/>
              <a:gd name="connsiteX5" fmla="*/ 243170 w 379629"/>
              <a:gd name="connsiteY5" fmla="*/ 246889 h 333523"/>
              <a:gd name="connsiteX6" fmla="*/ 293738 w 379629"/>
              <a:gd name="connsiteY6" fmla="*/ 243171 h 333523"/>
              <a:gd name="connsiteX7" fmla="*/ 327945 w 379629"/>
              <a:gd name="connsiteY7" fmla="*/ 243171 h 333523"/>
              <a:gd name="connsiteX8" fmla="*/ 327945 w 379629"/>
              <a:gd name="connsiteY8" fmla="*/ 246889 h 333523"/>
              <a:gd name="connsiteX9" fmla="*/ 326830 w 379629"/>
              <a:gd name="connsiteY9" fmla="*/ 246889 h 333523"/>
              <a:gd name="connsiteX10" fmla="*/ 318278 w 379629"/>
              <a:gd name="connsiteY10" fmla="*/ 248748 h 333523"/>
              <a:gd name="connsiteX11" fmla="*/ 317163 w 379629"/>
              <a:gd name="connsiteY11" fmla="*/ 258416 h 333523"/>
              <a:gd name="connsiteX12" fmla="*/ 317163 w 379629"/>
              <a:gd name="connsiteY12" fmla="*/ 315676 h 333523"/>
              <a:gd name="connsiteX13" fmla="*/ 318278 w 379629"/>
              <a:gd name="connsiteY13" fmla="*/ 325343 h 333523"/>
              <a:gd name="connsiteX14" fmla="*/ 326830 w 379629"/>
              <a:gd name="connsiteY14" fmla="*/ 327203 h 333523"/>
              <a:gd name="connsiteX15" fmla="*/ 327945 w 379629"/>
              <a:gd name="connsiteY15" fmla="*/ 327203 h 333523"/>
              <a:gd name="connsiteX16" fmla="*/ 327945 w 379629"/>
              <a:gd name="connsiteY16" fmla="*/ 330921 h 333523"/>
              <a:gd name="connsiteX17" fmla="*/ 293738 w 379629"/>
              <a:gd name="connsiteY17" fmla="*/ 330921 h 333523"/>
              <a:gd name="connsiteX18" fmla="*/ 293738 w 379629"/>
              <a:gd name="connsiteY18" fmla="*/ 327203 h 333523"/>
              <a:gd name="connsiteX19" fmla="*/ 294853 w 379629"/>
              <a:gd name="connsiteY19" fmla="*/ 327203 h 333523"/>
              <a:gd name="connsiteX20" fmla="*/ 303405 w 379629"/>
              <a:gd name="connsiteY20" fmla="*/ 325343 h 333523"/>
              <a:gd name="connsiteX21" fmla="*/ 304893 w 379629"/>
              <a:gd name="connsiteY21" fmla="*/ 315676 h 333523"/>
              <a:gd name="connsiteX22" fmla="*/ 304893 w 379629"/>
              <a:gd name="connsiteY22" fmla="*/ 258416 h 333523"/>
              <a:gd name="connsiteX23" fmla="*/ 303405 w 379629"/>
              <a:gd name="connsiteY23" fmla="*/ 248748 h 333523"/>
              <a:gd name="connsiteX24" fmla="*/ 294853 w 379629"/>
              <a:gd name="connsiteY24" fmla="*/ 246889 h 333523"/>
              <a:gd name="connsiteX25" fmla="*/ 293738 w 379629"/>
              <a:gd name="connsiteY25" fmla="*/ 246889 h 333523"/>
              <a:gd name="connsiteX26" fmla="*/ 242427 w 379629"/>
              <a:gd name="connsiteY26" fmla="*/ 242799 h 333523"/>
              <a:gd name="connsiteX27" fmla="*/ 247260 w 379629"/>
              <a:gd name="connsiteY27" fmla="*/ 242799 h 333523"/>
              <a:gd name="connsiteX28" fmla="*/ 274403 w 379629"/>
              <a:gd name="connsiteY28" fmla="*/ 265108 h 333523"/>
              <a:gd name="connsiteX29" fmla="*/ 256556 w 379629"/>
              <a:gd name="connsiteY29" fmla="*/ 289648 h 333523"/>
              <a:gd name="connsiteX30" fmla="*/ 273660 w 379629"/>
              <a:gd name="connsiteY30" fmla="*/ 315304 h 333523"/>
              <a:gd name="connsiteX31" fmla="*/ 281096 w 379629"/>
              <a:gd name="connsiteY31" fmla="*/ 325343 h 333523"/>
              <a:gd name="connsiteX32" fmla="*/ 285558 w 379629"/>
              <a:gd name="connsiteY32" fmla="*/ 327202 h 333523"/>
              <a:gd name="connsiteX33" fmla="*/ 289648 w 379629"/>
              <a:gd name="connsiteY33" fmla="*/ 327574 h 333523"/>
              <a:gd name="connsiteX34" fmla="*/ 290763 w 379629"/>
              <a:gd name="connsiteY34" fmla="*/ 327574 h 333523"/>
              <a:gd name="connsiteX35" fmla="*/ 290763 w 379629"/>
              <a:gd name="connsiteY35" fmla="*/ 331292 h 333523"/>
              <a:gd name="connsiteX36" fmla="*/ 268454 w 379629"/>
              <a:gd name="connsiteY36" fmla="*/ 331292 h 333523"/>
              <a:gd name="connsiteX37" fmla="*/ 244658 w 379629"/>
              <a:gd name="connsiteY37" fmla="*/ 292623 h 333523"/>
              <a:gd name="connsiteX38" fmla="*/ 234247 w 379629"/>
              <a:gd name="connsiteY38" fmla="*/ 292623 h 333523"/>
              <a:gd name="connsiteX39" fmla="*/ 234247 w 379629"/>
              <a:gd name="connsiteY39" fmla="*/ 315676 h 333523"/>
              <a:gd name="connsiteX40" fmla="*/ 235362 w 379629"/>
              <a:gd name="connsiteY40" fmla="*/ 325343 h 333523"/>
              <a:gd name="connsiteX41" fmla="*/ 242427 w 379629"/>
              <a:gd name="connsiteY41" fmla="*/ 327202 h 333523"/>
              <a:gd name="connsiteX42" fmla="*/ 243542 w 379629"/>
              <a:gd name="connsiteY42" fmla="*/ 327202 h 333523"/>
              <a:gd name="connsiteX43" fmla="*/ 243542 w 379629"/>
              <a:gd name="connsiteY43" fmla="*/ 330921 h 333523"/>
              <a:gd name="connsiteX44" fmla="*/ 210450 w 379629"/>
              <a:gd name="connsiteY44" fmla="*/ 330921 h 333523"/>
              <a:gd name="connsiteX45" fmla="*/ 210450 w 379629"/>
              <a:gd name="connsiteY45" fmla="*/ 327202 h 333523"/>
              <a:gd name="connsiteX46" fmla="*/ 211565 w 379629"/>
              <a:gd name="connsiteY46" fmla="*/ 327202 h 333523"/>
              <a:gd name="connsiteX47" fmla="*/ 220117 w 379629"/>
              <a:gd name="connsiteY47" fmla="*/ 325343 h 333523"/>
              <a:gd name="connsiteX48" fmla="*/ 221605 w 379629"/>
              <a:gd name="connsiteY48" fmla="*/ 315676 h 333523"/>
              <a:gd name="connsiteX49" fmla="*/ 221605 w 379629"/>
              <a:gd name="connsiteY49" fmla="*/ 258415 h 333523"/>
              <a:gd name="connsiteX50" fmla="*/ 220117 w 379629"/>
              <a:gd name="connsiteY50" fmla="*/ 248748 h 333523"/>
              <a:gd name="connsiteX51" fmla="*/ 211565 w 379629"/>
              <a:gd name="connsiteY51" fmla="*/ 246889 h 333523"/>
              <a:gd name="connsiteX52" fmla="*/ 210450 w 379629"/>
              <a:gd name="connsiteY52" fmla="*/ 246889 h 333523"/>
              <a:gd name="connsiteX53" fmla="*/ 210450 w 379629"/>
              <a:gd name="connsiteY53" fmla="*/ 243171 h 333523"/>
              <a:gd name="connsiteX54" fmla="*/ 231644 w 379629"/>
              <a:gd name="connsiteY54" fmla="*/ 243171 h 333523"/>
              <a:gd name="connsiteX55" fmla="*/ 51311 w 379629"/>
              <a:gd name="connsiteY55" fmla="*/ 242799 h 333523"/>
              <a:gd name="connsiteX56" fmla="*/ 85518 w 379629"/>
              <a:gd name="connsiteY56" fmla="*/ 242799 h 333523"/>
              <a:gd name="connsiteX57" fmla="*/ 85518 w 379629"/>
              <a:gd name="connsiteY57" fmla="*/ 246517 h 333523"/>
              <a:gd name="connsiteX58" fmla="*/ 84403 w 379629"/>
              <a:gd name="connsiteY58" fmla="*/ 246517 h 333523"/>
              <a:gd name="connsiteX59" fmla="*/ 75851 w 379629"/>
              <a:gd name="connsiteY59" fmla="*/ 248376 h 333523"/>
              <a:gd name="connsiteX60" fmla="*/ 74736 w 379629"/>
              <a:gd name="connsiteY60" fmla="*/ 258044 h 333523"/>
              <a:gd name="connsiteX61" fmla="*/ 74736 w 379629"/>
              <a:gd name="connsiteY61" fmla="*/ 282584 h 333523"/>
              <a:gd name="connsiteX62" fmla="*/ 116380 w 379629"/>
              <a:gd name="connsiteY62" fmla="*/ 282584 h 333523"/>
              <a:gd name="connsiteX63" fmla="*/ 116380 w 379629"/>
              <a:gd name="connsiteY63" fmla="*/ 258044 h 333523"/>
              <a:gd name="connsiteX64" fmla="*/ 114892 w 379629"/>
              <a:gd name="connsiteY64" fmla="*/ 248376 h 333523"/>
              <a:gd name="connsiteX65" fmla="*/ 106340 w 379629"/>
              <a:gd name="connsiteY65" fmla="*/ 246517 h 333523"/>
              <a:gd name="connsiteX66" fmla="*/ 105225 w 379629"/>
              <a:gd name="connsiteY66" fmla="*/ 246517 h 333523"/>
              <a:gd name="connsiteX67" fmla="*/ 105225 w 379629"/>
              <a:gd name="connsiteY67" fmla="*/ 242799 h 333523"/>
              <a:gd name="connsiteX68" fmla="*/ 139432 w 379629"/>
              <a:gd name="connsiteY68" fmla="*/ 242799 h 333523"/>
              <a:gd name="connsiteX69" fmla="*/ 139432 w 379629"/>
              <a:gd name="connsiteY69" fmla="*/ 246517 h 333523"/>
              <a:gd name="connsiteX70" fmla="*/ 138317 w 379629"/>
              <a:gd name="connsiteY70" fmla="*/ 246517 h 333523"/>
              <a:gd name="connsiteX71" fmla="*/ 129765 w 379629"/>
              <a:gd name="connsiteY71" fmla="*/ 248376 h 333523"/>
              <a:gd name="connsiteX72" fmla="*/ 128650 w 379629"/>
              <a:gd name="connsiteY72" fmla="*/ 258044 h 333523"/>
              <a:gd name="connsiteX73" fmla="*/ 128650 w 379629"/>
              <a:gd name="connsiteY73" fmla="*/ 315304 h 333523"/>
              <a:gd name="connsiteX74" fmla="*/ 129765 w 379629"/>
              <a:gd name="connsiteY74" fmla="*/ 324971 h 333523"/>
              <a:gd name="connsiteX75" fmla="*/ 138317 w 379629"/>
              <a:gd name="connsiteY75" fmla="*/ 326831 h 333523"/>
              <a:gd name="connsiteX76" fmla="*/ 139432 w 379629"/>
              <a:gd name="connsiteY76" fmla="*/ 326831 h 333523"/>
              <a:gd name="connsiteX77" fmla="*/ 139432 w 379629"/>
              <a:gd name="connsiteY77" fmla="*/ 330549 h 333523"/>
              <a:gd name="connsiteX78" fmla="*/ 105225 w 379629"/>
              <a:gd name="connsiteY78" fmla="*/ 330549 h 333523"/>
              <a:gd name="connsiteX79" fmla="*/ 105225 w 379629"/>
              <a:gd name="connsiteY79" fmla="*/ 326831 h 333523"/>
              <a:gd name="connsiteX80" fmla="*/ 106340 w 379629"/>
              <a:gd name="connsiteY80" fmla="*/ 326831 h 333523"/>
              <a:gd name="connsiteX81" fmla="*/ 114892 w 379629"/>
              <a:gd name="connsiteY81" fmla="*/ 324971 h 333523"/>
              <a:gd name="connsiteX82" fmla="*/ 116008 w 379629"/>
              <a:gd name="connsiteY82" fmla="*/ 315304 h 333523"/>
              <a:gd name="connsiteX83" fmla="*/ 116008 w 379629"/>
              <a:gd name="connsiteY83" fmla="*/ 287789 h 333523"/>
              <a:gd name="connsiteX84" fmla="*/ 74736 w 379629"/>
              <a:gd name="connsiteY84" fmla="*/ 287789 h 333523"/>
              <a:gd name="connsiteX85" fmla="*/ 74736 w 379629"/>
              <a:gd name="connsiteY85" fmla="*/ 315304 h 333523"/>
              <a:gd name="connsiteX86" fmla="*/ 75851 w 379629"/>
              <a:gd name="connsiteY86" fmla="*/ 324971 h 333523"/>
              <a:gd name="connsiteX87" fmla="*/ 84403 w 379629"/>
              <a:gd name="connsiteY87" fmla="*/ 326831 h 333523"/>
              <a:gd name="connsiteX88" fmla="*/ 85518 w 379629"/>
              <a:gd name="connsiteY88" fmla="*/ 326831 h 333523"/>
              <a:gd name="connsiteX89" fmla="*/ 85518 w 379629"/>
              <a:gd name="connsiteY89" fmla="*/ 330549 h 333523"/>
              <a:gd name="connsiteX90" fmla="*/ 51311 w 379629"/>
              <a:gd name="connsiteY90" fmla="*/ 330549 h 333523"/>
              <a:gd name="connsiteX91" fmla="*/ 51311 w 379629"/>
              <a:gd name="connsiteY91" fmla="*/ 326831 h 333523"/>
              <a:gd name="connsiteX92" fmla="*/ 52426 w 379629"/>
              <a:gd name="connsiteY92" fmla="*/ 326831 h 333523"/>
              <a:gd name="connsiteX93" fmla="*/ 60978 w 379629"/>
              <a:gd name="connsiteY93" fmla="*/ 324971 h 333523"/>
              <a:gd name="connsiteX94" fmla="*/ 62466 w 379629"/>
              <a:gd name="connsiteY94" fmla="*/ 315304 h 333523"/>
              <a:gd name="connsiteX95" fmla="*/ 62466 w 379629"/>
              <a:gd name="connsiteY95" fmla="*/ 258044 h 333523"/>
              <a:gd name="connsiteX96" fmla="*/ 60978 w 379629"/>
              <a:gd name="connsiteY96" fmla="*/ 248376 h 333523"/>
              <a:gd name="connsiteX97" fmla="*/ 52426 w 379629"/>
              <a:gd name="connsiteY97" fmla="*/ 246517 h 333523"/>
              <a:gd name="connsiteX98" fmla="*/ 51311 w 379629"/>
              <a:gd name="connsiteY98" fmla="*/ 246517 h 333523"/>
              <a:gd name="connsiteX99" fmla="*/ 175499 w 379629"/>
              <a:gd name="connsiteY99" fmla="*/ 240940 h 333523"/>
              <a:gd name="connsiteX100" fmla="*/ 185910 w 379629"/>
              <a:gd name="connsiteY100" fmla="*/ 242055 h 333523"/>
              <a:gd name="connsiteX101" fmla="*/ 197808 w 379629"/>
              <a:gd name="connsiteY101" fmla="*/ 245030 h 333523"/>
              <a:gd name="connsiteX102" fmla="*/ 197808 w 379629"/>
              <a:gd name="connsiteY102" fmla="*/ 260647 h 333523"/>
              <a:gd name="connsiteX103" fmla="*/ 191115 w 379629"/>
              <a:gd name="connsiteY103" fmla="*/ 260647 h 333523"/>
              <a:gd name="connsiteX104" fmla="*/ 191115 w 379629"/>
              <a:gd name="connsiteY104" fmla="*/ 254697 h 333523"/>
              <a:gd name="connsiteX105" fmla="*/ 187397 w 379629"/>
              <a:gd name="connsiteY105" fmla="*/ 247261 h 333523"/>
              <a:gd name="connsiteX106" fmla="*/ 175870 w 379629"/>
              <a:gd name="connsiteY106" fmla="*/ 245030 h 333523"/>
              <a:gd name="connsiteX107" fmla="*/ 165459 w 379629"/>
              <a:gd name="connsiteY107" fmla="*/ 249120 h 333523"/>
              <a:gd name="connsiteX108" fmla="*/ 161369 w 379629"/>
              <a:gd name="connsiteY108" fmla="*/ 260275 h 333523"/>
              <a:gd name="connsiteX109" fmla="*/ 163972 w 379629"/>
              <a:gd name="connsiteY109" fmla="*/ 269942 h 333523"/>
              <a:gd name="connsiteX110" fmla="*/ 174011 w 379629"/>
              <a:gd name="connsiteY110" fmla="*/ 277750 h 333523"/>
              <a:gd name="connsiteX111" fmla="*/ 180332 w 379629"/>
              <a:gd name="connsiteY111" fmla="*/ 281468 h 333523"/>
              <a:gd name="connsiteX112" fmla="*/ 197808 w 379629"/>
              <a:gd name="connsiteY112" fmla="*/ 294110 h 333523"/>
              <a:gd name="connsiteX113" fmla="*/ 202270 w 379629"/>
              <a:gd name="connsiteY113" fmla="*/ 307868 h 333523"/>
              <a:gd name="connsiteX114" fmla="*/ 194090 w 379629"/>
              <a:gd name="connsiteY114" fmla="*/ 326087 h 333523"/>
              <a:gd name="connsiteX115" fmla="*/ 173640 w 379629"/>
              <a:gd name="connsiteY115" fmla="*/ 333523 h 333523"/>
              <a:gd name="connsiteX116" fmla="*/ 160254 w 379629"/>
              <a:gd name="connsiteY116" fmla="*/ 332408 h 333523"/>
              <a:gd name="connsiteX117" fmla="*/ 149843 w 379629"/>
              <a:gd name="connsiteY117" fmla="*/ 329062 h 333523"/>
              <a:gd name="connsiteX118" fmla="*/ 149843 w 379629"/>
              <a:gd name="connsiteY118" fmla="*/ 311958 h 333523"/>
              <a:gd name="connsiteX119" fmla="*/ 156164 w 379629"/>
              <a:gd name="connsiteY119" fmla="*/ 311958 h 333523"/>
              <a:gd name="connsiteX120" fmla="*/ 156164 w 379629"/>
              <a:gd name="connsiteY120" fmla="*/ 317535 h 333523"/>
              <a:gd name="connsiteX121" fmla="*/ 159882 w 379629"/>
              <a:gd name="connsiteY121" fmla="*/ 324600 h 333523"/>
              <a:gd name="connsiteX122" fmla="*/ 173640 w 379629"/>
              <a:gd name="connsiteY122" fmla="*/ 328690 h 333523"/>
              <a:gd name="connsiteX123" fmla="*/ 185910 w 379629"/>
              <a:gd name="connsiteY123" fmla="*/ 324228 h 333523"/>
              <a:gd name="connsiteX124" fmla="*/ 190371 w 379629"/>
              <a:gd name="connsiteY124" fmla="*/ 311958 h 333523"/>
              <a:gd name="connsiteX125" fmla="*/ 187397 w 379629"/>
              <a:gd name="connsiteY125" fmla="*/ 301547 h 333523"/>
              <a:gd name="connsiteX126" fmla="*/ 176242 w 379629"/>
              <a:gd name="connsiteY126" fmla="*/ 292995 h 333523"/>
              <a:gd name="connsiteX127" fmla="*/ 169921 w 379629"/>
              <a:gd name="connsiteY127" fmla="*/ 289277 h 333523"/>
              <a:gd name="connsiteX128" fmla="*/ 149843 w 379629"/>
              <a:gd name="connsiteY128" fmla="*/ 264365 h 333523"/>
              <a:gd name="connsiteX129" fmla="*/ 157279 w 379629"/>
              <a:gd name="connsiteY129" fmla="*/ 247633 h 333523"/>
              <a:gd name="connsiteX130" fmla="*/ 175499 w 379629"/>
              <a:gd name="connsiteY130" fmla="*/ 240940 h 333523"/>
              <a:gd name="connsiteX131" fmla="*/ 148356 w 379629"/>
              <a:gd name="connsiteY131" fmla="*/ 134971 h 333523"/>
              <a:gd name="connsiteX132" fmla="*/ 148356 w 379629"/>
              <a:gd name="connsiteY132" fmla="*/ 199296 h 333523"/>
              <a:gd name="connsiteX133" fmla="*/ 153190 w 379629"/>
              <a:gd name="connsiteY133" fmla="*/ 198924 h 333523"/>
              <a:gd name="connsiteX134" fmla="*/ 158396 w 379629"/>
              <a:gd name="connsiteY134" fmla="*/ 198552 h 333523"/>
              <a:gd name="connsiteX135" fmla="*/ 163601 w 379629"/>
              <a:gd name="connsiteY135" fmla="*/ 198181 h 333523"/>
              <a:gd name="connsiteX136" fmla="*/ 168807 w 379629"/>
              <a:gd name="connsiteY136" fmla="*/ 197809 h 333523"/>
              <a:gd name="connsiteX137" fmla="*/ 174012 w 379629"/>
              <a:gd name="connsiteY137" fmla="*/ 197437 h 333523"/>
              <a:gd name="connsiteX138" fmla="*/ 207848 w 379629"/>
              <a:gd name="connsiteY138" fmla="*/ 197437 h 333523"/>
              <a:gd name="connsiteX139" fmla="*/ 216400 w 379629"/>
              <a:gd name="connsiteY139" fmla="*/ 197809 h 333523"/>
              <a:gd name="connsiteX140" fmla="*/ 224951 w 379629"/>
              <a:gd name="connsiteY140" fmla="*/ 198181 h 333523"/>
              <a:gd name="connsiteX141" fmla="*/ 229041 w 379629"/>
              <a:gd name="connsiteY141" fmla="*/ 198552 h 333523"/>
              <a:gd name="connsiteX142" fmla="*/ 233132 w 379629"/>
              <a:gd name="connsiteY142" fmla="*/ 198924 h 333523"/>
              <a:gd name="connsiteX143" fmla="*/ 237222 w 379629"/>
              <a:gd name="connsiteY143" fmla="*/ 199296 h 333523"/>
              <a:gd name="connsiteX144" fmla="*/ 241312 w 379629"/>
              <a:gd name="connsiteY144" fmla="*/ 199668 h 333523"/>
              <a:gd name="connsiteX145" fmla="*/ 249492 w 379629"/>
              <a:gd name="connsiteY145" fmla="*/ 200412 h 333523"/>
              <a:gd name="connsiteX146" fmla="*/ 253582 w 379629"/>
              <a:gd name="connsiteY146" fmla="*/ 200783 h 333523"/>
              <a:gd name="connsiteX147" fmla="*/ 257672 w 379629"/>
              <a:gd name="connsiteY147" fmla="*/ 201527 h 333523"/>
              <a:gd name="connsiteX148" fmla="*/ 257672 w 379629"/>
              <a:gd name="connsiteY148" fmla="*/ 134971 h 333523"/>
              <a:gd name="connsiteX149" fmla="*/ 149100 w 379629"/>
              <a:gd name="connsiteY149" fmla="*/ 134971 h 333523"/>
              <a:gd name="connsiteX150" fmla="*/ 241683 w 379629"/>
              <a:gd name="connsiteY150" fmla="*/ 113405 h 333523"/>
              <a:gd name="connsiteX151" fmla="*/ 232388 w 379629"/>
              <a:gd name="connsiteY151" fmla="*/ 120842 h 333523"/>
              <a:gd name="connsiteX152" fmla="*/ 250607 w 379629"/>
              <a:gd name="connsiteY152" fmla="*/ 120842 h 333523"/>
              <a:gd name="connsiteX153" fmla="*/ 167319 w 379629"/>
              <a:gd name="connsiteY153" fmla="*/ 113405 h 333523"/>
              <a:gd name="connsiteX154" fmla="*/ 158024 w 379629"/>
              <a:gd name="connsiteY154" fmla="*/ 120842 h 333523"/>
              <a:gd name="connsiteX155" fmla="*/ 176615 w 379629"/>
              <a:gd name="connsiteY155" fmla="*/ 120842 h 333523"/>
              <a:gd name="connsiteX156" fmla="*/ 76223 w 379629"/>
              <a:gd name="connsiteY156" fmla="*/ 106341 h 333523"/>
              <a:gd name="connsiteX157" fmla="*/ 76223 w 379629"/>
              <a:gd name="connsiteY157" fmla="*/ 211194 h 333523"/>
              <a:gd name="connsiteX158" fmla="*/ 82916 w 379629"/>
              <a:gd name="connsiteY158" fmla="*/ 209335 h 333523"/>
              <a:gd name="connsiteX159" fmla="*/ 89981 w 379629"/>
              <a:gd name="connsiteY159" fmla="*/ 207476 h 333523"/>
              <a:gd name="connsiteX160" fmla="*/ 97045 w 379629"/>
              <a:gd name="connsiteY160" fmla="*/ 205989 h 333523"/>
              <a:gd name="connsiteX161" fmla="*/ 100763 w 379629"/>
              <a:gd name="connsiteY161" fmla="*/ 205245 h 333523"/>
              <a:gd name="connsiteX162" fmla="*/ 104482 w 379629"/>
              <a:gd name="connsiteY162" fmla="*/ 204502 h 333523"/>
              <a:gd name="connsiteX163" fmla="*/ 108200 w 379629"/>
              <a:gd name="connsiteY163" fmla="*/ 203758 h 333523"/>
              <a:gd name="connsiteX164" fmla="*/ 111918 w 379629"/>
              <a:gd name="connsiteY164" fmla="*/ 203014 h 333523"/>
              <a:gd name="connsiteX165" fmla="*/ 119354 w 379629"/>
              <a:gd name="connsiteY165" fmla="*/ 201899 h 333523"/>
              <a:gd name="connsiteX166" fmla="*/ 123073 w 379629"/>
              <a:gd name="connsiteY166" fmla="*/ 201155 h 333523"/>
              <a:gd name="connsiteX167" fmla="*/ 126791 w 379629"/>
              <a:gd name="connsiteY167" fmla="*/ 200783 h 333523"/>
              <a:gd name="connsiteX168" fmla="*/ 134599 w 379629"/>
              <a:gd name="connsiteY168" fmla="*/ 200040 h 333523"/>
              <a:gd name="connsiteX169" fmla="*/ 134971 w 379629"/>
              <a:gd name="connsiteY169" fmla="*/ 200040 h 333523"/>
              <a:gd name="connsiteX170" fmla="*/ 134971 w 379629"/>
              <a:gd name="connsiteY170" fmla="*/ 120842 h 333523"/>
              <a:gd name="connsiteX171" fmla="*/ 152818 w 379629"/>
              <a:gd name="connsiteY171" fmla="*/ 106341 h 333523"/>
              <a:gd name="connsiteX172" fmla="*/ 254325 w 379629"/>
              <a:gd name="connsiteY172" fmla="*/ 105969 h 333523"/>
              <a:gd name="connsiteX173" fmla="*/ 271429 w 379629"/>
              <a:gd name="connsiteY173" fmla="*/ 120470 h 333523"/>
              <a:gd name="connsiteX174" fmla="*/ 271429 w 379629"/>
              <a:gd name="connsiteY174" fmla="*/ 203386 h 333523"/>
              <a:gd name="connsiteX175" fmla="*/ 272173 w 379629"/>
              <a:gd name="connsiteY175" fmla="*/ 203758 h 333523"/>
              <a:gd name="connsiteX176" fmla="*/ 272545 w 379629"/>
              <a:gd name="connsiteY176" fmla="*/ 203758 h 333523"/>
              <a:gd name="connsiteX177" fmla="*/ 278865 w 379629"/>
              <a:gd name="connsiteY177" fmla="*/ 204873 h 333523"/>
              <a:gd name="connsiteX178" fmla="*/ 285186 w 379629"/>
              <a:gd name="connsiteY178" fmla="*/ 206361 h 333523"/>
              <a:gd name="connsiteX179" fmla="*/ 288161 w 379629"/>
              <a:gd name="connsiteY179" fmla="*/ 207104 h 333523"/>
              <a:gd name="connsiteX180" fmla="*/ 291507 w 379629"/>
              <a:gd name="connsiteY180" fmla="*/ 207848 h 333523"/>
              <a:gd name="connsiteX181" fmla="*/ 297828 w 379629"/>
              <a:gd name="connsiteY181" fmla="*/ 209335 h 333523"/>
              <a:gd name="connsiteX182" fmla="*/ 297828 w 379629"/>
              <a:gd name="connsiteY182" fmla="*/ 105969 h 333523"/>
              <a:gd name="connsiteX183" fmla="*/ 229413 w 379629"/>
              <a:gd name="connsiteY183" fmla="*/ 103366 h 333523"/>
              <a:gd name="connsiteX184" fmla="*/ 208963 w 379629"/>
              <a:gd name="connsiteY184" fmla="*/ 120842 h 333523"/>
              <a:gd name="connsiteX185" fmla="*/ 224580 w 379629"/>
              <a:gd name="connsiteY185" fmla="*/ 120842 h 333523"/>
              <a:gd name="connsiteX186" fmla="*/ 237222 w 379629"/>
              <a:gd name="connsiteY186" fmla="*/ 109687 h 333523"/>
              <a:gd name="connsiteX187" fmla="*/ 179589 w 379629"/>
              <a:gd name="connsiteY187" fmla="*/ 103366 h 333523"/>
              <a:gd name="connsiteX188" fmla="*/ 171409 w 379629"/>
              <a:gd name="connsiteY188" fmla="*/ 110059 h 333523"/>
              <a:gd name="connsiteX189" fmla="*/ 184423 w 379629"/>
              <a:gd name="connsiteY189" fmla="*/ 120842 h 333523"/>
              <a:gd name="connsiteX190" fmla="*/ 200039 w 379629"/>
              <a:gd name="connsiteY190" fmla="*/ 120842 h 333523"/>
              <a:gd name="connsiteX191" fmla="*/ 217887 w 379629"/>
              <a:gd name="connsiteY191" fmla="*/ 94071 h 333523"/>
              <a:gd name="connsiteX192" fmla="*/ 207476 w 379629"/>
              <a:gd name="connsiteY192" fmla="*/ 102994 h 333523"/>
              <a:gd name="connsiteX193" fmla="*/ 207476 w 379629"/>
              <a:gd name="connsiteY193" fmla="*/ 115636 h 333523"/>
              <a:gd name="connsiteX194" fmla="*/ 226067 w 379629"/>
              <a:gd name="connsiteY194" fmla="*/ 100764 h 333523"/>
              <a:gd name="connsiteX195" fmla="*/ 191116 w 379629"/>
              <a:gd name="connsiteY195" fmla="*/ 93699 h 333523"/>
              <a:gd name="connsiteX196" fmla="*/ 182936 w 379629"/>
              <a:gd name="connsiteY196" fmla="*/ 100392 h 333523"/>
              <a:gd name="connsiteX197" fmla="*/ 201527 w 379629"/>
              <a:gd name="connsiteY197" fmla="*/ 115636 h 333523"/>
              <a:gd name="connsiteX198" fmla="*/ 201527 w 379629"/>
              <a:gd name="connsiteY198" fmla="*/ 102994 h 333523"/>
              <a:gd name="connsiteX199" fmla="*/ 207476 w 379629"/>
              <a:gd name="connsiteY199" fmla="*/ 85519 h 333523"/>
              <a:gd name="connsiteX200" fmla="*/ 207476 w 379629"/>
              <a:gd name="connsiteY200" fmla="*/ 96302 h 333523"/>
              <a:gd name="connsiteX201" fmla="*/ 214169 w 379629"/>
              <a:gd name="connsiteY201" fmla="*/ 90724 h 333523"/>
              <a:gd name="connsiteX202" fmla="*/ 201899 w 379629"/>
              <a:gd name="connsiteY202" fmla="*/ 85519 h 333523"/>
              <a:gd name="connsiteX203" fmla="*/ 195206 w 379629"/>
              <a:gd name="connsiteY203" fmla="*/ 90724 h 333523"/>
              <a:gd name="connsiteX204" fmla="*/ 201899 w 379629"/>
              <a:gd name="connsiteY204" fmla="*/ 96302 h 333523"/>
              <a:gd name="connsiteX205" fmla="*/ 168807 w 379629"/>
              <a:gd name="connsiteY205" fmla="*/ 44619 h 333523"/>
              <a:gd name="connsiteX206" fmla="*/ 194462 w 379629"/>
              <a:gd name="connsiteY206" fmla="*/ 72505 h 333523"/>
              <a:gd name="connsiteX207" fmla="*/ 204130 w 379629"/>
              <a:gd name="connsiteY207" fmla="*/ 64697 h 333523"/>
              <a:gd name="connsiteX208" fmla="*/ 237593 w 379629"/>
              <a:gd name="connsiteY208" fmla="*/ 92583 h 333523"/>
              <a:gd name="connsiteX209" fmla="*/ 237593 w 379629"/>
              <a:gd name="connsiteY209" fmla="*/ 92955 h 333523"/>
              <a:gd name="connsiteX210" fmla="*/ 292995 w 379629"/>
              <a:gd name="connsiteY210" fmla="*/ 92955 h 333523"/>
              <a:gd name="connsiteX211" fmla="*/ 247633 w 379629"/>
              <a:gd name="connsiteY211" fmla="*/ 44619 h 333523"/>
              <a:gd name="connsiteX212" fmla="*/ 137574 w 379629"/>
              <a:gd name="connsiteY212" fmla="*/ 33836 h 333523"/>
              <a:gd name="connsiteX213" fmla="*/ 84031 w 379629"/>
              <a:gd name="connsiteY213" fmla="*/ 92212 h 333523"/>
              <a:gd name="connsiteX214" fmla="*/ 169550 w 379629"/>
              <a:gd name="connsiteY214" fmla="*/ 92212 h 333523"/>
              <a:gd name="connsiteX215" fmla="*/ 181820 w 379629"/>
              <a:gd name="connsiteY215" fmla="*/ 82544 h 333523"/>
              <a:gd name="connsiteX216" fmla="*/ 189257 w 379629"/>
              <a:gd name="connsiteY216" fmla="*/ 0 h 333523"/>
              <a:gd name="connsiteX217" fmla="*/ 204501 w 379629"/>
              <a:gd name="connsiteY217" fmla="*/ 0 h 333523"/>
              <a:gd name="connsiteX218" fmla="*/ 204501 w 379629"/>
              <a:gd name="connsiteY218" fmla="*/ 29746 h 333523"/>
              <a:gd name="connsiteX219" fmla="*/ 255069 w 379629"/>
              <a:gd name="connsiteY219" fmla="*/ 29746 h 333523"/>
              <a:gd name="connsiteX220" fmla="*/ 311214 w 379629"/>
              <a:gd name="connsiteY220" fmla="*/ 92212 h 333523"/>
              <a:gd name="connsiteX221" fmla="*/ 311214 w 379629"/>
              <a:gd name="connsiteY221" fmla="*/ 213425 h 333523"/>
              <a:gd name="connsiteX222" fmla="*/ 312701 w 379629"/>
              <a:gd name="connsiteY222" fmla="*/ 213797 h 333523"/>
              <a:gd name="connsiteX223" fmla="*/ 316419 w 379629"/>
              <a:gd name="connsiteY223" fmla="*/ 214913 h 333523"/>
              <a:gd name="connsiteX224" fmla="*/ 320138 w 379629"/>
              <a:gd name="connsiteY224" fmla="*/ 216028 h 333523"/>
              <a:gd name="connsiteX225" fmla="*/ 323484 w 379629"/>
              <a:gd name="connsiteY225" fmla="*/ 217144 h 333523"/>
              <a:gd name="connsiteX226" fmla="*/ 326830 w 379629"/>
              <a:gd name="connsiteY226" fmla="*/ 218631 h 333523"/>
              <a:gd name="connsiteX227" fmla="*/ 329433 w 379629"/>
              <a:gd name="connsiteY227" fmla="*/ 219374 h 333523"/>
              <a:gd name="connsiteX228" fmla="*/ 331664 w 379629"/>
              <a:gd name="connsiteY228" fmla="*/ 220490 h 333523"/>
              <a:gd name="connsiteX229" fmla="*/ 336498 w 379629"/>
              <a:gd name="connsiteY229" fmla="*/ 222349 h 333523"/>
              <a:gd name="connsiteX230" fmla="*/ 340959 w 379629"/>
              <a:gd name="connsiteY230" fmla="*/ 224208 h 333523"/>
              <a:gd name="connsiteX231" fmla="*/ 345421 w 379629"/>
              <a:gd name="connsiteY231" fmla="*/ 226439 h 333523"/>
              <a:gd name="connsiteX232" fmla="*/ 349511 w 379629"/>
              <a:gd name="connsiteY232" fmla="*/ 228670 h 333523"/>
              <a:gd name="connsiteX233" fmla="*/ 353230 w 379629"/>
              <a:gd name="connsiteY233" fmla="*/ 230901 h 333523"/>
              <a:gd name="connsiteX234" fmla="*/ 355089 w 379629"/>
              <a:gd name="connsiteY234" fmla="*/ 232016 h 333523"/>
              <a:gd name="connsiteX235" fmla="*/ 356948 w 379629"/>
              <a:gd name="connsiteY235" fmla="*/ 233132 h 333523"/>
              <a:gd name="connsiteX236" fmla="*/ 360294 w 379629"/>
              <a:gd name="connsiteY236" fmla="*/ 235363 h 333523"/>
              <a:gd name="connsiteX237" fmla="*/ 363269 w 379629"/>
              <a:gd name="connsiteY237" fmla="*/ 237594 h 333523"/>
              <a:gd name="connsiteX238" fmla="*/ 366243 w 379629"/>
              <a:gd name="connsiteY238" fmla="*/ 239825 h 333523"/>
              <a:gd name="connsiteX239" fmla="*/ 367731 w 379629"/>
              <a:gd name="connsiteY239" fmla="*/ 240940 h 333523"/>
              <a:gd name="connsiteX240" fmla="*/ 369218 w 379629"/>
              <a:gd name="connsiteY240" fmla="*/ 242056 h 333523"/>
              <a:gd name="connsiteX241" fmla="*/ 371821 w 379629"/>
              <a:gd name="connsiteY241" fmla="*/ 244286 h 333523"/>
              <a:gd name="connsiteX242" fmla="*/ 374052 w 379629"/>
              <a:gd name="connsiteY242" fmla="*/ 246517 h 333523"/>
              <a:gd name="connsiteX243" fmla="*/ 375167 w 379629"/>
              <a:gd name="connsiteY243" fmla="*/ 247633 h 333523"/>
              <a:gd name="connsiteX244" fmla="*/ 376282 w 379629"/>
              <a:gd name="connsiteY244" fmla="*/ 248748 h 333523"/>
              <a:gd name="connsiteX245" fmla="*/ 378142 w 379629"/>
              <a:gd name="connsiteY245" fmla="*/ 251351 h 333523"/>
              <a:gd name="connsiteX246" fmla="*/ 378885 w 379629"/>
              <a:gd name="connsiteY246" fmla="*/ 252467 h 333523"/>
              <a:gd name="connsiteX247" fmla="*/ 379629 w 379629"/>
              <a:gd name="connsiteY247" fmla="*/ 253582 h 333523"/>
              <a:gd name="connsiteX248" fmla="*/ 375911 w 379629"/>
              <a:gd name="connsiteY248" fmla="*/ 250979 h 333523"/>
              <a:gd name="connsiteX249" fmla="*/ 372192 w 379629"/>
              <a:gd name="connsiteY249" fmla="*/ 248377 h 333523"/>
              <a:gd name="connsiteX250" fmla="*/ 368102 w 379629"/>
              <a:gd name="connsiteY250" fmla="*/ 245774 h 333523"/>
              <a:gd name="connsiteX251" fmla="*/ 364012 w 379629"/>
              <a:gd name="connsiteY251" fmla="*/ 243171 h 333523"/>
              <a:gd name="connsiteX252" fmla="*/ 361781 w 379629"/>
              <a:gd name="connsiteY252" fmla="*/ 242056 h 333523"/>
              <a:gd name="connsiteX253" fmla="*/ 359551 w 379629"/>
              <a:gd name="connsiteY253" fmla="*/ 240940 h 333523"/>
              <a:gd name="connsiteX254" fmla="*/ 355089 w 379629"/>
              <a:gd name="connsiteY254" fmla="*/ 238709 h 333523"/>
              <a:gd name="connsiteX255" fmla="*/ 352858 w 379629"/>
              <a:gd name="connsiteY255" fmla="*/ 237594 h 333523"/>
              <a:gd name="connsiteX256" fmla="*/ 350255 w 379629"/>
              <a:gd name="connsiteY256" fmla="*/ 236478 h 333523"/>
              <a:gd name="connsiteX257" fmla="*/ 345421 w 379629"/>
              <a:gd name="connsiteY257" fmla="*/ 234247 h 333523"/>
              <a:gd name="connsiteX258" fmla="*/ 340588 w 379629"/>
              <a:gd name="connsiteY258" fmla="*/ 232388 h 333523"/>
              <a:gd name="connsiteX259" fmla="*/ 336498 w 379629"/>
              <a:gd name="connsiteY259" fmla="*/ 230529 h 333523"/>
              <a:gd name="connsiteX260" fmla="*/ 332408 w 379629"/>
              <a:gd name="connsiteY260" fmla="*/ 228670 h 333523"/>
              <a:gd name="connsiteX261" fmla="*/ 328318 w 379629"/>
              <a:gd name="connsiteY261" fmla="*/ 227183 h 333523"/>
              <a:gd name="connsiteX262" fmla="*/ 323856 w 379629"/>
              <a:gd name="connsiteY262" fmla="*/ 225695 h 333523"/>
              <a:gd name="connsiteX263" fmla="*/ 319394 w 379629"/>
              <a:gd name="connsiteY263" fmla="*/ 224208 h 333523"/>
              <a:gd name="connsiteX264" fmla="*/ 314932 w 379629"/>
              <a:gd name="connsiteY264" fmla="*/ 222721 h 333523"/>
              <a:gd name="connsiteX265" fmla="*/ 310470 w 379629"/>
              <a:gd name="connsiteY265" fmla="*/ 221234 h 333523"/>
              <a:gd name="connsiteX266" fmla="*/ 306008 w 379629"/>
              <a:gd name="connsiteY266" fmla="*/ 219746 h 333523"/>
              <a:gd name="connsiteX267" fmla="*/ 301547 w 379629"/>
              <a:gd name="connsiteY267" fmla="*/ 218631 h 333523"/>
              <a:gd name="connsiteX268" fmla="*/ 297085 w 379629"/>
              <a:gd name="connsiteY268" fmla="*/ 217515 h 333523"/>
              <a:gd name="connsiteX269" fmla="*/ 292623 w 379629"/>
              <a:gd name="connsiteY269" fmla="*/ 216400 h 333523"/>
              <a:gd name="connsiteX270" fmla="*/ 287789 w 379629"/>
              <a:gd name="connsiteY270" fmla="*/ 215284 h 333523"/>
              <a:gd name="connsiteX271" fmla="*/ 282955 w 379629"/>
              <a:gd name="connsiteY271" fmla="*/ 214169 h 333523"/>
              <a:gd name="connsiteX272" fmla="*/ 278122 w 379629"/>
              <a:gd name="connsiteY272" fmla="*/ 213054 h 333523"/>
              <a:gd name="connsiteX273" fmla="*/ 273288 w 379629"/>
              <a:gd name="connsiteY273" fmla="*/ 212310 h 333523"/>
              <a:gd name="connsiteX274" fmla="*/ 268454 w 379629"/>
              <a:gd name="connsiteY274" fmla="*/ 211566 h 333523"/>
              <a:gd name="connsiteX275" fmla="*/ 263621 w 379629"/>
              <a:gd name="connsiteY275" fmla="*/ 210823 h 333523"/>
              <a:gd name="connsiteX276" fmla="*/ 258787 w 379629"/>
              <a:gd name="connsiteY276" fmla="*/ 210079 h 333523"/>
              <a:gd name="connsiteX277" fmla="*/ 253953 w 379629"/>
              <a:gd name="connsiteY277" fmla="*/ 209335 h 333523"/>
              <a:gd name="connsiteX278" fmla="*/ 248748 w 379629"/>
              <a:gd name="connsiteY278" fmla="*/ 208592 h 333523"/>
              <a:gd name="connsiteX279" fmla="*/ 243542 w 379629"/>
              <a:gd name="connsiteY279" fmla="*/ 207848 h 333523"/>
              <a:gd name="connsiteX280" fmla="*/ 238337 w 379629"/>
              <a:gd name="connsiteY280" fmla="*/ 207104 h 333523"/>
              <a:gd name="connsiteX281" fmla="*/ 233132 w 379629"/>
              <a:gd name="connsiteY281" fmla="*/ 206733 h 333523"/>
              <a:gd name="connsiteX282" fmla="*/ 227926 w 379629"/>
              <a:gd name="connsiteY282" fmla="*/ 206361 h 333523"/>
              <a:gd name="connsiteX283" fmla="*/ 222721 w 379629"/>
              <a:gd name="connsiteY283" fmla="*/ 205989 h 333523"/>
              <a:gd name="connsiteX284" fmla="*/ 217143 w 379629"/>
              <a:gd name="connsiteY284" fmla="*/ 205617 h 333523"/>
              <a:gd name="connsiteX285" fmla="*/ 211566 w 379629"/>
              <a:gd name="connsiteY285" fmla="*/ 205245 h 333523"/>
              <a:gd name="connsiteX286" fmla="*/ 205989 w 379629"/>
              <a:gd name="connsiteY286" fmla="*/ 204873 h 333523"/>
              <a:gd name="connsiteX287" fmla="*/ 172525 w 379629"/>
              <a:gd name="connsiteY287" fmla="*/ 204873 h 333523"/>
              <a:gd name="connsiteX288" fmla="*/ 166947 w 379629"/>
              <a:gd name="connsiteY288" fmla="*/ 205245 h 333523"/>
              <a:gd name="connsiteX289" fmla="*/ 161370 w 379629"/>
              <a:gd name="connsiteY289" fmla="*/ 205617 h 333523"/>
              <a:gd name="connsiteX290" fmla="*/ 156165 w 379629"/>
              <a:gd name="connsiteY290" fmla="*/ 205989 h 333523"/>
              <a:gd name="connsiteX291" fmla="*/ 150959 w 379629"/>
              <a:gd name="connsiteY291" fmla="*/ 206361 h 333523"/>
              <a:gd name="connsiteX292" fmla="*/ 145754 w 379629"/>
              <a:gd name="connsiteY292" fmla="*/ 206733 h 333523"/>
              <a:gd name="connsiteX293" fmla="*/ 140548 w 379629"/>
              <a:gd name="connsiteY293" fmla="*/ 207104 h 333523"/>
              <a:gd name="connsiteX294" fmla="*/ 135343 w 379629"/>
              <a:gd name="connsiteY294" fmla="*/ 207848 h 333523"/>
              <a:gd name="connsiteX295" fmla="*/ 130137 w 379629"/>
              <a:gd name="connsiteY295" fmla="*/ 208592 h 333523"/>
              <a:gd name="connsiteX296" fmla="*/ 124932 w 379629"/>
              <a:gd name="connsiteY296" fmla="*/ 209335 h 333523"/>
              <a:gd name="connsiteX297" fmla="*/ 119726 w 379629"/>
              <a:gd name="connsiteY297" fmla="*/ 210079 h 333523"/>
              <a:gd name="connsiteX298" fmla="*/ 114893 w 379629"/>
              <a:gd name="connsiteY298" fmla="*/ 210823 h 333523"/>
              <a:gd name="connsiteX299" fmla="*/ 110059 w 379629"/>
              <a:gd name="connsiteY299" fmla="*/ 211566 h 333523"/>
              <a:gd name="connsiteX300" fmla="*/ 105225 w 379629"/>
              <a:gd name="connsiteY300" fmla="*/ 212310 h 333523"/>
              <a:gd name="connsiteX301" fmla="*/ 100392 w 379629"/>
              <a:gd name="connsiteY301" fmla="*/ 213054 h 333523"/>
              <a:gd name="connsiteX302" fmla="*/ 95558 w 379629"/>
              <a:gd name="connsiteY302" fmla="*/ 214169 h 333523"/>
              <a:gd name="connsiteX303" fmla="*/ 90724 w 379629"/>
              <a:gd name="connsiteY303" fmla="*/ 215284 h 333523"/>
              <a:gd name="connsiteX304" fmla="*/ 86262 w 379629"/>
              <a:gd name="connsiteY304" fmla="*/ 216400 h 333523"/>
              <a:gd name="connsiteX305" fmla="*/ 81801 w 379629"/>
              <a:gd name="connsiteY305" fmla="*/ 217515 h 333523"/>
              <a:gd name="connsiteX306" fmla="*/ 77339 w 379629"/>
              <a:gd name="connsiteY306" fmla="*/ 218631 h 333523"/>
              <a:gd name="connsiteX307" fmla="*/ 72877 w 379629"/>
              <a:gd name="connsiteY307" fmla="*/ 219746 h 333523"/>
              <a:gd name="connsiteX308" fmla="*/ 68415 w 379629"/>
              <a:gd name="connsiteY308" fmla="*/ 221234 h 333523"/>
              <a:gd name="connsiteX309" fmla="*/ 63953 w 379629"/>
              <a:gd name="connsiteY309" fmla="*/ 222721 h 333523"/>
              <a:gd name="connsiteX310" fmla="*/ 59491 w 379629"/>
              <a:gd name="connsiteY310" fmla="*/ 224208 h 333523"/>
              <a:gd name="connsiteX311" fmla="*/ 55029 w 379629"/>
              <a:gd name="connsiteY311" fmla="*/ 225695 h 333523"/>
              <a:gd name="connsiteX312" fmla="*/ 50939 w 379629"/>
              <a:gd name="connsiteY312" fmla="*/ 227183 h 333523"/>
              <a:gd name="connsiteX313" fmla="*/ 46849 w 379629"/>
              <a:gd name="connsiteY313" fmla="*/ 228670 h 333523"/>
              <a:gd name="connsiteX314" fmla="*/ 42759 w 379629"/>
              <a:gd name="connsiteY314" fmla="*/ 230529 h 333523"/>
              <a:gd name="connsiteX315" fmla="*/ 38669 w 379629"/>
              <a:gd name="connsiteY315" fmla="*/ 232388 h 333523"/>
              <a:gd name="connsiteX316" fmla="*/ 34579 w 379629"/>
              <a:gd name="connsiteY316" fmla="*/ 234247 h 333523"/>
              <a:gd name="connsiteX317" fmla="*/ 29374 w 379629"/>
              <a:gd name="connsiteY317" fmla="*/ 236478 h 333523"/>
              <a:gd name="connsiteX318" fmla="*/ 24540 w 379629"/>
              <a:gd name="connsiteY318" fmla="*/ 238709 h 333523"/>
              <a:gd name="connsiteX319" fmla="*/ 20078 w 379629"/>
              <a:gd name="connsiteY319" fmla="*/ 240940 h 333523"/>
              <a:gd name="connsiteX320" fmla="*/ 15616 w 379629"/>
              <a:gd name="connsiteY320" fmla="*/ 243543 h 333523"/>
              <a:gd name="connsiteX321" fmla="*/ 11526 w 379629"/>
              <a:gd name="connsiteY321" fmla="*/ 246146 h 333523"/>
              <a:gd name="connsiteX322" fmla="*/ 7436 w 379629"/>
              <a:gd name="connsiteY322" fmla="*/ 248748 h 333523"/>
              <a:gd name="connsiteX323" fmla="*/ 3718 w 379629"/>
              <a:gd name="connsiteY323" fmla="*/ 251351 h 333523"/>
              <a:gd name="connsiteX324" fmla="*/ 0 w 379629"/>
              <a:gd name="connsiteY324" fmla="*/ 253954 h 333523"/>
              <a:gd name="connsiteX325" fmla="*/ 1487 w 379629"/>
              <a:gd name="connsiteY325" fmla="*/ 251351 h 333523"/>
              <a:gd name="connsiteX326" fmla="*/ 3346 w 379629"/>
              <a:gd name="connsiteY326" fmla="*/ 248748 h 333523"/>
              <a:gd name="connsiteX327" fmla="*/ 5577 w 379629"/>
              <a:gd name="connsiteY327" fmla="*/ 246517 h 333523"/>
              <a:gd name="connsiteX328" fmla="*/ 7808 w 379629"/>
              <a:gd name="connsiteY328" fmla="*/ 244286 h 333523"/>
              <a:gd name="connsiteX329" fmla="*/ 10411 w 379629"/>
              <a:gd name="connsiteY329" fmla="*/ 242056 h 333523"/>
              <a:gd name="connsiteX330" fmla="*/ 13014 w 379629"/>
              <a:gd name="connsiteY330" fmla="*/ 239825 h 333523"/>
              <a:gd name="connsiteX331" fmla="*/ 15988 w 379629"/>
              <a:gd name="connsiteY331" fmla="*/ 237594 h 333523"/>
              <a:gd name="connsiteX332" fmla="*/ 19335 w 379629"/>
              <a:gd name="connsiteY332" fmla="*/ 235363 h 333523"/>
              <a:gd name="connsiteX333" fmla="*/ 22681 w 379629"/>
              <a:gd name="connsiteY333" fmla="*/ 233132 h 333523"/>
              <a:gd name="connsiteX334" fmla="*/ 26399 w 379629"/>
              <a:gd name="connsiteY334" fmla="*/ 230901 h 333523"/>
              <a:gd name="connsiteX335" fmla="*/ 30117 w 379629"/>
              <a:gd name="connsiteY335" fmla="*/ 228670 h 333523"/>
              <a:gd name="connsiteX336" fmla="*/ 34207 w 379629"/>
              <a:gd name="connsiteY336" fmla="*/ 226439 h 333523"/>
              <a:gd name="connsiteX337" fmla="*/ 38298 w 379629"/>
              <a:gd name="connsiteY337" fmla="*/ 224208 h 333523"/>
              <a:gd name="connsiteX338" fmla="*/ 42759 w 379629"/>
              <a:gd name="connsiteY338" fmla="*/ 222349 h 333523"/>
              <a:gd name="connsiteX339" fmla="*/ 47593 w 379629"/>
              <a:gd name="connsiteY339" fmla="*/ 220490 h 333523"/>
              <a:gd name="connsiteX340" fmla="*/ 52427 w 379629"/>
              <a:gd name="connsiteY340" fmla="*/ 218631 h 333523"/>
              <a:gd name="connsiteX341" fmla="*/ 56517 w 379629"/>
              <a:gd name="connsiteY341" fmla="*/ 217144 h 333523"/>
              <a:gd name="connsiteX342" fmla="*/ 60979 w 379629"/>
              <a:gd name="connsiteY342" fmla="*/ 215656 h 333523"/>
              <a:gd name="connsiteX343" fmla="*/ 60979 w 379629"/>
              <a:gd name="connsiteY343" fmla="*/ 92212 h 333523"/>
              <a:gd name="connsiteX344" fmla="*/ 117867 w 379629"/>
              <a:gd name="connsiteY344" fmla="*/ 29746 h 333523"/>
              <a:gd name="connsiteX345" fmla="*/ 136830 w 379629"/>
              <a:gd name="connsiteY345" fmla="*/ 8924 h 333523"/>
              <a:gd name="connsiteX346" fmla="*/ 159511 w 379629"/>
              <a:gd name="connsiteY346" fmla="*/ 33836 h 333523"/>
              <a:gd name="connsiteX347" fmla="*/ 155793 w 379629"/>
              <a:gd name="connsiteY347" fmla="*/ 29746 h 333523"/>
              <a:gd name="connsiteX348" fmla="*/ 189257 w 379629"/>
              <a:gd name="connsiteY348" fmla="*/ 29746 h 333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Lst>
            <a:rect l="l" t="t" r="r" b="b"/>
            <a:pathLst>
              <a:path w="379629" h="333523">
                <a:moveTo>
                  <a:pt x="234618" y="246889"/>
                </a:moveTo>
                <a:lnTo>
                  <a:pt x="234618" y="288161"/>
                </a:lnTo>
                <a:lnTo>
                  <a:pt x="239080" y="288161"/>
                </a:lnTo>
                <a:cubicBezTo>
                  <a:pt x="254697" y="288161"/>
                  <a:pt x="262505" y="280725"/>
                  <a:pt x="262505" y="266224"/>
                </a:cubicBezTo>
                <a:cubicBezTo>
                  <a:pt x="262505" y="259159"/>
                  <a:pt x="261018" y="254325"/>
                  <a:pt x="258043" y="251351"/>
                </a:cubicBezTo>
                <a:cubicBezTo>
                  <a:pt x="255068" y="248376"/>
                  <a:pt x="250235" y="246889"/>
                  <a:pt x="243170" y="246889"/>
                </a:cubicBezTo>
                <a:close/>
                <a:moveTo>
                  <a:pt x="293738" y="243171"/>
                </a:moveTo>
                <a:lnTo>
                  <a:pt x="327945" y="243171"/>
                </a:lnTo>
                <a:lnTo>
                  <a:pt x="327945" y="246889"/>
                </a:lnTo>
                <a:lnTo>
                  <a:pt x="326830" y="246889"/>
                </a:lnTo>
                <a:cubicBezTo>
                  <a:pt x="321996" y="247261"/>
                  <a:pt x="319022" y="248005"/>
                  <a:pt x="318278" y="248748"/>
                </a:cubicBezTo>
                <a:cubicBezTo>
                  <a:pt x="317535" y="249864"/>
                  <a:pt x="317163" y="252838"/>
                  <a:pt x="317163" y="258416"/>
                </a:cubicBezTo>
                <a:lnTo>
                  <a:pt x="317163" y="315676"/>
                </a:lnTo>
                <a:cubicBezTo>
                  <a:pt x="317163" y="320882"/>
                  <a:pt x="317535" y="324228"/>
                  <a:pt x="318278" y="325343"/>
                </a:cubicBezTo>
                <a:cubicBezTo>
                  <a:pt x="319022" y="326459"/>
                  <a:pt x="321996" y="327203"/>
                  <a:pt x="326830" y="327203"/>
                </a:cubicBezTo>
                <a:lnTo>
                  <a:pt x="327945" y="327203"/>
                </a:lnTo>
                <a:lnTo>
                  <a:pt x="327945" y="330921"/>
                </a:lnTo>
                <a:lnTo>
                  <a:pt x="293738" y="330921"/>
                </a:lnTo>
                <a:lnTo>
                  <a:pt x="293738" y="327203"/>
                </a:lnTo>
                <a:lnTo>
                  <a:pt x="294853" y="327203"/>
                </a:lnTo>
                <a:cubicBezTo>
                  <a:pt x="299687" y="326831"/>
                  <a:pt x="302290" y="326087"/>
                  <a:pt x="303405" y="325343"/>
                </a:cubicBezTo>
                <a:cubicBezTo>
                  <a:pt x="304149" y="324228"/>
                  <a:pt x="304893" y="321253"/>
                  <a:pt x="304893" y="315676"/>
                </a:cubicBezTo>
                <a:lnTo>
                  <a:pt x="304893" y="258416"/>
                </a:lnTo>
                <a:cubicBezTo>
                  <a:pt x="304893" y="253210"/>
                  <a:pt x="304521" y="249864"/>
                  <a:pt x="303405" y="248748"/>
                </a:cubicBezTo>
                <a:cubicBezTo>
                  <a:pt x="302662" y="247633"/>
                  <a:pt x="299687" y="246889"/>
                  <a:pt x="294853" y="246889"/>
                </a:cubicBezTo>
                <a:lnTo>
                  <a:pt x="293738" y="246889"/>
                </a:lnTo>
                <a:close/>
                <a:moveTo>
                  <a:pt x="242427" y="242799"/>
                </a:moveTo>
                <a:lnTo>
                  <a:pt x="247260" y="242799"/>
                </a:lnTo>
                <a:cubicBezTo>
                  <a:pt x="265479" y="242799"/>
                  <a:pt x="274403" y="250235"/>
                  <a:pt x="274403" y="265108"/>
                </a:cubicBezTo>
                <a:cubicBezTo>
                  <a:pt x="274403" y="277378"/>
                  <a:pt x="268454" y="285558"/>
                  <a:pt x="256556" y="289648"/>
                </a:cubicBezTo>
                <a:lnTo>
                  <a:pt x="273660" y="315304"/>
                </a:lnTo>
                <a:cubicBezTo>
                  <a:pt x="277378" y="320881"/>
                  <a:pt x="279980" y="324228"/>
                  <a:pt x="281096" y="325343"/>
                </a:cubicBezTo>
                <a:cubicBezTo>
                  <a:pt x="282211" y="326459"/>
                  <a:pt x="283699" y="326831"/>
                  <a:pt x="285558" y="327202"/>
                </a:cubicBezTo>
                <a:cubicBezTo>
                  <a:pt x="285930" y="327202"/>
                  <a:pt x="287417" y="327202"/>
                  <a:pt x="289648" y="327574"/>
                </a:cubicBezTo>
                <a:lnTo>
                  <a:pt x="290763" y="327574"/>
                </a:lnTo>
                <a:lnTo>
                  <a:pt x="290763" y="331292"/>
                </a:lnTo>
                <a:lnTo>
                  <a:pt x="268454" y="331292"/>
                </a:lnTo>
                <a:lnTo>
                  <a:pt x="244658" y="292623"/>
                </a:lnTo>
                <a:lnTo>
                  <a:pt x="234247" y="292623"/>
                </a:lnTo>
                <a:lnTo>
                  <a:pt x="234247" y="315676"/>
                </a:lnTo>
                <a:cubicBezTo>
                  <a:pt x="234247" y="320881"/>
                  <a:pt x="234618" y="324228"/>
                  <a:pt x="235362" y="325343"/>
                </a:cubicBezTo>
                <a:cubicBezTo>
                  <a:pt x="236106" y="326459"/>
                  <a:pt x="238708" y="327202"/>
                  <a:pt x="242427" y="327202"/>
                </a:cubicBezTo>
                <a:lnTo>
                  <a:pt x="243542" y="327202"/>
                </a:lnTo>
                <a:lnTo>
                  <a:pt x="243542" y="330921"/>
                </a:lnTo>
                <a:lnTo>
                  <a:pt x="210450" y="330921"/>
                </a:lnTo>
                <a:lnTo>
                  <a:pt x="210450" y="327202"/>
                </a:lnTo>
                <a:lnTo>
                  <a:pt x="211565" y="327202"/>
                </a:lnTo>
                <a:cubicBezTo>
                  <a:pt x="216399" y="326831"/>
                  <a:pt x="219002" y="326087"/>
                  <a:pt x="220117" y="325343"/>
                </a:cubicBezTo>
                <a:cubicBezTo>
                  <a:pt x="220861" y="324228"/>
                  <a:pt x="221605" y="321253"/>
                  <a:pt x="221605" y="315676"/>
                </a:cubicBezTo>
                <a:lnTo>
                  <a:pt x="221605" y="258415"/>
                </a:lnTo>
                <a:cubicBezTo>
                  <a:pt x="221605" y="253210"/>
                  <a:pt x="221233" y="249864"/>
                  <a:pt x="220117" y="248748"/>
                </a:cubicBezTo>
                <a:cubicBezTo>
                  <a:pt x="219374" y="247633"/>
                  <a:pt x="216399" y="246889"/>
                  <a:pt x="211565" y="246889"/>
                </a:cubicBezTo>
                <a:lnTo>
                  <a:pt x="210450" y="246889"/>
                </a:lnTo>
                <a:lnTo>
                  <a:pt x="210450" y="243171"/>
                </a:lnTo>
                <a:lnTo>
                  <a:pt x="231644" y="243171"/>
                </a:lnTo>
                <a:close/>
                <a:moveTo>
                  <a:pt x="51311" y="242799"/>
                </a:moveTo>
                <a:lnTo>
                  <a:pt x="85518" y="242799"/>
                </a:lnTo>
                <a:lnTo>
                  <a:pt x="85518" y="246517"/>
                </a:lnTo>
                <a:lnTo>
                  <a:pt x="84403" y="246517"/>
                </a:lnTo>
                <a:cubicBezTo>
                  <a:pt x="79569" y="246889"/>
                  <a:pt x="76595" y="247633"/>
                  <a:pt x="75851" y="248376"/>
                </a:cubicBezTo>
                <a:cubicBezTo>
                  <a:pt x="75108" y="249492"/>
                  <a:pt x="74736" y="252466"/>
                  <a:pt x="74736" y="258044"/>
                </a:cubicBezTo>
                <a:lnTo>
                  <a:pt x="74736" y="282584"/>
                </a:lnTo>
                <a:lnTo>
                  <a:pt x="116380" y="282584"/>
                </a:lnTo>
                <a:lnTo>
                  <a:pt x="116380" y="258044"/>
                </a:lnTo>
                <a:cubicBezTo>
                  <a:pt x="116380" y="252838"/>
                  <a:pt x="116008" y="249492"/>
                  <a:pt x="114892" y="248376"/>
                </a:cubicBezTo>
                <a:cubicBezTo>
                  <a:pt x="114149" y="247261"/>
                  <a:pt x="111174" y="246517"/>
                  <a:pt x="106340" y="246517"/>
                </a:cubicBezTo>
                <a:lnTo>
                  <a:pt x="105225" y="246517"/>
                </a:lnTo>
                <a:lnTo>
                  <a:pt x="105225" y="242799"/>
                </a:lnTo>
                <a:lnTo>
                  <a:pt x="139432" y="242799"/>
                </a:lnTo>
                <a:lnTo>
                  <a:pt x="139432" y="246517"/>
                </a:lnTo>
                <a:lnTo>
                  <a:pt x="138317" y="246517"/>
                </a:lnTo>
                <a:cubicBezTo>
                  <a:pt x="133483" y="246889"/>
                  <a:pt x="130509" y="247633"/>
                  <a:pt x="129765" y="248376"/>
                </a:cubicBezTo>
                <a:cubicBezTo>
                  <a:pt x="129022" y="249492"/>
                  <a:pt x="128650" y="252466"/>
                  <a:pt x="128650" y="258044"/>
                </a:cubicBezTo>
                <a:lnTo>
                  <a:pt x="128650" y="315304"/>
                </a:lnTo>
                <a:cubicBezTo>
                  <a:pt x="128650" y="320510"/>
                  <a:pt x="129022" y="323856"/>
                  <a:pt x="129765" y="324971"/>
                </a:cubicBezTo>
                <a:cubicBezTo>
                  <a:pt x="130509" y="326087"/>
                  <a:pt x="133483" y="326831"/>
                  <a:pt x="138317" y="326831"/>
                </a:cubicBezTo>
                <a:lnTo>
                  <a:pt x="139432" y="326831"/>
                </a:lnTo>
                <a:lnTo>
                  <a:pt x="139432" y="330549"/>
                </a:lnTo>
                <a:lnTo>
                  <a:pt x="105225" y="330549"/>
                </a:lnTo>
                <a:lnTo>
                  <a:pt x="105225" y="326831"/>
                </a:lnTo>
                <a:lnTo>
                  <a:pt x="106340" y="326831"/>
                </a:lnTo>
                <a:cubicBezTo>
                  <a:pt x="111174" y="326459"/>
                  <a:pt x="114149" y="325715"/>
                  <a:pt x="114892" y="324971"/>
                </a:cubicBezTo>
                <a:cubicBezTo>
                  <a:pt x="115636" y="323856"/>
                  <a:pt x="116008" y="320881"/>
                  <a:pt x="116008" y="315304"/>
                </a:cubicBezTo>
                <a:lnTo>
                  <a:pt x="116008" y="287789"/>
                </a:lnTo>
                <a:lnTo>
                  <a:pt x="74736" y="287789"/>
                </a:lnTo>
                <a:lnTo>
                  <a:pt x="74736" y="315304"/>
                </a:lnTo>
                <a:cubicBezTo>
                  <a:pt x="74736" y="320510"/>
                  <a:pt x="75108" y="323856"/>
                  <a:pt x="75851" y="324971"/>
                </a:cubicBezTo>
                <a:cubicBezTo>
                  <a:pt x="76595" y="326087"/>
                  <a:pt x="79569" y="326831"/>
                  <a:pt x="84403" y="326831"/>
                </a:cubicBezTo>
                <a:lnTo>
                  <a:pt x="85518" y="326831"/>
                </a:lnTo>
                <a:lnTo>
                  <a:pt x="85518" y="330549"/>
                </a:lnTo>
                <a:lnTo>
                  <a:pt x="51311" y="330549"/>
                </a:lnTo>
                <a:lnTo>
                  <a:pt x="51311" y="326831"/>
                </a:lnTo>
                <a:lnTo>
                  <a:pt x="52426" y="326831"/>
                </a:lnTo>
                <a:cubicBezTo>
                  <a:pt x="57260" y="326459"/>
                  <a:pt x="59863" y="325715"/>
                  <a:pt x="60978" y="324971"/>
                </a:cubicBezTo>
                <a:cubicBezTo>
                  <a:pt x="61722" y="323856"/>
                  <a:pt x="62466" y="320881"/>
                  <a:pt x="62466" y="315304"/>
                </a:cubicBezTo>
                <a:lnTo>
                  <a:pt x="62466" y="258044"/>
                </a:lnTo>
                <a:cubicBezTo>
                  <a:pt x="62466" y="252838"/>
                  <a:pt x="62094" y="249492"/>
                  <a:pt x="60978" y="248376"/>
                </a:cubicBezTo>
                <a:cubicBezTo>
                  <a:pt x="60235" y="247261"/>
                  <a:pt x="57260" y="246517"/>
                  <a:pt x="52426" y="246517"/>
                </a:cubicBezTo>
                <a:lnTo>
                  <a:pt x="51311" y="246517"/>
                </a:lnTo>
                <a:close/>
                <a:moveTo>
                  <a:pt x="175499" y="240940"/>
                </a:moveTo>
                <a:cubicBezTo>
                  <a:pt x="178845" y="240940"/>
                  <a:pt x="182191" y="241312"/>
                  <a:pt x="185910" y="242055"/>
                </a:cubicBezTo>
                <a:cubicBezTo>
                  <a:pt x="189628" y="242799"/>
                  <a:pt x="193718" y="243543"/>
                  <a:pt x="197808" y="245030"/>
                </a:cubicBezTo>
                <a:lnTo>
                  <a:pt x="197808" y="260647"/>
                </a:lnTo>
                <a:lnTo>
                  <a:pt x="191115" y="260647"/>
                </a:lnTo>
                <a:lnTo>
                  <a:pt x="191115" y="254697"/>
                </a:lnTo>
                <a:cubicBezTo>
                  <a:pt x="191115" y="251351"/>
                  <a:pt x="190000" y="248748"/>
                  <a:pt x="187397" y="247261"/>
                </a:cubicBezTo>
                <a:cubicBezTo>
                  <a:pt x="184794" y="245774"/>
                  <a:pt x="181076" y="245030"/>
                  <a:pt x="175870" y="245030"/>
                </a:cubicBezTo>
                <a:cubicBezTo>
                  <a:pt x="171409" y="245030"/>
                  <a:pt x="168062" y="246517"/>
                  <a:pt x="165459" y="249120"/>
                </a:cubicBezTo>
                <a:cubicBezTo>
                  <a:pt x="162857" y="251723"/>
                  <a:pt x="161369" y="255441"/>
                  <a:pt x="161369" y="260275"/>
                </a:cubicBezTo>
                <a:cubicBezTo>
                  <a:pt x="161369" y="263993"/>
                  <a:pt x="162113" y="267339"/>
                  <a:pt x="163972" y="269942"/>
                </a:cubicBezTo>
                <a:cubicBezTo>
                  <a:pt x="165831" y="272545"/>
                  <a:pt x="169178" y="275148"/>
                  <a:pt x="174011" y="277750"/>
                </a:cubicBezTo>
                <a:lnTo>
                  <a:pt x="180332" y="281468"/>
                </a:lnTo>
                <a:cubicBezTo>
                  <a:pt x="188884" y="286302"/>
                  <a:pt x="194833" y="290764"/>
                  <a:pt x="197808" y="294110"/>
                </a:cubicBezTo>
                <a:cubicBezTo>
                  <a:pt x="200782" y="297829"/>
                  <a:pt x="202270" y="302290"/>
                  <a:pt x="202270" y="307868"/>
                </a:cubicBezTo>
                <a:cubicBezTo>
                  <a:pt x="202270" y="315304"/>
                  <a:pt x="199667" y="321253"/>
                  <a:pt x="194090" y="326087"/>
                </a:cubicBezTo>
                <a:cubicBezTo>
                  <a:pt x="188512" y="330921"/>
                  <a:pt x="181820" y="333523"/>
                  <a:pt x="173640" y="333523"/>
                </a:cubicBezTo>
                <a:cubicBezTo>
                  <a:pt x="168806" y="333523"/>
                  <a:pt x="164344" y="333152"/>
                  <a:pt x="160254" y="332408"/>
                </a:cubicBezTo>
                <a:cubicBezTo>
                  <a:pt x="156908" y="331293"/>
                  <a:pt x="153189" y="330549"/>
                  <a:pt x="149843" y="329062"/>
                </a:cubicBezTo>
                <a:lnTo>
                  <a:pt x="149843" y="311958"/>
                </a:lnTo>
                <a:lnTo>
                  <a:pt x="156164" y="311958"/>
                </a:lnTo>
                <a:lnTo>
                  <a:pt x="156164" y="317535"/>
                </a:lnTo>
                <a:cubicBezTo>
                  <a:pt x="156164" y="320510"/>
                  <a:pt x="157279" y="323112"/>
                  <a:pt x="159882" y="324600"/>
                </a:cubicBezTo>
                <a:cubicBezTo>
                  <a:pt x="163972" y="327202"/>
                  <a:pt x="168806" y="328690"/>
                  <a:pt x="173640" y="328690"/>
                </a:cubicBezTo>
                <a:cubicBezTo>
                  <a:pt x="178845" y="328690"/>
                  <a:pt x="182935" y="327202"/>
                  <a:pt x="185910" y="324228"/>
                </a:cubicBezTo>
                <a:cubicBezTo>
                  <a:pt x="188884" y="321253"/>
                  <a:pt x="190371" y="317163"/>
                  <a:pt x="190371" y="311958"/>
                </a:cubicBezTo>
                <a:cubicBezTo>
                  <a:pt x="190371" y="307496"/>
                  <a:pt x="189256" y="304150"/>
                  <a:pt x="187397" y="301547"/>
                </a:cubicBezTo>
                <a:cubicBezTo>
                  <a:pt x="185538" y="298944"/>
                  <a:pt x="181820" y="295970"/>
                  <a:pt x="176242" y="292995"/>
                </a:cubicBezTo>
                <a:lnTo>
                  <a:pt x="169921" y="289277"/>
                </a:lnTo>
                <a:cubicBezTo>
                  <a:pt x="156536" y="281840"/>
                  <a:pt x="149843" y="273288"/>
                  <a:pt x="149843" y="264365"/>
                </a:cubicBezTo>
                <a:cubicBezTo>
                  <a:pt x="149843" y="257672"/>
                  <a:pt x="152446" y="252095"/>
                  <a:pt x="157279" y="247633"/>
                </a:cubicBezTo>
                <a:cubicBezTo>
                  <a:pt x="162113" y="243171"/>
                  <a:pt x="168434" y="240940"/>
                  <a:pt x="175499" y="240940"/>
                </a:cubicBezTo>
                <a:close/>
                <a:moveTo>
                  <a:pt x="148356" y="134971"/>
                </a:moveTo>
                <a:lnTo>
                  <a:pt x="148356" y="199296"/>
                </a:lnTo>
                <a:lnTo>
                  <a:pt x="153190" y="198924"/>
                </a:lnTo>
                <a:lnTo>
                  <a:pt x="158396" y="198552"/>
                </a:lnTo>
                <a:lnTo>
                  <a:pt x="163601" y="198181"/>
                </a:lnTo>
                <a:lnTo>
                  <a:pt x="168807" y="197809"/>
                </a:lnTo>
                <a:lnTo>
                  <a:pt x="174012" y="197437"/>
                </a:lnTo>
                <a:lnTo>
                  <a:pt x="207848" y="197437"/>
                </a:lnTo>
                <a:lnTo>
                  <a:pt x="216400" y="197809"/>
                </a:lnTo>
                <a:lnTo>
                  <a:pt x="224951" y="198181"/>
                </a:lnTo>
                <a:lnTo>
                  <a:pt x="229041" y="198552"/>
                </a:lnTo>
                <a:lnTo>
                  <a:pt x="233132" y="198924"/>
                </a:lnTo>
                <a:lnTo>
                  <a:pt x="237222" y="199296"/>
                </a:lnTo>
                <a:lnTo>
                  <a:pt x="241312" y="199668"/>
                </a:lnTo>
                <a:lnTo>
                  <a:pt x="249492" y="200412"/>
                </a:lnTo>
                <a:lnTo>
                  <a:pt x="253582" y="200783"/>
                </a:lnTo>
                <a:lnTo>
                  <a:pt x="257672" y="201527"/>
                </a:lnTo>
                <a:lnTo>
                  <a:pt x="257672" y="134971"/>
                </a:lnTo>
                <a:lnTo>
                  <a:pt x="149100" y="134971"/>
                </a:lnTo>
                <a:close/>
                <a:moveTo>
                  <a:pt x="241683" y="113405"/>
                </a:moveTo>
                <a:lnTo>
                  <a:pt x="232388" y="120842"/>
                </a:lnTo>
                <a:lnTo>
                  <a:pt x="250607" y="120842"/>
                </a:lnTo>
                <a:close/>
                <a:moveTo>
                  <a:pt x="167319" y="113405"/>
                </a:moveTo>
                <a:lnTo>
                  <a:pt x="158024" y="120842"/>
                </a:lnTo>
                <a:lnTo>
                  <a:pt x="176615" y="120842"/>
                </a:lnTo>
                <a:close/>
                <a:moveTo>
                  <a:pt x="76223" y="106341"/>
                </a:moveTo>
                <a:lnTo>
                  <a:pt x="76223" y="211194"/>
                </a:lnTo>
                <a:lnTo>
                  <a:pt x="82916" y="209335"/>
                </a:lnTo>
                <a:lnTo>
                  <a:pt x="89981" y="207476"/>
                </a:lnTo>
                <a:lnTo>
                  <a:pt x="97045" y="205989"/>
                </a:lnTo>
                <a:lnTo>
                  <a:pt x="100763" y="205245"/>
                </a:lnTo>
                <a:lnTo>
                  <a:pt x="104482" y="204502"/>
                </a:lnTo>
                <a:lnTo>
                  <a:pt x="108200" y="203758"/>
                </a:lnTo>
                <a:lnTo>
                  <a:pt x="111918" y="203014"/>
                </a:lnTo>
                <a:lnTo>
                  <a:pt x="119354" y="201899"/>
                </a:lnTo>
                <a:lnTo>
                  <a:pt x="123073" y="201155"/>
                </a:lnTo>
                <a:lnTo>
                  <a:pt x="126791" y="200783"/>
                </a:lnTo>
                <a:lnTo>
                  <a:pt x="134599" y="200040"/>
                </a:lnTo>
                <a:lnTo>
                  <a:pt x="134971" y="200040"/>
                </a:lnTo>
                <a:lnTo>
                  <a:pt x="134971" y="120842"/>
                </a:lnTo>
                <a:lnTo>
                  <a:pt x="152818" y="106341"/>
                </a:lnTo>
                <a:close/>
                <a:moveTo>
                  <a:pt x="254325" y="105969"/>
                </a:moveTo>
                <a:lnTo>
                  <a:pt x="271429" y="120470"/>
                </a:lnTo>
                <a:lnTo>
                  <a:pt x="271429" y="203386"/>
                </a:lnTo>
                <a:lnTo>
                  <a:pt x="272173" y="203758"/>
                </a:lnTo>
                <a:lnTo>
                  <a:pt x="272545" y="203758"/>
                </a:lnTo>
                <a:lnTo>
                  <a:pt x="278865" y="204873"/>
                </a:lnTo>
                <a:lnTo>
                  <a:pt x="285186" y="206361"/>
                </a:lnTo>
                <a:lnTo>
                  <a:pt x="288161" y="207104"/>
                </a:lnTo>
                <a:lnTo>
                  <a:pt x="291507" y="207848"/>
                </a:lnTo>
                <a:lnTo>
                  <a:pt x="297828" y="209335"/>
                </a:lnTo>
                <a:lnTo>
                  <a:pt x="297828" y="105969"/>
                </a:lnTo>
                <a:close/>
                <a:moveTo>
                  <a:pt x="229413" y="103366"/>
                </a:moveTo>
                <a:lnTo>
                  <a:pt x="208963" y="120842"/>
                </a:lnTo>
                <a:lnTo>
                  <a:pt x="224580" y="120842"/>
                </a:lnTo>
                <a:lnTo>
                  <a:pt x="237222" y="109687"/>
                </a:lnTo>
                <a:close/>
                <a:moveTo>
                  <a:pt x="179589" y="103366"/>
                </a:moveTo>
                <a:lnTo>
                  <a:pt x="171409" y="110059"/>
                </a:lnTo>
                <a:lnTo>
                  <a:pt x="184423" y="120842"/>
                </a:lnTo>
                <a:lnTo>
                  <a:pt x="200039" y="120842"/>
                </a:lnTo>
                <a:close/>
                <a:moveTo>
                  <a:pt x="217887" y="94071"/>
                </a:moveTo>
                <a:lnTo>
                  <a:pt x="207476" y="102994"/>
                </a:lnTo>
                <a:lnTo>
                  <a:pt x="207476" y="115636"/>
                </a:lnTo>
                <a:lnTo>
                  <a:pt x="226067" y="100764"/>
                </a:lnTo>
                <a:close/>
                <a:moveTo>
                  <a:pt x="191116" y="93699"/>
                </a:moveTo>
                <a:lnTo>
                  <a:pt x="182936" y="100392"/>
                </a:lnTo>
                <a:lnTo>
                  <a:pt x="201527" y="115636"/>
                </a:lnTo>
                <a:lnTo>
                  <a:pt x="201527" y="102994"/>
                </a:lnTo>
                <a:close/>
                <a:moveTo>
                  <a:pt x="207476" y="85519"/>
                </a:moveTo>
                <a:lnTo>
                  <a:pt x="207476" y="96302"/>
                </a:lnTo>
                <a:lnTo>
                  <a:pt x="214169" y="90724"/>
                </a:lnTo>
                <a:close/>
                <a:moveTo>
                  <a:pt x="201899" y="85519"/>
                </a:moveTo>
                <a:lnTo>
                  <a:pt x="195206" y="90724"/>
                </a:lnTo>
                <a:lnTo>
                  <a:pt x="201899" y="96302"/>
                </a:lnTo>
                <a:close/>
                <a:moveTo>
                  <a:pt x="168807" y="44619"/>
                </a:moveTo>
                <a:lnTo>
                  <a:pt x="194462" y="72505"/>
                </a:lnTo>
                <a:lnTo>
                  <a:pt x="204130" y="64697"/>
                </a:lnTo>
                <a:lnTo>
                  <a:pt x="237593" y="92583"/>
                </a:lnTo>
                <a:lnTo>
                  <a:pt x="237593" y="92955"/>
                </a:lnTo>
                <a:lnTo>
                  <a:pt x="292995" y="92955"/>
                </a:lnTo>
                <a:lnTo>
                  <a:pt x="247633" y="44619"/>
                </a:lnTo>
                <a:close/>
                <a:moveTo>
                  <a:pt x="137574" y="33836"/>
                </a:moveTo>
                <a:lnTo>
                  <a:pt x="84031" y="92212"/>
                </a:lnTo>
                <a:lnTo>
                  <a:pt x="169550" y="92212"/>
                </a:lnTo>
                <a:lnTo>
                  <a:pt x="181820" y="82544"/>
                </a:lnTo>
                <a:close/>
                <a:moveTo>
                  <a:pt x="189257" y="0"/>
                </a:moveTo>
                <a:lnTo>
                  <a:pt x="204501" y="0"/>
                </a:lnTo>
                <a:lnTo>
                  <a:pt x="204501" y="29746"/>
                </a:lnTo>
                <a:lnTo>
                  <a:pt x="255069" y="29746"/>
                </a:lnTo>
                <a:lnTo>
                  <a:pt x="311214" y="92212"/>
                </a:lnTo>
                <a:lnTo>
                  <a:pt x="311214" y="213425"/>
                </a:lnTo>
                <a:lnTo>
                  <a:pt x="312701" y="213797"/>
                </a:lnTo>
                <a:lnTo>
                  <a:pt x="316419" y="214913"/>
                </a:lnTo>
                <a:lnTo>
                  <a:pt x="320138" y="216028"/>
                </a:lnTo>
                <a:lnTo>
                  <a:pt x="323484" y="217144"/>
                </a:lnTo>
                <a:lnTo>
                  <a:pt x="326830" y="218631"/>
                </a:lnTo>
                <a:lnTo>
                  <a:pt x="329433" y="219374"/>
                </a:lnTo>
                <a:lnTo>
                  <a:pt x="331664" y="220490"/>
                </a:lnTo>
                <a:lnTo>
                  <a:pt x="336498" y="222349"/>
                </a:lnTo>
                <a:lnTo>
                  <a:pt x="340959" y="224208"/>
                </a:lnTo>
                <a:lnTo>
                  <a:pt x="345421" y="226439"/>
                </a:lnTo>
                <a:lnTo>
                  <a:pt x="349511" y="228670"/>
                </a:lnTo>
                <a:lnTo>
                  <a:pt x="353230" y="230901"/>
                </a:lnTo>
                <a:lnTo>
                  <a:pt x="355089" y="232016"/>
                </a:lnTo>
                <a:lnTo>
                  <a:pt x="356948" y="233132"/>
                </a:lnTo>
                <a:lnTo>
                  <a:pt x="360294" y="235363"/>
                </a:lnTo>
                <a:lnTo>
                  <a:pt x="363269" y="237594"/>
                </a:lnTo>
                <a:lnTo>
                  <a:pt x="366243" y="239825"/>
                </a:lnTo>
                <a:lnTo>
                  <a:pt x="367731" y="240940"/>
                </a:lnTo>
                <a:lnTo>
                  <a:pt x="369218" y="242056"/>
                </a:lnTo>
                <a:lnTo>
                  <a:pt x="371821" y="244286"/>
                </a:lnTo>
                <a:lnTo>
                  <a:pt x="374052" y="246517"/>
                </a:lnTo>
                <a:lnTo>
                  <a:pt x="375167" y="247633"/>
                </a:lnTo>
                <a:lnTo>
                  <a:pt x="376282" y="248748"/>
                </a:lnTo>
                <a:lnTo>
                  <a:pt x="378142" y="251351"/>
                </a:lnTo>
                <a:lnTo>
                  <a:pt x="378885" y="252467"/>
                </a:lnTo>
                <a:lnTo>
                  <a:pt x="379629" y="253582"/>
                </a:lnTo>
                <a:lnTo>
                  <a:pt x="375911" y="250979"/>
                </a:lnTo>
                <a:lnTo>
                  <a:pt x="372192" y="248377"/>
                </a:lnTo>
                <a:lnTo>
                  <a:pt x="368102" y="245774"/>
                </a:lnTo>
                <a:lnTo>
                  <a:pt x="364012" y="243171"/>
                </a:lnTo>
                <a:lnTo>
                  <a:pt x="361781" y="242056"/>
                </a:lnTo>
                <a:lnTo>
                  <a:pt x="359551" y="240940"/>
                </a:lnTo>
                <a:lnTo>
                  <a:pt x="355089" y="238709"/>
                </a:lnTo>
                <a:lnTo>
                  <a:pt x="352858" y="237594"/>
                </a:lnTo>
                <a:lnTo>
                  <a:pt x="350255" y="236478"/>
                </a:lnTo>
                <a:lnTo>
                  <a:pt x="345421" y="234247"/>
                </a:lnTo>
                <a:lnTo>
                  <a:pt x="340588" y="232388"/>
                </a:lnTo>
                <a:lnTo>
                  <a:pt x="336498" y="230529"/>
                </a:lnTo>
                <a:lnTo>
                  <a:pt x="332408" y="228670"/>
                </a:lnTo>
                <a:lnTo>
                  <a:pt x="328318" y="227183"/>
                </a:lnTo>
                <a:lnTo>
                  <a:pt x="323856" y="225695"/>
                </a:lnTo>
                <a:lnTo>
                  <a:pt x="319394" y="224208"/>
                </a:lnTo>
                <a:lnTo>
                  <a:pt x="314932" y="222721"/>
                </a:lnTo>
                <a:lnTo>
                  <a:pt x="310470" y="221234"/>
                </a:lnTo>
                <a:lnTo>
                  <a:pt x="306008" y="219746"/>
                </a:lnTo>
                <a:lnTo>
                  <a:pt x="301547" y="218631"/>
                </a:lnTo>
                <a:lnTo>
                  <a:pt x="297085" y="217515"/>
                </a:lnTo>
                <a:lnTo>
                  <a:pt x="292623" y="216400"/>
                </a:lnTo>
                <a:lnTo>
                  <a:pt x="287789" y="215284"/>
                </a:lnTo>
                <a:lnTo>
                  <a:pt x="282955" y="214169"/>
                </a:lnTo>
                <a:lnTo>
                  <a:pt x="278122" y="213054"/>
                </a:lnTo>
                <a:lnTo>
                  <a:pt x="273288" y="212310"/>
                </a:lnTo>
                <a:lnTo>
                  <a:pt x="268454" y="211566"/>
                </a:lnTo>
                <a:lnTo>
                  <a:pt x="263621" y="210823"/>
                </a:lnTo>
                <a:lnTo>
                  <a:pt x="258787" y="210079"/>
                </a:lnTo>
                <a:lnTo>
                  <a:pt x="253953" y="209335"/>
                </a:lnTo>
                <a:lnTo>
                  <a:pt x="248748" y="208592"/>
                </a:lnTo>
                <a:lnTo>
                  <a:pt x="243542" y="207848"/>
                </a:lnTo>
                <a:lnTo>
                  <a:pt x="238337" y="207104"/>
                </a:lnTo>
                <a:lnTo>
                  <a:pt x="233132" y="206733"/>
                </a:lnTo>
                <a:lnTo>
                  <a:pt x="227926" y="206361"/>
                </a:lnTo>
                <a:lnTo>
                  <a:pt x="222721" y="205989"/>
                </a:lnTo>
                <a:lnTo>
                  <a:pt x="217143" y="205617"/>
                </a:lnTo>
                <a:lnTo>
                  <a:pt x="211566" y="205245"/>
                </a:lnTo>
                <a:lnTo>
                  <a:pt x="205989" y="204873"/>
                </a:lnTo>
                <a:lnTo>
                  <a:pt x="172525" y="204873"/>
                </a:lnTo>
                <a:lnTo>
                  <a:pt x="166947" y="205245"/>
                </a:lnTo>
                <a:lnTo>
                  <a:pt x="161370" y="205617"/>
                </a:lnTo>
                <a:lnTo>
                  <a:pt x="156165" y="205989"/>
                </a:lnTo>
                <a:lnTo>
                  <a:pt x="150959" y="206361"/>
                </a:lnTo>
                <a:lnTo>
                  <a:pt x="145754" y="206733"/>
                </a:lnTo>
                <a:lnTo>
                  <a:pt x="140548" y="207104"/>
                </a:lnTo>
                <a:lnTo>
                  <a:pt x="135343" y="207848"/>
                </a:lnTo>
                <a:lnTo>
                  <a:pt x="130137" y="208592"/>
                </a:lnTo>
                <a:lnTo>
                  <a:pt x="124932" y="209335"/>
                </a:lnTo>
                <a:lnTo>
                  <a:pt x="119726" y="210079"/>
                </a:lnTo>
                <a:lnTo>
                  <a:pt x="114893" y="210823"/>
                </a:lnTo>
                <a:lnTo>
                  <a:pt x="110059" y="211566"/>
                </a:lnTo>
                <a:lnTo>
                  <a:pt x="105225" y="212310"/>
                </a:lnTo>
                <a:lnTo>
                  <a:pt x="100392" y="213054"/>
                </a:lnTo>
                <a:lnTo>
                  <a:pt x="95558" y="214169"/>
                </a:lnTo>
                <a:lnTo>
                  <a:pt x="90724" y="215284"/>
                </a:lnTo>
                <a:lnTo>
                  <a:pt x="86262" y="216400"/>
                </a:lnTo>
                <a:lnTo>
                  <a:pt x="81801" y="217515"/>
                </a:lnTo>
                <a:lnTo>
                  <a:pt x="77339" y="218631"/>
                </a:lnTo>
                <a:lnTo>
                  <a:pt x="72877" y="219746"/>
                </a:lnTo>
                <a:lnTo>
                  <a:pt x="68415" y="221234"/>
                </a:lnTo>
                <a:lnTo>
                  <a:pt x="63953" y="222721"/>
                </a:lnTo>
                <a:lnTo>
                  <a:pt x="59491" y="224208"/>
                </a:lnTo>
                <a:lnTo>
                  <a:pt x="55029" y="225695"/>
                </a:lnTo>
                <a:lnTo>
                  <a:pt x="50939" y="227183"/>
                </a:lnTo>
                <a:lnTo>
                  <a:pt x="46849" y="228670"/>
                </a:lnTo>
                <a:lnTo>
                  <a:pt x="42759" y="230529"/>
                </a:lnTo>
                <a:lnTo>
                  <a:pt x="38669" y="232388"/>
                </a:lnTo>
                <a:lnTo>
                  <a:pt x="34579" y="234247"/>
                </a:lnTo>
                <a:lnTo>
                  <a:pt x="29374" y="236478"/>
                </a:lnTo>
                <a:lnTo>
                  <a:pt x="24540" y="238709"/>
                </a:lnTo>
                <a:lnTo>
                  <a:pt x="20078" y="240940"/>
                </a:lnTo>
                <a:lnTo>
                  <a:pt x="15616" y="243543"/>
                </a:lnTo>
                <a:lnTo>
                  <a:pt x="11526" y="246146"/>
                </a:lnTo>
                <a:lnTo>
                  <a:pt x="7436" y="248748"/>
                </a:lnTo>
                <a:lnTo>
                  <a:pt x="3718" y="251351"/>
                </a:lnTo>
                <a:lnTo>
                  <a:pt x="0" y="253954"/>
                </a:lnTo>
                <a:lnTo>
                  <a:pt x="1487" y="251351"/>
                </a:lnTo>
                <a:lnTo>
                  <a:pt x="3346" y="248748"/>
                </a:lnTo>
                <a:lnTo>
                  <a:pt x="5577" y="246517"/>
                </a:lnTo>
                <a:lnTo>
                  <a:pt x="7808" y="244286"/>
                </a:lnTo>
                <a:lnTo>
                  <a:pt x="10411" y="242056"/>
                </a:lnTo>
                <a:lnTo>
                  <a:pt x="13014" y="239825"/>
                </a:lnTo>
                <a:lnTo>
                  <a:pt x="15988" y="237594"/>
                </a:lnTo>
                <a:lnTo>
                  <a:pt x="19335" y="235363"/>
                </a:lnTo>
                <a:lnTo>
                  <a:pt x="22681" y="233132"/>
                </a:lnTo>
                <a:lnTo>
                  <a:pt x="26399" y="230901"/>
                </a:lnTo>
                <a:lnTo>
                  <a:pt x="30117" y="228670"/>
                </a:lnTo>
                <a:lnTo>
                  <a:pt x="34207" y="226439"/>
                </a:lnTo>
                <a:lnTo>
                  <a:pt x="38298" y="224208"/>
                </a:lnTo>
                <a:lnTo>
                  <a:pt x="42759" y="222349"/>
                </a:lnTo>
                <a:lnTo>
                  <a:pt x="47593" y="220490"/>
                </a:lnTo>
                <a:lnTo>
                  <a:pt x="52427" y="218631"/>
                </a:lnTo>
                <a:lnTo>
                  <a:pt x="56517" y="217144"/>
                </a:lnTo>
                <a:lnTo>
                  <a:pt x="60979" y="215656"/>
                </a:lnTo>
                <a:lnTo>
                  <a:pt x="60979" y="92212"/>
                </a:lnTo>
                <a:lnTo>
                  <a:pt x="117867" y="29746"/>
                </a:lnTo>
                <a:lnTo>
                  <a:pt x="136830" y="8924"/>
                </a:lnTo>
                <a:lnTo>
                  <a:pt x="159511" y="33836"/>
                </a:lnTo>
                <a:lnTo>
                  <a:pt x="155793" y="29746"/>
                </a:lnTo>
                <a:lnTo>
                  <a:pt x="189257" y="29746"/>
                </a:lnTo>
                <a:close/>
              </a:path>
            </a:pathLst>
          </a:custGeom>
          <a:solidFill>
            <a:schemeClr val="accent1"/>
          </a:solidFill>
        </p:spPr>
        <p:txBody>
          <a:bodyPr wrap="square">
            <a:noAutofit/>
          </a:bodyPr>
          <a:lstStyle>
            <a:lvl1pPr marL="0" indent="0">
              <a:buNone/>
              <a:defRPr sz="200">
                <a:noFill/>
              </a:defRPr>
            </a:lvl1pPr>
            <a:lvl2pPr marL="227012" indent="0">
              <a:buNone/>
              <a:defRPr sz="200"/>
            </a:lvl2pPr>
            <a:lvl3pPr marL="460375" indent="0">
              <a:buNone/>
              <a:defRPr sz="200"/>
            </a:lvl3pPr>
            <a:lvl4pPr marL="625475" indent="0">
              <a:buNone/>
              <a:defRPr sz="200"/>
            </a:lvl4pPr>
            <a:lvl5pPr marL="798513" indent="0">
              <a:buNone/>
              <a:defRPr sz="200"/>
            </a:lvl5pPr>
          </a:lstStyle>
          <a:p>
            <a:pPr lvl="0"/>
            <a:r>
              <a:rPr lang="en-US"/>
              <a:t>Click to edit Master text styles</a:t>
            </a:r>
          </a:p>
        </p:txBody>
      </p:sp>
      <p:grpSp>
        <p:nvGrpSpPr>
          <p:cNvPr id="6" name="Group 5">
            <a:extLst>
              <a:ext uri="{FF2B5EF4-FFF2-40B4-BE49-F238E27FC236}">
                <a16:creationId xmlns:a16="http://schemas.microsoft.com/office/drawing/2014/main" id="{9CAD83E1-3BFB-3AF1-74DB-00D623BAFF29}"/>
              </a:ext>
            </a:extLst>
          </p:cNvPr>
          <p:cNvGrpSpPr/>
          <p:nvPr userDrawn="1"/>
        </p:nvGrpSpPr>
        <p:grpSpPr>
          <a:xfrm>
            <a:off x="12361180" y="1270861"/>
            <a:ext cx="3077430" cy="1903228"/>
            <a:chOff x="12361180" y="4816547"/>
            <a:chExt cx="3077430" cy="1903228"/>
          </a:xfrm>
        </p:grpSpPr>
        <p:sp>
          <p:nvSpPr>
            <p:cNvPr id="8" name="Rectangle 7">
              <a:extLst>
                <a:ext uri="{FF2B5EF4-FFF2-40B4-BE49-F238E27FC236}">
                  <a16:creationId xmlns:a16="http://schemas.microsoft.com/office/drawing/2014/main" id="{B4784CB0-0B03-CC46-F4AD-1AAA321BEE00}"/>
                </a:ext>
              </a:extLst>
            </p:cNvPr>
            <p:cNvSpPr/>
            <p:nvPr userDrawn="1"/>
          </p:nvSpPr>
          <p:spPr>
            <a:xfrm>
              <a:off x="12361180" y="4816547"/>
              <a:ext cx="3077430" cy="190322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91440" rtlCol="0" anchor="t"/>
            <a:lstStyle/>
            <a:p>
              <a:pPr>
                <a:spcBef>
                  <a:spcPts val="1200"/>
                </a:spcBef>
              </a:pPr>
              <a:r>
                <a:rPr lang="en-US" sz="1000" b="1" cap="all" dirty="0">
                  <a:solidFill>
                    <a:schemeClr val="bg1"/>
                  </a:solidFill>
                </a:rPr>
                <a:t>Floating Logo</a:t>
              </a:r>
            </a:p>
            <a:p>
              <a:pPr>
                <a:spcBef>
                  <a:spcPts val="1200"/>
                </a:spcBef>
              </a:pPr>
              <a:r>
                <a:rPr lang="en-US" sz="1000" dirty="0">
                  <a:solidFill>
                    <a:schemeClr val="bg1"/>
                  </a:solidFill>
                </a:rPr>
                <a:t>This layout is built in layers, with a logo </a:t>
              </a:r>
              <a:br>
                <a:rPr lang="en-US" sz="1000" dirty="0">
                  <a:solidFill>
                    <a:schemeClr val="bg1"/>
                  </a:solidFill>
                </a:rPr>
              </a:br>
              <a:r>
                <a:rPr lang="en-US" sz="1000" dirty="0">
                  <a:solidFill>
                    <a:schemeClr val="bg1"/>
                  </a:solidFill>
                </a:rPr>
                <a:t>overlay that should hover over the image. </a:t>
              </a:r>
            </a:p>
            <a:p>
              <a:pPr>
                <a:spcBef>
                  <a:spcPts val="1200"/>
                </a:spcBef>
              </a:pPr>
              <a:r>
                <a:rPr lang="en-US" sz="1000" dirty="0">
                  <a:solidFill>
                    <a:schemeClr val="bg1"/>
                  </a:solidFill>
                </a:rPr>
                <a:t>The color of the logo may be changed to suit the color of the image behind it. Change the color by selecting it and choosing a new color from the theme row of the Fill Palette, White or Accent 1.</a:t>
              </a:r>
            </a:p>
          </p:txBody>
        </p:sp>
        <p:grpSp>
          <p:nvGrpSpPr>
            <p:cNvPr id="9" name="Group 8">
              <a:extLst>
                <a:ext uri="{FF2B5EF4-FFF2-40B4-BE49-F238E27FC236}">
                  <a16:creationId xmlns:a16="http://schemas.microsoft.com/office/drawing/2014/main" id="{8B58A371-7479-9E15-EC49-92BA2F9D33B1}"/>
                </a:ext>
              </a:extLst>
            </p:cNvPr>
            <p:cNvGrpSpPr/>
            <p:nvPr userDrawn="1"/>
          </p:nvGrpSpPr>
          <p:grpSpPr>
            <a:xfrm>
              <a:off x="12467344" y="6414314"/>
              <a:ext cx="887150" cy="242419"/>
              <a:chOff x="12435444" y="7109930"/>
              <a:chExt cx="1638529" cy="447737"/>
            </a:xfrm>
          </p:grpSpPr>
          <p:pic>
            <p:nvPicPr>
              <p:cNvPr id="10" name="Picture 9">
                <a:extLst>
                  <a:ext uri="{FF2B5EF4-FFF2-40B4-BE49-F238E27FC236}">
                    <a16:creationId xmlns:a16="http://schemas.microsoft.com/office/drawing/2014/main" id="{70A59FD5-F1D4-E8D4-B4FD-80463B56CF03}"/>
                  </a:ext>
                </a:extLst>
              </p:cNvPr>
              <p:cNvPicPr>
                <a:picLocks noChangeAspect="1"/>
              </p:cNvPicPr>
              <p:nvPr userDrawn="1"/>
            </p:nvPicPr>
            <p:blipFill>
              <a:blip r:embed="rId2"/>
              <a:stretch>
                <a:fillRect/>
              </a:stretch>
            </p:blipFill>
            <p:spPr>
              <a:xfrm>
                <a:off x="12435444" y="7109930"/>
                <a:ext cx="1638529" cy="447737"/>
              </a:xfrm>
              <a:prstGeom prst="rect">
                <a:avLst/>
              </a:prstGeom>
            </p:spPr>
          </p:pic>
          <p:sp>
            <p:nvSpPr>
              <p:cNvPr id="12" name="Rectangle 11">
                <a:extLst>
                  <a:ext uri="{FF2B5EF4-FFF2-40B4-BE49-F238E27FC236}">
                    <a16:creationId xmlns:a16="http://schemas.microsoft.com/office/drawing/2014/main" id="{CEB65458-BACF-7284-CBF9-7C1C3F5CD63C}"/>
                  </a:ext>
                </a:extLst>
              </p:cNvPr>
              <p:cNvSpPr/>
              <p:nvPr userDrawn="1"/>
            </p:nvSpPr>
            <p:spPr>
              <a:xfrm>
                <a:off x="12435445" y="7366312"/>
                <a:ext cx="166864" cy="19135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600" dirty="0"/>
              </a:p>
            </p:txBody>
          </p:sp>
          <p:sp>
            <p:nvSpPr>
              <p:cNvPr id="13" name="Rectangle 12">
                <a:extLst>
                  <a:ext uri="{FF2B5EF4-FFF2-40B4-BE49-F238E27FC236}">
                    <a16:creationId xmlns:a16="http://schemas.microsoft.com/office/drawing/2014/main" id="{C2546E81-0AA9-3E81-F7A6-E3EC8CBCB696}"/>
                  </a:ext>
                </a:extLst>
              </p:cNvPr>
              <p:cNvSpPr/>
              <p:nvPr userDrawn="1"/>
            </p:nvSpPr>
            <p:spPr>
              <a:xfrm>
                <a:off x="13087844" y="7366312"/>
                <a:ext cx="166864" cy="19135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600" dirty="0"/>
              </a:p>
            </p:txBody>
          </p:sp>
        </p:grpSp>
      </p:grpSp>
      <p:sp>
        <p:nvSpPr>
          <p:cNvPr id="14" name="Rectangle 13">
            <a:extLst>
              <a:ext uri="{FF2B5EF4-FFF2-40B4-BE49-F238E27FC236}">
                <a16:creationId xmlns:a16="http://schemas.microsoft.com/office/drawing/2014/main" id="{D34284D0-175D-4FBD-234E-662A918E07C2}"/>
              </a:ext>
            </a:extLst>
          </p:cNvPr>
          <p:cNvSpPr/>
          <p:nvPr userDrawn="1"/>
        </p:nvSpPr>
        <p:spPr>
          <a:xfrm>
            <a:off x="12361180" y="0"/>
            <a:ext cx="3077430" cy="111587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91440" rtlCol="0" anchor="t"/>
          <a:lstStyle/>
          <a:p>
            <a:pPr>
              <a:spcBef>
                <a:spcPts val="1200"/>
              </a:spcBef>
            </a:pPr>
            <a:r>
              <a:rPr lang="en-US" sz="1000" b="1" cap="all" dirty="0">
                <a:solidFill>
                  <a:schemeClr val="bg1"/>
                </a:solidFill>
              </a:rPr>
              <a:t>Image</a:t>
            </a:r>
          </a:p>
          <a:p>
            <a:pPr>
              <a:spcBef>
                <a:spcPts val="1200"/>
              </a:spcBef>
            </a:pPr>
            <a:r>
              <a:rPr lang="en-US" sz="1000" dirty="0">
                <a:solidFill>
                  <a:schemeClr val="bg1"/>
                </a:solidFill>
              </a:rPr>
              <a:t>In order to add an image, click on the </a:t>
            </a:r>
            <a:br>
              <a:rPr lang="en-US" sz="1000" dirty="0">
                <a:solidFill>
                  <a:schemeClr val="bg1"/>
                </a:solidFill>
              </a:rPr>
            </a:br>
            <a:r>
              <a:rPr lang="en-US" sz="1000" dirty="0">
                <a:solidFill>
                  <a:schemeClr val="bg1"/>
                </a:solidFill>
              </a:rPr>
              <a:t>image icon in the center. Find and insert</a:t>
            </a:r>
            <a:br>
              <a:rPr lang="en-US" sz="1000" dirty="0">
                <a:solidFill>
                  <a:schemeClr val="bg1"/>
                </a:solidFill>
              </a:rPr>
            </a:br>
            <a:r>
              <a:rPr lang="en-US" sz="1000" dirty="0">
                <a:solidFill>
                  <a:schemeClr val="bg1"/>
                </a:solidFill>
              </a:rPr>
              <a:t>your image. To correct the sizing, </a:t>
            </a:r>
            <a:br>
              <a:rPr lang="en-US" sz="1000" dirty="0">
                <a:solidFill>
                  <a:schemeClr val="bg1"/>
                </a:solidFill>
              </a:rPr>
            </a:br>
            <a:r>
              <a:rPr lang="en-US" sz="1000" dirty="0">
                <a:solidFill>
                  <a:schemeClr val="bg1"/>
                </a:solidFill>
              </a:rPr>
              <a:t>use the Reset button.</a:t>
            </a:r>
          </a:p>
        </p:txBody>
      </p:sp>
    </p:spTree>
    <p:extLst>
      <p:ext uri="{BB962C8B-B14F-4D97-AF65-F5344CB8AC3E}">
        <p14:creationId xmlns:p14="http://schemas.microsoft.com/office/powerpoint/2010/main" val="20595223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Picture">
    <p:bg>
      <p:bgRef idx="1001">
        <a:schemeClr val="bg1"/>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0DE460B-8492-496E-B905-F2014225D6A2}"/>
              </a:ext>
            </a:extLst>
          </p:cNvPr>
          <p:cNvSpPr>
            <a:spLocks noGrp="1"/>
          </p:cNvSpPr>
          <p:nvPr>
            <p:ph type="pic" idx="1"/>
          </p:nvPr>
        </p:nvSpPr>
        <p:spPr>
          <a:xfrm>
            <a:off x="1524" y="0"/>
            <a:ext cx="12188952" cy="6858000"/>
          </a:xfrm>
        </p:spPr>
        <p:txBody>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Date Placeholder 1">
            <a:extLst>
              <a:ext uri="{FF2B5EF4-FFF2-40B4-BE49-F238E27FC236}">
                <a16:creationId xmlns:a16="http://schemas.microsoft.com/office/drawing/2014/main" id="{DBEB2FE4-B8E6-4397-B43C-A951254865D3}"/>
              </a:ext>
            </a:extLst>
          </p:cNvPr>
          <p:cNvSpPr>
            <a:spLocks noGrp="1"/>
          </p:cNvSpPr>
          <p:nvPr>
            <p:ph type="dt" sz="half" idx="10"/>
          </p:nvPr>
        </p:nvSpPr>
        <p:spPr/>
        <p:txBody>
          <a:bodyPr/>
          <a:lstStyle/>
          <a:p>
            <a:fld id="{8B08A276-D2B3-BC4D-A9D6-5C705DF68BBF}" type="datetime1">
              <a:rPr lang="en-US" smtClean="0"/>
              <a:t>3/2/2023</a:t>
            </a:fld>
            <a:endParaRPr lang="en-US" dirty="0"/>
          </a:p>
        </p:txBody>
      </p:sp>
      <p:sp>
        <p:nvSpPr>
          <p:cNvPr id="4" name="Footer Placeholder 3">
            <a:extLst>
              <a:ext uri="{FF2B5EF4-FFF2-40B4-BE49-F238E27FC236}">
                <a16:creationId xmlns:a16="http://schemas.microsoft.com/office/drawing/2014/main" id="{93A581C9-28B8-425E-BDF8-FDE4555EF626}"/>
              </a:ext>
            </a:extLst>
          </p:cNvPr>
          <p:cNvSpPr>
            <a:spLocks noGrp="1"/>
          </p:cNvSpPr>
          <p:nvPr>
            <p:ph type="ftr" sz="quarter" idx="11"/>
          </p:nvPr>
        </p:nvSpPr>
        <p:spPr/>
        <p:txBody>
          <a:bodyPr/>
          <a:lstStyle/>
          <a:p>
            <a:r>
              <a:rPr lang="en-US" dirty="0"/>
              <a:t>2021 NCI-IDD State of the Workforce Survey Report | Data Glance</a:t>
            </a:r>
          </a:p>
        </p:txBody>
      </p:sp>
      <p:sp>
        <p:nvSpPr>
          <p:cNvPr id="8" name="Slide Number Placeholder 7">
            <a:extLst>
              <a:ext uri="{FF2B5EF4-FFF2-40B4-BE49-F238E27FC236}">
                <a16:creationId xmlns:a16="http://schemas.microsoft.com/office/drawing/2014/main" id="{71C5BAEF-23A3-460A-8B57-7064A775252E}"/>
              </a:ext>
            </a:extLst>
          </p:cNvPr>
          <p:cNvSpPr>
            <a:spLocks noGrp="1"/>
          </p:cNvSpPr>
          <p:nvPr>
            <p:ph type="sldNum" sz="quarter" idx="12"/>
          </p:nvPr>
        </p:nvSpPr>
        <p:spPr/>
        <p:txBody>
          <a:bodyPr/>
          <a:lstStyle/>
          <a:p>
            <a:fld id="{B2643E34-DC33-45ED-8E33-EC0D5991E9A4}" type="slidenum">
              <a:rPr lang="en-US" smtClean="0"/>
              <a:pPr/>
              <a:t>‹#›</a:t>
            </a:fld>
            <a:endParaRPr lang="en-US" dirty="0"/>
          </a:p>
        </p:txBody>
      </p:sp>
      <p:sp>
        <p:nvSpPr>
          <p:cNvPr id="5" name="Text Placeholder 4">
            <a:extLst>
              <a:ext uri="{FF2B5EF4-FFF2-40B4-BE49-F238E27FC236}">
                <a16:creationId xmlns:a16="http://schemas.microsoft.com/office/drawing/2014/main" id="{EDCFD5A7-E4FA-C577-2DF5-50CF275191A3}"/>
              </a:ext>
            </a:extLst>
          </p:cNvPr>
          <p:cNvSpPr>
            <a:spLocks noGrp="1"/>
          </p:cNvSpPr>
          <p:nvPr>
            <p:ph type="body" sz="quarter" idx="16"/>
          </p:nvPr>
        </p:nvSpPr>
        <p:spPr>
          <a:xfrm>
            <a:off x="11659286" y="6348895"/>
            <a:ext cx="379629" cy="333523"/>
          </a:xfrm>
          <a:custGeom>
            <a:avLst/>
            <a:gdLst>
              <a:gd name="connsiteX0" fmla="*/ 234618 w 379629"/>
              <a:gd name="connsiteY0" fmla="*/ 246889 h 333523"/>
              <a:gd name="connsiteX1" fmla="*/ 234618 w 379629"/>
              <a:gd name="connsiteY1" fmla="*/ 288161 h 333523"/>
              <a:gd name="connsiteX2" fmla="*/ 239080 w 379629"/>
              <a:gd name="connsiteY2" fmla="*/ 288161 h 333523"/>
              <a:gd name="connsiteX3" fmla="*/ 262505 w 379629"/>
              <a:gd name="connsiteY3" fmla="*/ 266224 h 333523"/>
              <a:gd name="connsiteX4" fmla="*/ 258043 w 379629"/>
              <a:gd name="connsiteY4" fmla="*/ 251351 h 333523"/>
              <a:gd name="connsiteX5" fmla="*/ 243170 w 379629"/>
              <a:gd name="connsiteY5" fmla="*/ 246889 h 333523"/>
              <a:gd name="connsiteX6" fmla="*/ 293738 w 379629"/>
              <a:gd name="connsiteY6" fmla="*/ 243171 h 333523"/>
              <a:gd name="connsiteX7" fmla="*/ 327945 w 379629"/>
              <a:gd name="connsiteY7" fmla="*/ 243171 h 333523"/>
              <a:gd name="connsiteX8" fmla="*/ 327945 w 379629"/>
              <a:gd name="connsiteY8" fmla="*/ 246889 h 333523"/>
              <a:gd name="connsiteX9" fmla="*/ 326830 w 379629"/>
              <a:gd name="connsiteY9" fmla="*/ 246889 h 333523"/>
              <a:gd name="connsiteX10" fmla="*/ 318278 w 379629"/>
              <a:gd name="connsiteY10" fmla="*/ 248748 h 333523"/>
              <a:gd name="connsiteX11" fmla="*/ 317163 w 379629"/>
              <a:gd name="connsiteY11" fmla="*/ 258416 h 333523"/>
              <a:gd name="connsiteX12" fmla="*/ 317163 w 379629"/>
              <a:gd name="connsiteY12" fmla="*/ 315676 h 333523"/>
              <a:gd name="connsiteX13" fmla="*/ 318278 w 379629"/>
              <a:gd name="connsiteY13" fmla="*/ 325343 h 333523"/>
              <a:gd name="connsiteX14" fmla="*/ 326830 w 379629"/>
              <a:gd name="connsiteY14" fmla="*/ 327203 h 333523"/>
              <a:gd name="connsiteX15" fmla="*/ 327945 w 379629"/>
              <a:gd name="connsiteY15" fmla="*/ 327203 h 333523"/>
              <a:gd name="connsiteX16" fmla="*/ 327945 w 379629"/>
              <a:gd name="connsiteY16" fmla="*/ 330921 h 333523"/>
              <a:gd name="connsiteX17" fmla="*/ 293738 w 379629"/>
              <a:gd name="connsiteY17" fmla="*/ 330921 h 333523"/>
              <a:gd name="connsiteX18" fmla="*/ 293738 w 379629"/>
              <a:gd name="connsiteY18" fmla="*/ 327203 h 333523"/>
              <a:gd name="connsiteX19" fmla="*/ 294853 w 379629"/>
              <a:gd name="connsiteY19" fmla="*/ 327203 h 333523"/>
              <a:gd name="connsiteX20" fmla="*/ 303405 w 379629"/>
              <a:gd name="connsiteY20" fmla="*/ 325343 h 333523"/>
              <a:gd name="connsiteX21" fmla="*/ 304893 w 379629"/>
              <a:gd name="connsiteY21" fmla="*/ 315676 h 333523"/>
              <a:gd name="connsiteX22" fmla="*/ 304893 w 379629"/>
              <a:gd name="connsiteY22" fmla="*/ 258416 h 333523"/>
              <a:gd name="connsiteX23" fmla="*/ 303405 w 379629"/>
              <a:gd name="connsiteY23" fmla="*/ 248748 h 333523"/>
              <a:gd name="connsiteX24" fmla="*/ 294853 w 379629"/>
              <a:gd name="connsiteY24" fmla="*/ 246889 h 333523"/>
              <a:gd name="connsiteX25" fmla="*/ 293738 w 379629"/>
              <a:gd name="connsiteY25" fmla="*/ 246889 h 333523"/>
              <a:gd name="connsiteX26" fmla="*/ 242427 w 379629"/>
              <a:gd name="connsiteY26" fmla="*/ 242799 h 333523"/>
              <a:gd name="connsiteX27" fmla="*/ 247260 w 379629"/>
              <a:gd name="connsiteY27" fmla="*/ 242799 h 333523"/>
              <a:gd name="connsiteX28" fmla="*/ 274403 w 379629"/>
              <a:gd name="connsiteY28" fmla="*/ 265108 h 333523"/>
              <a:gd name="connsiteX29" fmla="*/ 256556 w 379629"/>
              <a:gd name="connsiteY29" fmla="*/ 289648 h 333523"/>
              <a:gd name="connsiteX30" fmla="*/ 273660 w 379629"/>
              <a:gd name="connsiteY30" fmla="*/ 315304 h 333523"/>
              <a:gd name="connsiteX31" fmla="*/ 281096 w 379629"/>
              <a:gd name="connsiteY31" fmla="*/ 325343 h 333523"/>
              <a:gd name="connsiteX32" fmla="*/ 285558 w 379629"/>
              <a:gd name="connsiteY32" fmla="*/ 327202 h 333523"/>
              <a:gd name="connsiteX33" fmla="*/ 289648 w 379629"/>
              <a:gd name="connsiteY33" fmla="*/ 327574 h 333523"/>
              <a:gd name="connsiteX34" fmla="*/ 290763 w 379629"/>
              <a:gd name="connsiteY34" fmla="*/ 327574 h 333523"/>
              <a:gd name="connsiteX35" fmla="*/ 290763 w 379629"/>
              <a:gd name="connsiteY35" fmla="*/ 331292 h 333523"/>
              <a:gd name="connsiteX36" fmla="*/ 268454 w 379629"/>
              <a:gd name="connsiteY36" fmla="*/ 331292 h 333523"/>
              <a:gd name="connsiteX37" fmla="*/ 244658 w 379629"/>
              <a:gd name="connsiteY37" fmla="*/ 292623 h 333523"/>
              <a:gd name="connsiteX38" fmla="*/ 234247 w 379629"/>
              <a:gd name="connsiteY38" fmla="*/ 292623 h 333523"/>
              <a:gd name="connsiteX39" fmla="*/ 234247 w 379629"/>
              <a:gd name="connsiteY39" fmla="*/ 315676 h 333523"/>
              <a:gd name="connsiteX40" fmla="*/ 235362 w 379629"/>
              <a:gd name="connsiteY40" fmla="*/ 325343 h 333523"/>
              <a:gd name="connsiteX41" fmla="*/ 242427 w 379629"/>
              <a:gd name="connsiteY41" fmla="*/ 327202 h 333523"/>
              <a:gd name="connsiteX42" fmla="*/ 243542 w 379629"/>
              <a:gd name="connsiteY42" fmla="*/ 327202 h 333523"/>
              <a:gd name="connsiteX43" fmla="*/ 243542 w 379629"/>
              <a:gd name="connsiteY43" fmla="*/ 330921 h 333523"/>
              <a:gd name="connsiteX44" fmla="*/ 210450 w 379629"/>
              <a:gd name="connsiteY44" fmla="*/ 330921 h 333523"/>
              <a:gd name="connsiteX45" fmla="*/ 210450 w 379629"/>
              <a:gd name="connsiteY45" fmla="*/ 327202 h 333523"/>
              <a:gd name="connsiteX46" fmla="*/ 211565 w 379629"/>
              <a:gd name="connsiteY46" fmla="*/ 327202 h 333523"/>
              <a:gd name="connsiteX47" fmla="*/ 220117 w 379629"/>
              <a:gd name="connsiteY47" fmla="*/ 325343 h 333523"/>
              <a:gd name="connsiteX48" fmla="*/ 221605 w 379629"/>
              <a:gd name="connsiteY48" fmla="*/ 315676 h 333523"/>
              <a:gd name="connsiteX49" fmla="*/ 221605 w 379629"/>
              <a:gd name="connsiteY49" fmla="*/ 258415 h 333523"/>
              <a:gd name="connsiteX50" fmla="*/ 220117 w 379629"/>
              <a:gd name="connsiteY50" fmla="*/ 248748 h 333523"/>
              <a:gd name="connsiteX51" fmla="*/ 211565 w 379629"/>
              <a:gd name="connsiteY51" fmla="*/ 246889 h 333523"/>
              <a:gd name="connsiteX52" fmla="*/ 210450 w 379629"/>
              <a:gd name="connsiteY52" fmla="*/ 246889 h 333523"/>
              <a:gd name="connsiteX53" fmla="*/ 210450 w 379629"/>
              <a:gd name="connsiteY53" fmla="*/ 243171 h 333523"/>
              <a:gd name="connsiteX54" fmla="*/ 231644 w 379629"/>
              <a:gd name="connsiteY54" fmla="*/ 243171 h 333523"/>
              <a:gd name="connsiteX55" fmla="*/ 51311 w 379629"/>
              <a:gd name="connsiteY55" fmla="*/ 242799 h 333523"/>
              <a:gd name="connsiteX56" fmla="*/ 85518 w 379629"/>
              <a:gd name="connsiteY56" fmla="*/ 242799 h 333523"/>
              <a:gd name="connsiteX57" fmla="*/ 85518 w 379629"/>
              <a:gd name="connsiteY57" fmla="*/ 246517 h 333523"/>
              <a:gd name="connsiteX58" fmla="*/ 84403 w 379629"/>
              <a:gd name="connsiteY58" fmla="*/ 246517 h 333523"/>
              <a:gd name="connsiteX59" fmla="*/ 75851 w 379629"/>
              <a:gd name="connsiteY59" fmla="*/ 248376 h 333523"/>
              <a:gd name="connsiteX60" fmla="*/ 74736 w 379629"/>
              <a:gd name="connsiteY60" fmla="*/ 258044 h 333523"/>
              <a:gd name="connsiteX61" fmla="*/ 74736 w 379629"/>
              <a:gd name="connsiteY61" fmla="*/ 282584 h 333523"/>
              <a:gd name="connsiteX62" fmla="*/ 116380 w 379629"/>
              <a:gd name="connsiteY62" fmla="*/ 282584 h 333523"/>
              <a:gd name="connsiteX63" fmla="*/ 116380 w 379629"/>
              <a:gd name="connsiteY63" fmla="*/ 258044 h 333523"/>
              <a:gd name="connsiteX64" fmla="*/ 114892 w 379629"/>
              <a:gd name="connsiteY64" fmla="*/ 248376 h 333523"/>
              <a:gd name="connsiteX65" fmla="*/ 106340 w 379629"/>
              <a:gd name="connsiteY65" fmla="*/ 246517 h 333523"/>
              <a:gd name="connsiteX66" fmla="*/ 105225 w 379629"/>
              <a:gd name="connsiteY66" fmla="*/ 246517 h 333523"/>
              <a:gd name="connsiteX67" fmla="*/ 105225 w 379629"/>
              <a:gd name="connsiteY67" fmla="*/ 242799 h 333523"/>
              <a:gd name="connsiteX68" fmla="*/ 139432 w 379629"/>
              <a:gd name="connsiteY68" fmla="*/ 242799 h 333523"/>
              <a:gd name="connsiteX69" fmla="*/ 139432 w 379629"/>
              <a:gd name="connsiteY69" fmla="*/ 246517 h 333523"/>
              <a:gd name="connsiteX70" fmla="*/ 138317 w 379629"/>
              <a:gd name="connsiteY70" fmla="*/ 246517 h 333523"/>
              <a:gd name="connsiteX71" fmla="*/ 129765 w 379629"/>
              <a:gd name="connsiteY71" fmla="*/ 248376 h 333523"/>
              <a:gd name="connsiteX72" fmla="*/ 128650 w 379629"/>
              <a:gd name="connsiteY72" fmla="*/ 258044 h 333523"/>
              <a:gd name="connsiteX73" fmla="*/ 128650 w 379629"/>
              <a:gd name="connsiteY73" fmla="*/ 315304 h 333523"/>
              <a:gd name="connsiteX74" fmla="*/ 129765 w 379629"/>
              <a:gd name="connsiteY74" fmla="*/ 324971 h 333523"/>
              <a:gd name="connsiteX75" fmla="*/ 138317 w 379629"/>
              <a:gd name="connsiteY75" fmla="*/ 326831 h 333523"/>
              <a:gd name="connsiteX76" fmla="*/ 139432 w 379629"/>
              <a:gd name="connsiteY76" fmla="*/ 326831 h 333523"/>
              <a:gd name="connsiteX77" fmla="*/ 139432 w 379629"/>
              <a:gd name="connsiteY77" fmla="*/ 330549 h 333523"/>
              <a:gd name="connsiteX78" fmla="*/ 105225 w 379629"/>
              <a:gd name="connsiteY78" fmla="*/ 330549 h 333523"/>
              <a:gd name="connsiteX79" fmla="*/ 105225 w 379629"/>
              <a:gd name="connsiteY79" fmla="*/ 326831 h 333523"/>
              <a:gd name="connsiteX80" fmla="*/ 106340 w 379629"/>
              <a:gd name="connsiteY80" fmla="*/ 326831 h 333523"/>
              <a:gd name="connsiteX81" fmla="*/ 114892 w 379629"/>
              <a:gd name="connsiteY81" fmla="*/ 324971 h 333523"/>
              <a:gd name="connsiteX82" fmla="*/ 116008 w 379629"/>
              <a:gd name="connsiteY82" fmla="*/ 315304 h 333523"/>
              <a:gd name="connsiteX83" fmla="*/ 116008 w 379629"/>
              <a:gd name="connsiteY83" fmla="*/ 287789 h 333523"/>
              <a:gd name="connsiteX84" fmla="*/ 74736 w 379629"/>
              <a:gd name="connsiteY84" fmla="*/ 287789 h 333523"/>
              <a:gd name="connsiteX85" fmla="*/ 74736 w 379629"/>
              <a:gd name="connsiteY85" fmla="*/ 315304 h 333523"/>
              <a:gd name="connsiteX86" fmla="*/ 75851 w 379629"/>
              <a:gd name="connsiteY86" fmla="*/ 324971 h 333523"/>
              <a:gd name="connsiteX87" fmla="*/ 84403 w 379629"/>
              <a:gd name="connsiteY87" fmla="*/ 326831 h 333523"/>
              <a:gd name="connsiteX88" fmla="*/ 85518 w 379629"/>
              <a:gd name="connsiteY88" fmla="*/ 326831 h 333523"/>
              <a:gd name="connsiteX89" fmla="*/ 85518 w 379629"/>
              <a:gd name="connsiteY89" fmla="*/ 330549 h 333523"/>
              <a:gd name="connsiteX90" fmla="*/ 51311 w 379629"/>
              <a:gd name="connsiteY90" fmla="*/ 330549 h 333523"/>
              <a:gd name="connsiteX91" fmla="*/ 51311 w 379629"/>
              <a:gd name="connsiteY91" fmla="*/ 326831 h 333523"/>
              <a:gd name="connsiteX92" fmla="*/ 52426 w 379629"/>
              <a:gd name="connsiteY92" fmla="*/ 326831 h 333523"/>
              <a:gd name="connsiteX93" fmla="*/ 60978 w 379629"/>
              <a:gd name="connsiteY93" fmla="*/ 324971 h 333523"/>
              <a:gd name="connsiteX94" fmla="*/ 62466 w 379629"/>
              <a:gd name="connsiteY94" fmla="*/ 315304 h 333523"/>
              <a:gd name="connsiteX95" fmla="*/ 62466 w 379629"/>
              <a:gd name="connsiteY95" fmla="*/ 258044 h 333523"/>
              <a:gd name="connsiteX96" fmla="*/ 60978 w 379629"/>
              <a:gd name="connsiteY96" fmla="*/ 248376 h 333523"/>
              <a:gd name="connsiteX97" fmla="*/ 52426 w 379629"/>
              <a:gd name="connsiteY97" fmla="*/ 246517 h 333523"/>
              <a:gd name="connsiteX98" fmla="*/ 51311 w 379629"/>
              <a:gd name="connsiteY98" fmla="*/ 246517 h 333523"/>
              <a:gd name="connsiteX99" fmla="*/ 175499 w 379629"/>
              <a:gd name="connsiteY99" fmla="*/ 240940 h 333523"/>
              <a:gd name="connsiteX100" fmla="*/ 185910 w 379629"/>
              <a:gd name="connsiteY100" fmla="*/ 242055 h 333523"/>
              <a:gd name="connsiteX101" fmla="*/ 197808 w 379629"/>
              <a:gd name="connsiteY101" fmla="*/ 245030 h 333523"/>
              <a:gd name="connsiteX102" fmla="*/ 197808 w 379629"/>
              <a:gd name="connsiteY102" fmla="*/ 260647 h 333523"/>
              <a:gd name="connsiteX103" fmla="*/ 191115 w 379629"/>
              <a:gd name="connsiteY103" fmla="*/ 260647 h 333523"/>
              <a:gd name="connsiteX104" fmla="*/ 191115 w 379629"/>
              <a:gd name="connsiteY104" fmla="*/ 254697 h 333523"/>
              <a:gd name="connsiteX105" fmla="*/ 187397 w 379629"/>
              <a:gd name="connsiteY105" fmla="*/ 247261 h 333523"/>
              <a:gd name="connsiteX106" fmla="*/ 175870 w 379629"/>
              <a:gd name="connsiteY106" fmla="*/ 245030 h 333523"/>
              <a:gd name="connsiteX107" fmla="*/ 165459 w 379629"/>
              <a:gd name="connsiteY107" fmla="*/ 249120 h 333523"/>
              <a:gd name="connsiteX108" fmla="*/ 161369 w 379629"/>
              <a:gd name="connsiteY108" fmla="*/ 260275 h 333523"/>
              <a:gd name="connsiteX109" fmla="*/ 163972 w 379629"/>
              <a:gd name="connsiteY109" fmla="*/ 269942 h 333523"/>
              <a:gd name="connsiteX110" fmla="*/ 174011 w 379629"/>
              <a:gd name="connsiteY110" fmla="*/ 277750 h 333523"/>
              <a:gd name="connsiteX111" fmla="*/ 180332 w 379629"/>
              <a:gd name="connsiteY111" fmla="*/ 281468 h 333523"/>
              <a:gd name="connsiteX112" fmla="*/ 197808 w 379629"/>
              <a:gd name="connsiteY112" fmla="*/ 294110 h 333523"/>
              <a:gd name="connsiteX113" fmla="*/ 202270 w 379629"/>
              <a:gd name="connsiteY113" fmla="*/ 307868 h 333523"/>
              <a:gd name="connsiteX114" fmla="*/ 194090 w 379629"/>
              <a:gd name="connsiteY114" fmla="*/ 326087 h 333523"/>
              <a:gd name="connsiteX115" fmla="*/ 173640 w 379629"/>
              <a:gd name="connsiteY115" fmla="*/ 333523 h 333523"/>
              <a:gd name="connsiteX116" fmla="*/ 160254 w 379629"/>
              <a:gd name="connsiteY116" fmla="*/ 332408 h 333523"/>
              <a:gd name="connsiteX117" fmla="*/ 149843 w 379629"/>
              <a:gd name="connsiteY117" fmla="*/ 329062 h 333523"/>
              <a:gd name="connsiteX118" fmla="*/ 149843 w 379629"/>
              <a:gd name="connsiteY118" fmla="*/ 311958 h 333523"/>
              <a:gd name="connsiteX119" fmla="*/ 156164 w 379629"/>
              <a:gd name="connsiteY119" fmla="*/ 311958 h 333523"/>
              <a:gd name="connsiteX120" fmla="*/ 156164 w 379629"/>
              <a:gd name="connsiteY120" fmla="*/ 317535 h 333523"/>
              <a:gd name="connsiteX121" fmla="*/ 159882 w 379629"/>
              <a:gd name="connsiteY121" fmla="*/ 324600 h 333523"/>
              <a:gd name="connsiteX122" fmla="*/ 173640 w 379629"/>
              <a:gd name="connsiteY122" fmla="*/ 328690 h 333523"/>
              <a:gd name="connsiteX123" fmla="*/ 185910 w 379629"/>
              <a:gd name="connsiteY123" fmla="*/ 324228 h 333523"/>
              <a:gd name="connsiteX124" fmla="*/ 190371 w 379629"/>
              <a:gd name="connsiteY124" fmla="*/ 311958 h 333523"/>
              <a:gd name="connsiteX125" fmla="*/ 187397 w 379629"/>
              <a:gd name="connsiteY125" fmla="*/ 301547 h 333523"/>
              <a:gd name="connsiteX126" fmla="*/ 176242 w 379629"/>
              <a:gd name="connsiteY126" fmla="*/ 292995 h 333523"/>
              <a:gd name="connsiteX127" fmla="*/ 169921 w 379629"/>
              <a:gd name="connsiteY127" fmla="*/ 289277 h 333523"/>
              <a:gd name="connsiteX128" fmla="*/ 149843 w 379629"/>
              <a:gd name="connsiteY128" fmla="*/ 264365 h 333523"/>
              <a:gd name="connsiteX129" fmla="*/ 157279 w 379629"/>
              <a:gd name="connsiteY129" fmla="*/ 247633 h 333523"/>
              <a:gd name="connsiteX130" fmla="*/ 175499 w 379629"/>
              <a:gd name="connsiteY130" fmla="*/ 240940 h 333523"/>
              <a:gd name="connsiteX131" fmla="*/ 148356 w 379629"/>
              <a:gd name="connsiteY131" fmla="*/ 134971 h 333523"/>
              <a:gd name="connsiteX132" fmla="*/ 148356 w 379629"/>
              <a:gd name="connsiteY132" fmla="*/ 199296 h 333523"/>
              <a:gd name="connsiteX133" fmla="*/ 153190 w 379629"/>
              <a:gd name="connsiteY133" fmla="*/ 198924 h 333523"/>
              <a:gd name="connsiteX134" fmla="*/ 158396 w 379629"/>
              <a:gd name="connsiteY134" fmla="*/ 198552 h 333523"/>
              <a:gd name="connsiteX135" fmla="*/ 163601 w 379629"/>
              <a:gd name="connsiteY135" fmla="*/ 198181 h 333523"/>
              <a:gd name="connsiteX136" fmla="*/ 168807 w 379629"/>
              <a:gd name="connsiteY136" fmla="*/ 197809 h 333523"/>
              <a:gd name="connsiteX137" fmla="*/ 174012 w 379629"/>
              <a:gd name="connsiteY137" fmla="*/ 197437 h 333523"/>
              <a:gd name="connsiteX138" fmla="*/ 207848 w 379629"/>
              <a:gd name="connsiteY138" fmla="*/ 197437 h 333523"/>
              <a:gd name="connsiteX139" fmla="*/ 216400 w 379629"/>
              <a:gd name="connsiteY139" fmla="*/ 197809 h 333523"/>
              <a:gd name="connsiteX140" fmla="*/ 224951 w 379629"/>
              <a:gd name="connsiteY140" fmla="*/ 198181 h 333523"/>
              <a:gd name="connsiteX141" fmla="*/ 229041 w 379629"/>
              <a:gd name="connsiteY141" fmla="*/ 198552 h 333523"/>
              <a:gd name="connsiteX142" fmla="*/ 233132 w 379629"/>
              <a:gd name="connsiteY142" fmla="*/ 198924 h 333523"/>
              <a:gd name="connsiteX143" fmla="*/ 237222 w 379629"/>
              <a:gd name="connsiteY143" fmla="*/ 199296 h 333523"/>
              <a:gd name="connsiteX144" fmla="*/ 241312 w 379629"/>
              <a:gd name="connsiteY144" fmla="*/ 199668 h 333523"/>
              <a:gd name="connsiteX145" fmla="*/ 249492 w 379629"/>
              <a:gd name="connsiteY145" fmla="*/ 200412 h 333523"/>
              <a:gd name="connsiteX146" fmla="*/ 253582 w 379629"/>
              <a:gd name="connsiteY146" fmla="*/ 200783 h 333523"/>
              <a:gd name="connsiteX147" fmla="*/ 257672 w 379629"/>
              <a:gd name="connsiteY147" fmla="*/ 201527 h 333523"/>
              <a:gd name="connsiteX148" fmla="*/ 257672 w 379629"/>
              <a:gd name="connsiteY148" fmla="*/ 134971 h 333523"/>
              <a:gd name="connsiteX149" fmla="*/ 149100 w 379629"/>
              <a:gd name="connsiteY149" fmla="*/ 134971 h 333523"/>
              <a:gd name="connsiteX150" fmla="*/ 241683 w 379629"/>
              <a:gd name="connsiteY150" fmla="*/ 113405 h 333523"/>
              <a:gd name="connsiteX151" fmla="*/ 232388 w 379629"/>
              <a:gd name="connsiteY151" fmla="*/ 120842 h 333523"/>
              <a:gd name="connsiteX152" fmla="*/ 250607 w 379629"/>
              <a:gd name="connsiteY152" fmla="*/ 120842 h 333523"/>
              <a:gd name="connsiteX153" fmla="*/ 167319 w 379629"/>
              <a:gd name="connsiteY153" fmla="*/ 113405 h 333523"/>
              <a:gd name="connsiteX154" fmla="*/ 158024 w 379629"/>
              <a:gd name="connsiteY154" fmla="*/ 120842 h 333523"/>
              <a:gd name="connsiteX155" fmla="*/ 176615 w 379629"/>
              <a:gd name="connsiteY155" fmla="*/ 120842 h 333523"/>
              <a:gd name="connsiteX156" fmla="*/ 76223 w 379629"/>
              <a:gd name="connsiteY156" fmla="*/ 106341 h 333523"/>
              <a:gd name="connsiteX157" fmla="*/ 76223 w 379629"/>
              <a:gd name="connsiteY157" fmla="*/ 211194 h 333523"/>
              <a:gd name="connsiteX158" fmla="*/ 82916 w 379629"/>
              <a:gd name="connsiteY158" fmla="*/ 209335 h 333523"/>
              <a:gd name="connsiteX159" fmla="*/ 89981 w 379629"/>
              <a:gd name="connsiteY159" fmla="*/ 207476 h 333523"/>
              <a:gd name="connsiteX160" fmla="*/ 97045 w 379629"/>
              <a:gd name="connsiteY160" fmla="*/ 205989 h 333523"/>
              <a:gd name="connsiteX161" fmla="*/ 100763 w 379629"/>
              <a:gd name="connsiteY161" fmla="*/ 205245 h 333523"/>
              <a:gd name="connsiteX162" fmla="*/ 104482 w 379629"/>
              <a:gd name="connsiteY162" fmla="*/ 204502 h 333523"/>
              <a:gd name="connsiteX163" fmla="*/ 108200 w 379629"/>
              <a:gd name="connsiteY163" fmla="*/ 203758 h 333523"/>
              <a:gd name="connsiteX164" fmla="*/ 111918 w 379629"/>
              <a:gd name="connsiteY164" fmla="*/ 203014 h 333523"/>
              <a:gd name="connsiteX165" fmla="*/ 119354 w 379629"/>
              <a:gd name="connsiteY165" fmla="*/ 201899 h 333523"/>
              <a:gd name="connsiteX166" fmla="*/ 123073 w 379629"/>
              <a:gd name="connsiteY166" fmla="*/ 201155 h 333523"/>
              <a:gd name="connsiteX167" fmla="*/ 126791 w 379629"/>
              <a:gd name="connsiteY167" fmla="*/ 200783 h 333523"/>
              <a:gd name="connsiteX168" fmla="*/ 134599 w 379629"/>
              <a:gd name="connsiteY168" fmla="*/ 200040 h 333523"/>
              <a:gd name="connsiteX169" fmla="*/ 134971 w 379629"/>
              <a:gd name="connsiteY169" fmla="*/ 200040 h 333523"/>
              <a:gd name="connsiteX170" fmla="*/ 134971 w 379629"/>
              <a:gd name="connsiteY170" fmla="*/ 120842 h 333523"/>
              <a:gd name="connsiteX171" fmla="*/ 152818 w 379629"/>
              <a:gd name="connsiteY171" fmla="*/ 106341 h 333523"/>
              <a:gd name="connsiteX172" fmla="*/ 254325 w 379629"/>
              <a:gd name="connsiteY172" fmla="*/ 105969 h 333523"/>
              <a:gd name="connsiteX173" fmla="*/ 271429 w 379629"/>
              <a:gd name="connsiteY173" fmla="*/ 120470 h 333523"/>
              <a:gd name="connsiteX174" fmla="*/ 271429 w 379629"/>
              <a:gd name="connsiteY174" fmla="*/ 203386 h 333523"/>
              <a:gd name="connsiteX175" fmla="*/ 272173 w 379629"/>
              <a:gd name="connsiteY175" fmla="*/ 203758 h 333523"/>
              <a:gd name="connsiteX176" fmla="*/ 272545 w 379629"/>
              <a:gd name="connsiteY176" fmla="*/ 203758 h 333523"/>
              <a:gd name="connsiteX177" fmla="*/ 278865 w 379629"/>
              <a:gd name="connsiteY177" fmla="*/ 204873 h 333523"/>
              <a:gd name="connsiteX178" fmla="*/ 285186 w 379629"/>
              <a:gd name="connsiteY178" fmla="*/ 206361 h 333523"/>
              <a:gd name="connsiteX179" fmla="*/ 288161 w 379629"/>
              <a:gd name="connsiteY179" fmla="*/ 207104 h 333523"/>
              <a:gd name="connsiteX180" fmla="*/ 291507 w 379629"/>
              <a:gd name="connsiteY180" fmla="*/ 207848 h 333523"/>
              <a:gd name="connsiteX181" fmla="*/ 297828 w 379629"/>
              <a:gd name="connsiteY181" fmla="*/ 209335 h 333523"/>
              <a:gd name="connsiteX182" fmla="*/ 297828 w 379629"/>
              <a:gd name="connsiteY182" fmla="*/ 105969 h 333523"/>
              <a:gd name="connsiteX183" fmla="*/ 229413 w 379629"/>
              <a:gd name="connsiteY183" fmla="*/ 103366 h 333523"/>
              <a:gd name="connsiteX184" fmla="*/ 208963 w 379629"/>
              <a:gd name="connsiteY184" fmla="*/ 120842 h 333523"/>
              <a:gd name="connsiteX185" fmla="*/ 224580 w 379629"/>
              <a:gd name="connsiteY185" fmla="*/ 120842 h 333523"/>
              <a:gd name="connsiteX186" fmla="*/ 237222 w 379629"/>
              <a:gd name="connsiteY186" fmla="*/ 109687 h 333523"/>
              <a:gd name="connsiteX187" fmla="*/ 179589 w 379629"/>
              <a:gd name="connsiteY187" fmla="*/ 103366 h 333523"/>
              <a:gd name="connsiteX188" fmla="*/ 171409 w 379629"/>
              <a:gd name="connsiteY188" fmla="*/ 110059 h 333523"/>
              <a:gd name="connsiteX189" fmla="*/ 184423 w 379629"/>
              <a:gd name="connsiteY189" fmla="*/ 120842 h 333523"/>
              <a:gd name="connsiteX190" fmla="*/ 200039 w 379629"/>
              <a:gd name="connsiteY190" fmla="*/ 120842 h 333523"/>
              <a:gd name="connsiteX191" fmla="*/ 217887 w 379629"/>
              <a:gd name="connsiteY191" fmla="*/ 94071 h 333523"/>
              <a:gd name="connsiteX192" fmla="*/ 207476 w 379629"/>
              <a:gd name="connsiteY192" fmla="*/ 102994 h 333523"/>
              <a:gd name="connsiteX193" fmla="*/ 207476 w 379629"/>
              <a:gd name="connsiteY193" fmla="*/ 115636 h 333523"/>
              <a:gd name="connsiteX194" fmla="*/ 226067 w 379629"/>
              <a:gd name="connsiteY194" fmla="*/ 100764 h 333523"/>
              <a:gd name="connsiteX195" fmla="*/ 191116 w 379629"/>
              <a:gd name="connsiteY195" fmla="*/ 93699 h 333523"/>
              <a:gd name="connsiteX196" fmla="*/ 182936 w 379629"/>
              <a:gd name="connsiteY196" fmla="*/ 100392 h 333523"/>
              <a:gd name="connsiteX197" fmla="*/ 201527 w 379629"/>
              <a:gd name="connsiteY197" fmla="*/ 115636 h 333523"/>
              <a:gd name="connsiteX198" fmla="*/ 201527 w 379629"/>
              <a:gd name="connsiteY198" fmla="*/ 102994 h 333523"/>
              <a:gd name="connsiteX199" fmla="*/ 207476 w 379629"/>
              <a:gd name="connsiteY199" fmla="*/ 85519 h 333523"/>
              <a:gd name="connsiteX200" fmla="*/ 207476 w 379629"/>
              <a:gd name="connsiteY200" fmla="*/ 96302 h 333523"/>
              <a:gd name="connsiteX201" fmla="*/ 214169 w 379629"/>
              <a:gd name="connsiteY201" fmla="*/ 90724 h 333523"/>
              <a:gd name="connsiteX202" fmla="*/ 201899 w 379629"/>
              <a:gd name="connsiteY202" fmla="*/ 85519 h 333523"/>
              <a:gd name="connsiteX203" fmla="*/ 195206 w 379629"/>
              <a:gd name="connsiteY203" fmla="*/ 90724 h 333523"/>
              <a:gd name="connsiteX204" fmla="*/ 201899 w 379629"/>
              <a:gd name="connsiteY204" fmla="*/ 96302 h 333523"/>
              <a:gd name="connsiteX205" fmla="*/ 168807 w 379629"/>
              <a:gd name="connsiteY205" fmla="*/ 44619 h 333523"/>
              <a:gd name="connsiteX206" fmla="*/ 194462 w 379629"/>
              <a:gd name="connsiteY206" fmla="*/ 72505 h 333523"/>
              <a:gd name="connsiteX207" fmla="*/ 204130 w 379629"/>
              <a:gd name="connsiteY207" fmla="*/ 64697 h 333523"/>
              <a:gd name="connsiteX208" fmla="*/ 237593 w 379629"/>
              <a:gd name="connsiteY208" fmla="*/ 92583 h 333523"/>
              <a:gd name="connsiteX209" fmla="*/ 237593 w 379629"/>
              <a:gd name="connsiteY209" fmla="*/ 92955 h 333523"/>
              <a:gd name="connsiteX210" fmla="*/ 292995 w 379629"/>
              <a:gd name="connsiteY210" fmla="*/ 92955 h 333523"/>
              <a:gd name="connsiteX211" fmla="*/ 247633 w 379629"/>
              <a:gd name="connsiteY211" fmla="*/ 44619 h 333523"/>
              <a:gd name="connsiteX212" fmla="*/ 137574 w 379629"/>
              <a:gd name="connsiteY212" fmla="*/ 33836 h 333523"/>
              <a:gd name="connsiteX213" fmla="*/ 84031 w 379629"/>
              <a:gd name="connsiteY213" fmla="*/ 92212 h 333523"/>
              <a:gd name="connsiteX214" fmla="*/ 169550 w 379629"/>
              <a:gd name="connsiteY214" fmla="*/ 92212 h 333523"/>
              <a:gd name="connsiteX215" fmla="*/ 181820 w 379629"/>
              <a:gd name="connsiteY215" fmla="*/ 82544 h 333523"/>
              <a:gd name="connsiteX216" fmla="*/ 189257 w 379629"/>
              <a:gd name="connsiteY216" fmla="*/ 0 h 333523"/>
              <a:gd name="connsiteX217" fmla="*/ 204501 w 379629"/>
              <a:gd name="connsiteY217" fmla="*/ 0 h 333523"/>
              <a:gd name="connsiteX218" fmla="*/ 204501 w 379629"/>
              <a:gd name="connsiteY218" fmla="*/ 29746 h 333523"/>
              <a:gd name="connsiteX219" fmla="*/ 255069 w 379629"/>
              <a:gd name="connsiteY219" fmla="*/ 29746 h 333523"/>
              <a:gd name="connsiteX220" fmla="*/ 311214 w 379629"/>
              <a:gd name="connsiteY220" fmla="*/ 92212 h 333523"/>
              <a:gd name="connsiteX221" fmla="*/ 311214 w 379629"/>
              <a:gd name="connsiteY221" fmla="*/ 213425 h 333523"/>
              <a:gd name="connsiteX222" fmla="*/ 312701 w 379629"/>
              <a:gd name="connsiteY222" fmla="*/ 213797 h 333523"/>
              <a:gd name="connsiteX223" fmla="*/ 316419 w 379629"/>
              <a:gd name="connsiteY223" fmla="*/ 214913 h 333523"/>
              <a:gd name="connsiteX224" fmla="*/ 320138 w 379629"/>
              <a:gd name="connsiteY224" fmla="*/ 216028 h 333523"/>
              <a:gd name="connsiteX225" fmla="*/ 323484 w 379629"/>
              <a:gd name="connsiteY225" fmla="*/ 217144 h 333523"/>
              <a:gd name="connsiteX226" fmla="*/ 326830 w 379629"/>
              <a:gd name="connsiteY226" fmla="*/ 218631 h 333523"/>
              <a:gd name="connsiteX227" fmla="*/ 329433 w 379629"/>
              <a:gd name="connsiteY227" fmla="*/ 219374 h 333523"/>
              <a:gd name="connsiteX228" fmla="*/ 331664 w 379629"/>
              <a:gd name="connsiteY228" fmla="*/ 220490 h 333523"/>
              <a:gd name="connsiteX229" fmla="*/ 336498 w 379629"/>
              <a:gd name="connsiteY229" fmla="*/ 222349 h 333523"/>
              <a:gd name="connsiteX230" fmla="*/ 340959 w 379629"/>
              <a:gd name="connsiteY230" fmla="*/ 224208 h 333523"/>
              <a:gd name="connsiteX231" fmla="*/ 345421 w 379629"/>
              <a:gd name="connsiteY231" fmla="*/ 226439 h 333523"/>
              <a:gd name="connsiteX232" fmla="*/ 349511 w 379629"/>
              <a:gd name="connsiteY232" fmla="*/ 228670 h 333523"/>
              <a:gd name="connsiteX233" fmla="*/ 353230 w 379629"/>
              <a:gd name="connsiteY233" fmla="*/ 230901 h 333523"/>
              <a:gd name="connsiteX234" fmla="*/ 355089 w 379629"/>
              <a:gd name="connsiteY234" fmla="*/ 232016 h 333523"/>
              <a:gd name="connsiteX235" fmla="*/ 356948 w 379629"/>
              <a:gd name="connsiteY235" fmla="*/ 233132 h 333523"/>
              <a:gd name="connsiteX236" fmla="*/ 360294 w 379629"/>
              <a:gd name="connsiteY236" fmla="*/ 235363 h 333523"/>
              <a:gd name="connsiteX237" fmla="*/ 363269 w 379629"/>
              <a:gd name="connsiteY237" fmla="*/ 237594 h 333523"/>
              <a:gd name="connsiteX238" fmla="*/ 366243 w 379629"/>
              <a:gd name="connsiteY238" fmla="*/ 239825 h 333523"/>
              <a:gd name="connsiteX239" fmla="*/ 367731 w 379629"/>
              <a:gd name="connsiteY239" fmla="*/ 240940 h 333523"/>
              <a:gd name="connsiteX240" fmla="*/ 369218 w 379629"/>
              <a:gd name="connsiteY240" fmla="*/ 242056 h 333523"/>
              <a:gd name="connsiteX241" fmla="*/ 371821 w 379629"/>
              <a:gd name="connsiteY241" fmla="*/ 244286 h 333523"/>
              <a:gd name="connsiteX242" fmla="*/ 374052 w 379629"/>
              <a:gd name="connsiteY242" fmla="*/ 246517 h 333523"/>
              <a:gd name="connsiteX243" fmla="*/ 375167 w 379629"/>
              <a:gd name="connsiteY243" fmla="*/ 247633 h 333523"/>
              <a:gd name="connsiteX244" fmla="*/ 376282 w 379629"/>
              <a:gd name="connsiteY244" fmla="*/ 248748 h 333523"/>
              <a:gd name="connsiteX245" fmla="*/ 378142 w 379629"/>
              <a:gd name="connsiteY245" fmla="*/ 251351 h 333523"/>
              <a:gd name="connsiteX246" fmla="*/ 378885 w 379629"/>
              <a:gd name="connsiteY246" fmla="*/ 252467 h 333523"/>
              <a:gd name="connsiteX247" fmla="*/ 379629 w 379629"/>
              <a:gd name="connsiteY247" fmla="*/ 253582 h 333523"/>
              <a:gd name="connsiteX248" fmla="*/ 375911 w 379629"/>
              <a:gd name="connsiteY248" fmla="*/ 250979 h 333523"/>
              <a:gd name="connsiteX249" fmla="*/ 372192 w 379629"/>
              <a:gd name="connsiteY249" fmla="*/ 248377 h 333523"/>
              <a:gd name="connsiteX250" fmla="*/ 368102 w 379629"/>
              <a:gd name="connsiteY250" fmla="*/ 245774 h 333523"/>
              <a:gd name="connsiteX251" fmla="*/ 364012 w 379629"/>
              <a:gd name="connsiteY251" fmla="*/ 243171 h 333523"/>
              <a:gd name="connsiteX252" fmla="*/ 361781 w 379629"/>
              <a:gd name="connsiteY252" fmla="*/ 242056 h 333523"/>
              <a:gd name="connsiteX253" fmla="*/ 359551 w 379629"/>
              <a:gd name="connsiteY253" fmla="*/ 240940 h 333523"/>
              <a:gd name="connsiteX254" fmla="*/ 355089 w 379629"/>
              <a:gd name="connsiteY254" fmla="*/ 238709 h 333523"/>
              <a:gd name="connsiteX255" fmla="*/ 352858 w 379629"/>
              <a:gd name="connsiteY255" fmla="*/ 237594 h 333523"/>
              <a:gd name="connsiteX256" fmla="*/ 350255 w 379629"/>
              <a:gd name="connsiteY256" fmla="*/ 236478 h 333523"/>
              <a:gd name="connsiteX257" fmla="*/ 345421 w 379629"/>
              <a:gd name="connsiteY257" fmla="*/ 234247 h 333523"/>
              <a:gd name="connsiteX258" fmla="*/ 340588 w 379629"/>
              <a:gd name="connsiteY258" fmla="*/ 232388 h 333523"/>
              <a:gd name="connsiteX259" fmla="*/ 336498 w 379629"/>
              <a:gd name="connsiteY259" fmla="*/ 230529 h 333523"/>
              <a:gd name="connsiteX260" fmla="*/ 332408 w 379629"/>
              <a:gd name="connsiteY260" fmla="*/ 228670 h 333523"/>
              <a:gd name="connsiteX261" fmla="*/ 328318 w 379629"/>
              <a:gd name="connsiteY261" fmla="*/ 227183 h 333523"/>
              <a:gd name="connsiteX262" fmla="*/ 323856 w 379629"/>
              <a:gd name="connsiteY262" fmla="*/ 225695 h 333523"/>
              <a:gd name="connsiteX263" fmla="*/ 319394 w 379629"/>
              <a:gd name="connsiteY263" fmla="*/ 224208 h 333523"/>
              <a:gd name="connsiteX264" fmla="*/ 314932 w 379629"/>
              <a:gd name="connsiteY264" fmla="*/ 222721 h 333523"/>
              <a:gd name="connsiteX265" fmla="*/ 310470 w 379629"/>
              <a:gd name="connsiteY265" fmla="*/ 221234 h 333523"/>
              <a:gd name="connsiteX266" fmla="*/ 306008 w 379629"/>
              <a:gd name="connsiteY266" fmla="*/ 219746 h 333523"/>
              <a:gd name="connsiteX267" fmla="*/ 301547 w 379629"/>
              <a:gd name="connsiteY267" fmla="*/ 218631 h 333523"/>
              <a:gd name="connsiteX268" fmla="*/ 297085 w 379629"/>
              <a:gd name="connsiteY268" fmla="*/ 217515 h 333523"/>
              <a:gd name="connsiteX269" fmla="*/ 292623 w 379629"/>
              <a:gd name="connsiteY269" fmla="*/ 216400 h 333523"/>
              <a:gd name="connsiteX270" fmla="*/ 287789 w 379629"/>
              <a:gd name="connsiteY270" fmla="*/ 215284 h 333523"/>
              <a:gd name="connsiteX271" fmla="*/ 282955 w 379629"/>
              <a:gd name="connsiteY271" fmla="*/ 214169 h 333523"/>
              <a:gd name="connsiteX272" fmla="*/ 278122 w 379629"/>
              <a:gd name="connsiteY272" fmla="*/ 213054 h 333523"/>
              <a:gd name="connsiteX273" fmla="*/ 273288 w 379629"/>
              <a:gd name="connsiteY273" fmla="*/ 212310 h 333523"/>
              <a:gd name="connsiteX274" fmla="*/ 268454 w 379629"/>
              <a:gd name="connsiteY274" fmla="*/ 211566 h 333523"/>
              <a:gd name="connsiteX275" fmla="*/ 263621 w 379629"/>
              <a:gd name="connsiteY275" fmla="*/ 210823 h 333523"/>
              <a:gd name="connsiteX276" fmla="*/ 258787 w 379629"/>
              <a:gd name="connsiteY276" fmla="*/ 210079 h 333523"/>
              <a:gd name="connsiteX277" fmla="*/ 253953 w 379629"/>
              <a:gd name="connsiteY277" fmla="*/ 209335 h 333523"/>
              <a:gd name="connsiteX278" fmla="*/ 248748 w 379629"/>
              <a:gd name="connsiteY278" fmla="*/ 208592 h 333523"/>
              <a:gd name="connsiteX279" fmla="*/ 243542 w 379629"/>
              <a:gd name="connsiteY279" fmla="*/ 207848 h 333523"/>
              <a:gd name="connsiteX280" fmla="*/ 238337 w 379629"/>
              <a:gd name="connsiteY280" fmla="*/ 207104 h 333523"/>
              <a:gd name="connsiteX281" fmla="*/ 233132 w 379629"/>
              <a:gd name="connsiteY281" fmla="*/ 206733 h 333523"/>
              <a:gd name="connsiteX282" fmla="*/ 227926 w 379629"/>
              <a:gd name="connsiteY282" fmla="*/ 206361 h 333523"/>
              <a:gd name="connsiteX283" fmla="*/ 222721 w 379629"/>
              <a:gd name="connsiteY283" fmla="*/ 205989 h 333523"/>
              <a:gd name="connsiteX284" fmla="*/ 217143 w 379629"/>
              <a:gd name="connsiteY284" fmla="*/ 205617 h 333523"/>
              <a:gd name="connsiteX285" fmla="*/ 211566 w 379629"/>
              <a:gd name="connsiteY285" fmla="*/ 205245 h 333523"/>
              <a:gd name="connsiteX286" fmla="*/ 205989 w 379629"/>
              <a:gd name="connsiteY286" fmla="*/ 204873 h 333523"/>
              <a:gd name="connsiteX287" fmla="*/ 172525 w 379629"/>
              <a:gd name="connsiteY287" fmla="*/ 204873 h 333523"/>
              <a:gd name="connsiteX288" fmla="*/ 166947 w 379629"/>
              <a:gd name="connsiteY288" fmla="*/ 205245 h 333523"/>
              <a:gd name="connsiteX289" fmla="*/ 161370 w 379629"/>
              <a:gd name="connsiteY289" fmla="*/ 205617 h 333523"/>
              <a:gd name="connsiteX290" fmla="*/ 156165 w 379629"/>
              <a:gd name="connsiteY290" fmla="*/ 205989 h 333523"/>
              <a:gd name="connsiteX291" fmla="*/ 150959 w 379629"/>
              <a:gd name="connsiteY291" fmla="*/ 206361 h 333523"/>
              <a:gd name="connsiteX292" fmla="*/ 145754 w 379629"/>
              <a:gd name="connsiteY292" fmla="*/ 206733 h 333523"/>
              <a:gd name="connsiteX293" fmla="*/ 140548 w 379629"/>
              <a:gd name="connsiteY293" fmla="*/ 207104 h 333523"/>
              <a:gd name="connsiteX294" fmla="*/ 135343 w 379629"/>
              <a:gd name="connsiteY294" fmla="*/ 207848 h 333523"/>
              <a:gd name="connsiteX295" fmla="*/ 130137 w 379629"/>
              <a:gd name="connsiteY295" fmla="*/ 208592 h 333523"/>
              <a:gd name="connsiteX296" fmla="*/ 124932 w 379629"/>
              <a:gd name="connsiteY296" fmla="*/ 209335 h 333523"/>
              <a:gd name="connsiteX297" fmla="*/ 119726 w 379629"/>
              <a:gd name="connsiteY297" fmla="*/ 210079 h 333523"/>
              <a:gd name="connsiteX298" fmla="*/ 114893 w 379629"/>
              <a:gd name="connsiteY298" fmla="*/ 210823 h 333523"/>
              <a:gd name="connsiteX299" fmla="*/ 110059 w 379629"/>
              <a:gd name="connsiteY299" fmla="*/ 211566 h 333523"/>
              <a:gd name="connsiteX300" fmla="*/ 105225 w 379629"/>
              <a:gd name="connsiteY300" fmla="*/ 212310 h 333523"/>
              <a:gd name="connsiteX301" fmla="*/ 100392 w 379629"/>
              <a:gd name="connsiteY301" fmla="*/ 213054 h 333523"/>
              <a:gd name="connsiteX302" fmla="*/ 95558 w 379629"/>
              <a:gd name="connsiteY302" fmla="*/ 214169 h 333523"/>
              <a:gd name="connsiteX303" fmla="*/ 90724 w 379629"/>
              <a:gd name="connsiteY303" fmla="*/ 215284 h 333523"/>
              <a:gd name="connsiteX304" fmla="*/ 86262 w 379629"/>
              <a:gd name="connsiteY304" fmla="*/ 216400 h 333523"/>
              <a:gd name="connsiteX305" fmla="*/ 81801 w 379629"/>
              <a:gd name="connsiteY305" fmla="*/ 217515 h 333523"/>
              <a:gd name="connsiteX306" fmla="*/ 77339 w 379629"/>
              <a:gd name="connsiteY306" fmla="*/ 218631 h 333523"/>
              <a:gd name="connsiteX307" fmla="*/ 72877 w 379629"/>
              <a:gd name="connsiteY307" fmla="*/ 219746 h 333523"/>
              <a:gd name="connsiteX308" fmla="*/ 68415 w 379629"/>
              <a:gd name="connsiteY308" fmla="*/ 221234 h 333523"/>
              <a:gd name="connsiteX309" fmla="*/ 63953 w 379629"/>
              <a:gd name="connsiteY309" fmla="*/ 222721 h 333523"/>
              <a:gd name="connsiteX310" fmla="*/ 59491 w 379629"/>
              <a:gd name="connsiteY310" fmla="*/ 224208 h 333523"/>
              <a:gd name="connsiteX311" fmla="*/ 55029 w 379629"/>
              <a:gd name="connsiteY311" fmla="*/ 225695 h 333523"/>
              <a:gd name="connsiteX312" fmla="*/ 50939 w 379629"/>
              <a:gd name="connsiteY312" fmla="*/ 227183 h 333523"/>
              <a:gd name="connsiteX313" fmla="*/ 46849 w 379629"/>
              <a:gd name="connsiteY313" fmla="*/ 228670 h 333523"/>
              <a:gd name="connsiteX314" fmla="*/ 42759 w 379629"/>
              <a:gd name="connsiteY314" fmla="*/ 230529 h 333523"/>
              <a:gd name="connsiteX315" fmla="*/ 38669 w 379629"/>
              <a:gd name="connsiteY315" fmla="*/ 232388 h 333523"/>
              <a:gd name="connsiteX316" fmla="*/ 34579 w 379629"/>
              <a:gd name="connsiteY316" fmla="*/ 234247 h 333523"/>
              <a:gd name="connsiteX317" fmla="*/ 29374 w 379629"/>
              <a:gd name="connsiteY317" fmla="*/ 236478 h 333523"/>
              <a:gd name="connsiteX318" fmla="*/ 24540 w 379629"/>
              <a:gd name="connsiteY318" fmla="*/ 238709 h 333523"/>
              <a:gd name="connsiteX319" fmla="*/ 20078 w 379629"/>
              <a:gd name="connsiteY319" fmla="*/ 240940 h 333523"/>
              <a:gd name="connsiteX320" fmla="*/ 15616 w 379629"/>
              <a:gd name="connsiteY320" fmla="*/ 243543 h 333523"/>
              <a:gd name="connsiteX321" fmla="*/ 11526 w 379629"/>
              <a:gd name="connsiteY321" fmla="*/ 246146 h 333523"/>
              <a:gd name="connsiteX322" fmla="*/ 7436 w 379629"/>
              <a:gd name="connsiteY322" fmla="*/ 248748 h 333523"/>
              <a:gd name="connsiteX323" fmla="*/ 3718 w 379629"/>
              <a:gd name="connsiteY323" fmla="*/ 251351 h 333523"/>
              <a:gd name="connsiteX324" fmla="*/ 0 w 379629"/>
              <a:gd name="connsiteY324" fmla="*/ 253954 h 333523"/>
              <a:gd name="connsiteX325" fmla="*/ 1487 w 379629"/>
              <a:gd name="connsiteY325" fmla="*/ 251351 h 333523"/>
              <a:gd name="connsiteX326" fmla="*/ 3346 w 379629"/>
              <a:gd name="connsiteY326" fmla="*/ 248748 h 333523"/>
              <a:gd name="connsiteX327" fmla="*/ 5577 w 379629"/>
              <a:gd name="connsiteY327" fmla="*/ 246517 h 333523"/>
              <a:gd name="connsiteX328" fmla="*/ 7808 w 379629"/>
              <a:gd name="connsiteY328" fmla="*/ 244286 h 333523"/>
              <a:gd name="connsiteX329" fmla="*/ 10411 w 379629"/>
              <a:gd name="connsiteY329" fmla="*/ 242056 h 333523"/>
              <a:gd name="connsiteX330" fmla="*/ 13014 w 379629"/>
              <a:gd name="connsiteY330" fmla="*/ 239825 h 333523"/>
              <a:gd name="connsiteX331" fmla="*/ 15988 w 379629"/>
              <a:gd name="connsiteY331" fmla="*/ 237594 h 333523"/>
              <a:gd name="connsiteX332" fmla="*/ 19335 w 379629"/>
              <a:gd name="connsiteY332" fmla="*/ 235363 h 333523"/>
              <a:gd name="connsiteX333" fmla="*/ 22681 w 379629"/>
              <a:gd name="connsiteY333" fmla="*/ 233132 h 333523"/>
              <a:gd name="connsiteX334" fmla="*/ 26399 w 379629"/>
              <a:gd name="connsiteY334" fmla="*/ 230901 h 333523"/>
              <a:gd name="connsiteX335" fmla="*/ 30117 w 379629"/>
              <a:gd name="connsiteY335" fmla="*/ 228670 h 333523"/>
              <a:gd name="connsiteX336" fmla="*/ 34207 w 379629"/>
              <a:gd name="connsiteY336" fmla="*/ 226439 h 333523"/>
              <a:gd name="connsiteX337" fmla="*/ 38298 w 379629"/>
              <a:gd name="connsiteY337" fmla="*/ 224208 h 333523"/>
              <a:gd name="connsiteX338" fmla="*/ 42759 w 379629"/>
              <a:gd name="connsiteY338" fmla="*/ 222349 h 333523"/>
              <a:gd name="connsiteX339" fmla="*/ 47593 w 379629"/>
              <a:gd name="connsiteY339" fmla="*/ 220490 h 333523"/>
              <a:gd name="connsiteX340" fmla="*/ 52427 w 379629"/>
              <a:gd name="connsiteY340" fmla="*/ 218631 h 333523"/>
              <a:gd name="connsiteX341" fmla="*/ 56517 w 379629"/>
              <a:gd name="connsiteY341" fmla="*/ 217144 h 333523"/>
              <a:gd name="connsiteX342" fmla="*/ 60979 w 379629"/>
              <a:gd name="connsiteY342" fmla="*/ 215656 h 333523"/>
              <a:gd name="connsiteX343" fmla="*/ 60979 w 379629"/>
              <a:gd name="connsiteY343" fmla="*/ 92212 h 333523"/>
              <a:gd name="connsiteX344" fmla="*/ 117867 w 379629"/>
              <a:gd name="connsiteY344" fmla="*/ 29746 h 333523"/>
              <a:gd name="connsiteX345" fmla="*/ 136830 w 379629"/>
              <a:gd name="connsiteY345" fmla="*/ 8924 h 333523"/>
              <a:gd name="connsiteX346" fmla="*/ 159511 w 379629"/>
              <a:gd name="connsiteY346" fmla="*/ 33836 h 333523"/>
              <a:gd name="connsiteX347" fmla="*/ 155793 w 379629"/>
              <a:gd name="connsiteY347" fmla="*/ 29746 h 333523"/>
              <a:gd name="connsiteX348" fmla="*/ 189257 w 379629"/>
              <a:gd name="connsiteY348" fmla="*/ 29746 h 333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Lst>
            <a:rect l="l" t="t" r="r" b="b"/>
            <a:pathLst>
              <a:path w="379629" h="333523">
                <a:moveTo>
                  <a:pt x="234618" y="246889"/>
                </a:moveTo>
                <a:lnTo>
                  <a:pt x="234618" y="288161"/>
                </a:lnTo>
                <a:lnTo>
                  <a:pt x="239080" y="288161"/>
                </a:lnTo>
                <a:cubicBezTo>
                  <a:pt x="254697" y="288161"/>
                  <a:pt x="262505" y="280725"/>
                  <a:pt x="262505" y="266224"/>
                </a:cubicBezTo>
                <a:cubicBezTo>
                  <a:pt x="262505" y="259159"/>
                  <a:pt x="261018" y="254325"/>
                  <a:pt x="258043" y="251351"/>
                </a:cubicBezTo>
                <a:cubicBezTo>
                  <a:pt x="255068" y="248376"/>
                  <a:pt x="250235" y="246889"/>
                  <a:pt x="243170" y="246889"/>
                </a:cubicBezTo>
                <a:close/>
                <a:moveTo>
                  <a:pt x="293738" y="243171"/>
                </a:moveTo>
                <a:lnTo>
                  <a:pt x="327945" y="243171"/>
                </a:lnTo>
                <a:lnTo>
                  <a:pt x="327945" y="246889"/>
                </a:lnTo>
                <a:lnTo>
                  <a:pt x="326830" y="246889"/>
                </a:lnTo>
                <a:cubicBezTo>
                  <a:pt x="321996" y="247261"/>
                  <a:pt x="319022" y="248005"/>
                  <a:pt x="318278" y="248748"/>
                </a:cubicBezTo>
                <a:cubicBezTo>
                  <a:pt x="317535" y="249864"/>
                  <a:pt x="317163" y="252838"/>
                  <a:pt x="317163" y="258416"/>
                </a:cubicBezTo>
                <a:lnTo>
                  <a:pt x="317163" y="315676"/>
                </a:lnTo>
                <a:cubicBezTo>
                  <a:pt x="317163" y="320882"/>
                  <a:pt x="317535" y="324228"/>
                  <a:pt x="318278" y="325343"/>
                </a:cubicBezTo>
                <a:cubicBezTo>
                  <a:pt x="319022" y="326459"/>
                  <a:pt x="321996" y="327203"/>
                  <a:pt x="326830" y="327203"/>
                </a:cubicBezTo>
                <a:lnTo>
                  <a:pt x="327945" y="327203"/>
                </a:lnTo>
                <a:lnTo>
                  <a:pt x="327945" y="330921"/>
                </a:lnTo>
                <a:lnTo>
                  <a:pt x="293738" y="330921"/>
                </a:lnTo>
                <a:lnTo>
                  <a:pt x="293738" y="327203"/>
                </a:lnTo>
                <a:lnTo>
                  <a:pt x="294853" y="327203"/>
                </a:lnTo>
                <a:cubicBezTo>
                  <a:pt x="299687" y="326831"/>
                  <a:pt x="302290" y="326087"/>
                  <a:pt x="303405" y="325343"/>
                </a:cubicBezTo>
                <a:cubicBezTo>
                  <a:pt x="304149" y="324228"/>
                  <a:pt x="304893" y="321253"/>
                  <a:pt x="304893" y="315676"/>
                </a:cubicBezTo>
                <a:lnTo>
                  <a:pt x="304893" y="258416"/>
                </a:lnTo>
                <a:cubicBezTo>
                  <a:pt x="304893" y="253210"/>
                  <a:pt x="304521" y="249864"/>
                  <a:pt x="303405" y="248748"/>
                </a:cubicBezTo>
                <a:cubicBezTo>
                  <a:pt x="302662" y="247633"/>
                  <a:pt x="299687" y="246889"/>
                  <a:pt x="294853" y="246889"/>
                </a:cubicBezTo>
                <a:lnTo>
                  <a:pt x="293738" y="246889"/>
                </a:lnTo>
                <a:close/>
                <a:moveTo>
                  <a:pt x="242427" y="242799"/>
                </a:moveTo>
                <a:lnTo>
                  <a:pt x="247260" y="242799"/>
                </a:lnTo>
                <a:cubicBezTo>
                  <a:pt x="265479" y="242799"/>
                  <a:pt x="274403" y="250235"/>
                  <a:pt x="274403" y="265108"/>
                </a:cubicBezTo>
                <a:cubicBezTo>
                  <a:pt x="274403" y="277378"/>
                  <a:pt x="268454" y="285558"/>
                  <a:pt x="256556" y="289648"/>
                </a:cubicBezTo>
                <a:lnTo>
                  <a:pt x="273660" y="315304"/>
                </a:lnTo>
                <a:cubicBezTo>
                  <a:pt x="277378" y="320881"/>
                  <a:pt x="279980" y="324228"/>
                  <a:pt x="281096" y="325343"/>
                </a:cubicBezTo>
                <a:cubicBezTo>
                  <a:pt x="282211" y="326459"/>
                  <a:pt x="283699" y="326831"/>
                  <a:pt x="285558" y="327202"/>
                </a:cubicBezTo>
                <a:cubicBezTo>
                  <a:pt x="285930" y="327202"/>
                  <a:pt x="287417" y="327202"/>
                  <a:pt x="289648" y="327574"/>
                </a:cubicBezTo>
                <a:lnTo>
                  <a:pt x="290763" y="327574"/>
                </a:lnTo>
                <a:lnTo>
                  <a:pt x="290763" y="331292"/>
                </a:lnTo>
                <a:lnTo>
                  <a:pt x="268454" y="331292"/>
                </a:lnTo>
                <a:lnTo>
                  <a:pt x="244658" y="292623"/>
                </a:lnTo>
                <a:lnTo>
                  <a:pt x="234247" y="292623"/>
                </a:lnTo>
                <a:lnTo>
                  <a:pt x="234247" y="315676"/>
                </a:lnTo>
                <a:cubicBezTo>
                  <a:pt x="234247" y="320881"/>
                  <a:pt x="234618" y="324228"/>
                  <a:pt x="235362" y="325343"/>
                </a:cubicBezTo>
                <a:cubicBezTo>
                  <a:pt x="236106" y="326459"/>
                  <a:pt x="238708" y="327202"/>
                  <a:pt x="242427" y="327202"/>
                </a:cubicBezTo>
                <a:lnTo>
                  <a:pt x="243542" y="327202"/>
                </a:lnTo>
                <a:lnTo>
                  <a:pt x="243542" y="330921"/>
                </a:lnTo>
                <a:lnTo>
                  <a:pt x="210450" y="330921"/>
                </a:lnTo>
                <a:lnTo>
                  <a:pt x="210450" y="327202"/>
                </a:lnTo>
                <a:lnTo>
                  <a:pt x="211565" y="327202"/>
                </a:lnTo>
                <a:cubicBezTo>
                  <a:pt x="216399" y="326831"/>
                  <a:pt x="219002" y="326087"/>
                  <a:pt x="220117" y="325343"/>
                </a:cubicBezTo>
                <a:cubicBezTo>
                  <a:pt x="220861" y="324228"/>
                  <a:pt x="221605" y="321253"/>
                  <a:pt x="221605" y="315676"/>
                </a:cubicBezTo>
                <a:lnTo>
                  <a:pt x="221605" y="258415"/>
                </a:lnTo>
                <a:cubicBezTo>
                  <a:pt x="221605" y="253210"/>
                  <a:pt x="221233" y="249864"/>
                  <a:pt x="220117" y="248748"/>
                </a:cubicBezTo>
                <a:cubicBezTo>
                  <a:pt x="219374" y="247633"/>
                  <a:pt x="216399" y="246889"/>
                  <a:pt x="211565" y="246889"/>
                </a:cubicBezTo>
                <a:lnTo>
                  <a:pt x="210450" y="246889"/>
                </a:lnTo>
                <a:lnTo>
                  <a:pt x="210450" y="243171"/>
                </a:lnTo>
                <a:lnTo>
                  <a:pt x="231644" y="243171"/>
                </a:lnTo>
                <a:close/>
                <a:moveTo>
                  <a:pt x="51311" y="242799"/>
                </a:moveTo>
                <a:lnTo>
                  <a:pt x="85518" y="242799"/>
                </a:lnTo>
                <a:lnTo>
                  <a:pt x="85518" y="246517"/>
                </a:lnTo>
                <a:lnTo>
                  <a:pt x="84403" y="246517"/>
                </a:lnTo>
                <a:cubicBezTo>
                  <a:pt x="79569" y="246889"/>
                  <a:pt x="76595" y="247633"/>
                  <a:pt x="75851" y="248376"/>
                </a:cubicBezTo>
                <a:cubicBezTo>
                  <a:pt x="75108" y="249492"/>
                  <a:pt x="74736" y="252466"/>
                  <a:pt x="74736" y="258044"/>
                </a:cubicBezTo>
                <a:lnTo>
                  <a:pt x="74736" y="282584"/>
                </a:lnTo>
                <a:lnTo>
                  <a:pt x="116380" y="282584"/>
                </a:lnTo>
                <a:lnTo>
                  <a:pt x="116380" y="258044"/>
                </a:lnTo>
                <a:cubicBezTo>
                  <a:pt x="116380" y="252838"/>
                  <a:pt x="116008" y="249492"/>
                  <a:pt x="114892" y="248376"/>
                </a:cubicBezTo>
                <a:cubicBezTo>
                  <a:pt x="114149" y="247261"/>
                  <a:pt x="111174" y="246517"/>
                  <a:pt x="106340" y="246517"/>
                </a:cubicBezTo>
                <a:lnTo>
                  <a:pt x="105225" y="246517"/>
                </a:lnTo>
                <a:lnTo>
                  <a:pt x="105225" y="242799"/>
                </a:lnTo>
                <a:lnTo>
                  <a:pt x="139432" y="242799"/>
                </a:lnTo>
                <a:lnTo>
                  <a:pt x="139432" y="246517"/>
                </a:lnTo>
                <a:lnTo>
                  <a:pt x="138317" y="246517"/>
                </a:lnTo>
                <a:cubicBezTo>
                  <a:pt x="133483" y="246889"/>
                  <a:pt x="130509" y="247633"/>
                  <a:pt x="129765" y="248376"/>
                </a:cubicBezTo>
                <a:cubicBezTo>
                  <a:pt x="129022" y="249492"/>
                  <a:pt x="128650" y="252466"/>
                  <a:pt x="128650" y="258044"/>
                </a:cubicBezTo>
                <a:lnTo>
                  <a:pt x="128650" y="315304"/>
                </a:lnTo>
                <a:cubicBezTo>
                  <a:pt x="128650" y="320510"/>
                  <a:pt x="129022" y="323856"/>
                  <a:pt x="129765" y="324971"/>
                </a:cubicBezTo>
                <a:cubicBezTo>
                  <a:pt x="130509" y="326087"/>
                  <a:pt x="133483" y="326831"/>
                  <a:pt x="138317" y="326831"/>
                </a:cubicBezTo>
                <a:lnTo>
                  <a:pt x="139432" y="326831"/>
                </a:lnTo>
                <a:lnTo>
                  <a:pt x="139432" y="330549"/>
                </a:lnTo>
                <a:lnTo>
                  <a:pt x="105225" y="330549"/>
                </a:lnTo>
                <a:lnTo>
                  <a:pt x="105225" y="326831"/>
                </a:lnTo>
                <a:lnTo>
                  <a:pt x="106340" y="326831"/>
                </a:lnTo>
                <a:cubicBezTo>
                  <a:pt x="111174" y="326459"/>
                  <a:pt x="114149" y="325715"/>
                  <a:pt x="114892" y="324971"/>
                </a:cubicBezTo>
                <a:cubicBezTo>
                  <a:pt x="115636" y="323856"/>
                  <a:pt x="116008" y="320881"/>
                  <a:pt x="116008" y="315304"/>
                </a:cubicBezTo>
                <a:lnTo>
                  <a:pt x="116008" y="287789"/>
                </a:lnTo>
                <a:lnTo>
                  <a:pt x="74736" y="287789"/>
                </a:lnTo>
                <a:lnTo>
                  <a:pt x="74736" y="315304"/>
                </a:lnTo>
                <a:cubicBezTo>
                  <a:pt x="74736" y="320510"/>
                  <a:pt x="75108" y="323856"/>
                  <a:pt x="75851" y="324971"/>
                </a:cubicBezTo>
                <a:cubicBezTo>
                  <a:pt x="76595" y="326087"/>
                  <a:pt x="79569" y="326831"/>
                  <a:pt x="84403" y="326831"/>
                </a:cubicBezTo>
                <a:lnTo>
                  <a:pt x="85518" y="326831"/>
                </a:lnTo>
                <a:lnTo>
                  <a:pt x="85518" y="330549"/>
                </a:lnTo>
                <a:lnTo>
                  <a:pt x="51311" y="330549"/>
                </a:lnTo>
                <a:lnTo>
                  <a:pt x="51311" y="326831"/>
                </a:lnTo>
                <a:lnTo>
                  <a:pt x="52426" y="326831"/>
                </a:lnTo>
                <a:cubicBezTo>
                  <a:pt x="57260" y="326459"/>
                  <a:pt x="59863" y="325715"/>
                  <a:pt x="60978" y="324971"/>
                </a:cubicBezTo>
                <a:cubicBezTo>
                  <a:pt x="61722" y="323856"/>
                  <a:pt x="62466" y="320881"/>
                  <a:pt x="62466" y="315304"/>
                </a:cubicBezTo>
                <a:lnTo>
                  <a:pt x="62466" y="258044"/>
                </a:lnTo>
                <a:cubicBezTo>
                  <a:pt x="62466" y="252838"/>
                  <a:pt x="62094" y="249492"/>
                  <a:pt x="60978" y="248376"/>
                </a:cubicBezTo>
                <a:cubicBezTo>
                  <a:pt x="60235" y="247261"/>
                  <a:pt x="57260" y="246517"/>
                  <a:pt x="52426" y="246517"/>
                </a:cubicBezTo>
                <a:lnTo>
                  <a:pt x="51311" y="246517"/>
                </a:lnTo>
                <a:close/>
                <a:moveTo>
                  <a:pt x="175499" y="240940"/>
                </a:moveTo>
                <a:cubicBezTo>
                  <a:pt x="178845" y="240940"/>
                  <a:pt x="182191" y="241312"/>
                  <a:pt x="185910" y="242055"/>
                </a:cubicBezTo>
                <a:cubicBezTo>
                  <a:pt x="189628" y="242799"/>
                  <a:pt x="193718" y="243543"/>
                  <a:pt x="197808" y="245030"/>
                </a:cubicBezTo>
                <a:lnTo>
                  <a:pt x="197808" y="260647"/>
                </a:lnTo>
                <a:lnTo>
                  <a:pt x="191115" y="260647"/>
                </a:lnTo>
                <a:lnTo>
                  <a:pt x="191115" y="254697"/>
                </a:lnTo>
                <a:cubicBezTo>
                  <a:pt x="191115" y="251351"/>
                  <a:pt x="190000" y="248748"/>
                  <a:pt x="187397" y="247261"/>
                </a:cubicBezTo>
                <a:cubicBezTo>
                  <a:pt x="184794" y="245774"/>
                  <a:pt x="181076" y="245030"/>
                  <a:pt x="175870" y="245030"/>
                </a:cubicBezTo>
                <a:cubicBezTo>
                  <a:pt x="171409" y="245030"/>
                  <a:pt x="168062" y="246517"/>
                  <a:pt x="165459" y="249120"/>
                </a:cubicBezTo>
                <a:cubicBezTo>
                  <a:pt x="162857" y="251723"/>
                  <a:pt x="161369" y="255441"/>
                  <a:pt x="161369" y="260275"/>
                </a:cubicBezTo>
                <a:cubicBezTo>
                  <a:pt x="161369" y="263993"/>
                  <a:pt x="162113" y="267339"/>
                  <a:pt x="163972" y="269942"/>
                </a:cubicBezTo>
                <a:cubicBezTo>
                  <a:pt x="165831" y="272545"/>
                  <a:pt x="169178" y="275148"/>
                  <a:pt x="174011" y="277750"/>
                </a:cubicBezTo>
                <a:lnTo>
                  <a:pt x="180332" y="281468"/>
                </a:lnTo>
                <a:cubicBezTo>
                  <a:pt x="188884" y="286302"/>
                  <a:pt x="194833" y="290764"/>
                  <a:pt x="197808" y="294110"/>
                </a:cubicBezTo>
                <a:cubicBezTo>
                  <a:pt x="200782" y="297829"/>
                  <a:pt x="202270" y="302290"/>
                  <a:pt x="202270" y="307868"/>
                </a:cubicBezTo>
                <a:cubicBezTo>
                  <a:pt x="202270" y="315304"/>
                  <a:pt x="199667" y="321253"/>
                  <a:pt x="194090" y="326087"/>
                </a:cubicBezTo>
                <a:cubicBezTo>
                  <a:pt x="188512" y="330921"/>
                  <a:pt x="181820" y="333523"/>
                  <a:pt x="173640" y="333523"/>
                </a:cubicBezTo>
                <a:cubicBezTo>
                  <a:pt x="168806" y="333523"/>
                  <a:pt x="164344" y="333152"/>
                  <a:pt x="160254" y="332408"/>
                </a:cubicBezTo>
                <a:cubicBezTo>
                  <a:pt x="156908" y="331293"/>
                  <a:pt x="153189" y="330549"/>
                  <a:pt x="149843" y="329062"/>
                </a:cubicBezTo>
                <a:lnTo>
                  <a:pt x="149843" y="311958"/>
                </a:lnTo>
                <a:lnTo>
                  <a:pt x="156164" y="311958"/>
                </a:lnTo>
                <a:lnTo>
                  <a:pt x="156164" y="317535"/>
                </a:lnTo>
                <a:cubicBezTo>
                  <a:pt x="156164" y="320510"/>
                  <a:pt x="157279" y="323112"/>
                  <a:pt x="159882" y="324600"/>
                </a:cubicBezTo>
                <a:cubicBezTo>
                  <a:pt x="163972" y="327202"/>
                  <a:pt x="168806" y="328690"/>
                  <a:pt x="173640" y="328690"/>
                </a:cubicBezTo>
                <a:cubicBezTo>
                  <a:pt x="178845" y="328690"/>
                  <a:pt x="182935" y="327202"/>
                  <a:pt x="185910" y="324228"/>
                </a:cubicBezTo>
                <a:cubicBezTo>
                  <a:pt x="188884" y="321253"/>
                  <a:pt x="190371" y="317163"/>
                  <a:pt x="190371" y="311958"/>
                </a:cubicBezTo>
                <a:cubicBezTo>
                  <a:pt x="190371" y="307496"/>
                  <a:pt x="189256" y="304150"/>
                  <a:pt x="187397" y="301547"/>
                </a:cubicBezTo>
                <a:cubicBezTo>
                  <a:pt x="185538" y="298944"/>
                  <a:pt x="181820" y="295970"/>
                  <a:pt x="176242" y="292995"/>
                </a:cubicBezTo>
                <a:lnTo>
                  <a:pt x="169921" y="289277"/>
                </a:lnTo>
                <a:cubicBezTo>
                  <a:pt x="156536" y="281840"/>
                  <a:pt x="149843" y="273288"/>
                  <a:pt x="149843" y="264365"/>
                </a:cubicBezTo>
                <a:cubicBezTo>
                  <a:pt x="149843" y="257672"/>
                  <a:pt x="152446" y="252095"/>
                  <a:pt x="157279" y="247633"/>
                </a:cubicBezTo>
                <a:cubicBezTo>
                  <a:pt x="162113" y="243171"/>
                  <a:pt x="168434" y="240940"/>
                  <a:pt x="175499" y="240940"/>
                </a:cubicBezTo>
                <a:close/>
                <a:moveTo>
                  <a:pt x="148356" y="134971"/>
                </a:moveTo>
                <a:lnTo>
                  <a:pt x="148356" y="199296"/>
                </a:lnTo>
                <a:lnTo>
                  <a:pt x="153190" y="198924"/>
                </a:lnTo>
                <a:lnTo>
                  <a:pt x="158396" y="198552"/>
                </a:lnTo>
                <a:lnTo>
                  <a:pt x="163601" y="198181"/>
                </a:lnTo>
                <a:lnTo>
                  <a:pt x="168807" y="197809"/>
                </a:lnTo>
                <a:lnTo>
                  <a:pt x="174012" y="197437"/>
                </a:lnTo>
                <a:lnTo>
                  <a:pt x="207848" y="197437"/>
                </a:lnTo>
                <a:lnTo>
                  <a:pt x="216400" y="197809"/>
                </a:lnTo>
                <a:lnTo>
                  <a:pt x="224951" y="198181"/>
                </a:lnTo>
                <a:lnTo>
                  <a:pt x="229041" y="198552"/>
                </a:lnTo>
                <a:lnTo>
                  <a:pt x="233132" y="198924"/>
                </a:lnTo>
                <a:lnTo>
                  <a:pt x="237222" y="199296"/>
                </a:lnTo>
                <a:lnTo>
                  <a:pt x="241312" y="199668"/>
                </a:lnTo>
                <a:lnTo>
                  <a:pt x="249492" y="200412"/>
                </a:lnTo>
                <a:lnTo>
                  <a:pt x="253582" y="200783"/>
                </a:lnTo>
                <a:lnTo>
                  <a:pt x="257672" y="201527"/>
                </a:lnTo>
                <a:lnTo>
                  <a:pt x="257672" y="134971"/>
                </a:lnTo>
                <a:lnTo>
                  <a:pt x="149100" y="134971"/>
                </a:lnTo>
                <a:close/>
                <a:moveTo>
                  <a:pt x="241683" y="113405"/>
                </a:moveTo>
                <a:lnTo>
                  <a:pt x="232388" y="120842"/>
                </a:lnTo>
                <a:lnTo>
                  <a:pt x="250607" y="120842"/>
                </a:lnTo>
                <a:close/>
                <a:moveTo>
                  <a:pt x="167319" y="113405"/>
                </a:moveTo>
                <a:lnTo>
                  <a:pt x="158024" y="120842"/>
                </a:lnTo>
                <a:lnTo>
                  <a:pt x="176615" y="120842"/>
                </a:lnTo>
                <a:close/>
                <a:moveTo>
                  <a:pt x="76223" y="106341"/>
                </a:moveTo>
                <a:lnTo>
                  <a:pt x="76223" y="211194"/>
                </a:lnTo>
                <a:lnTo>
                  <a:pt x="82916" y="209335"/>
                </a:lnTo>
                <a:lnTo>
                  <a:pt x="89981" y="207476"/>
                </a:lnTo>
                <a:lnTo>
                  <a:pt x="97045" y="205989"/>
                </a:lnTo>
                <a:lnTo>
                  <a:pt x="100763" y="205245"/>
                </a:lnTo>
                <a:lnTo>
                  <a:pt x="104482" y="204502"/>
                </a:lnTo>
                <a:lnTo>
                  <a:pt x="108200" y="203758"/>
                </a:lnTo>
                <a:lnTo>
                  <a:pt x="111918" y="203014"/>
                </a:lnTo>
                <a:lnTo>
                  <a:pt x="119354" y="201899"/>
                </a:lnTo>
                <a:lnTo>
                  <a:pt x="123073" y="201155"/>
                </a:lnTo>
                <a:lnTo>
                  <a:pt x="126791" y="200783"/>
                </a:lnTo>
                <a:lnTo>
                  <a:pt x="134599" y="200040"/>
                </a:lnTo>
                <a:lnTo>
                  <a:pt x="134971" y="200040"/>
                </a:lnTo>
                <a:lnTo>
                  <a:pt x="134971" y="120842"/>
                </a:lnTo>
                <a:lnTo>
                  <a:pt x="152818" y="106341"/>
                </a:lnTo>
                <a:close/>
                <a:moveTo>
                  <a:pt x="254325" y="105969"/>
                </a:moveTo>
                <a:lnTo>
                  <a:pt x="271429" y="120470"/>
                </a:lnTo>
                <a:lnTo>
                  <a:pt x="271429" y="203386"/>
                </a:lnTo>
                <a:lnTo>
                  <a:pt x="272173" y="203758"/>
                </a:lnTo>
                <a:lnTo>
                  <a:pt x="272545" y="203758"/>
                </a:lnTo>
                <a:lnTo>
                  <a:pt x="278865" y="204873"/>
                </a:lnTo>
                <a:lnTo>
                  <a:pt x="285186" y="206361"/>
                </a:lnTo>
                <a:lnTo>
                  <a:pt x="288161" y="207104"/>
                </a:lnTo>
                <a:lnTo>
                  <a:pt x="291507" y="207848"/>
                </a:lnTo>
                <a:lnTo>
                  <a:pt x="297828" y="209335"/>
                </a:lnTo>
                <a:lnTo>
                  <a:pt x="297828" y="105969"/>
                </a:lnTo>
                <a:close/>
                <a:moveTo>
                  <a:pt x="229413" y="103366"/>
                </a:moveTo>
                <a:lnTo>
                  <a:pt x="208963" y="120842"/>
                </a:lnTo>
                <a:lnTo>
                  <a:pt x="224580" y="120842"/>
                </a:lnTo>
                <a:lnTo>
                  <a:pt x="237222" y="109687"/>
                </a:lnTo>
                <a:close/>
                <a:moveTo>
                  <a:pt x="179589" y="103366"/>
                </a:moveTo>
                <a:lnTo>
                  <a:pt x="171409" y="110059"/>
                </a:lnTo>
                <a:lnTo>
                  <a:pt x="184423" y="120842"/>
                </a:lnTo>
                <a:lnTo>
                  <a:pt x="200039" y="120842"/>
                </a:lnTo>
                <a:close/>
                <a:moveTo>
                  <a:pt x="217887" y="94071"/>
                </a:moveTo>
                <a:lnTo>
                  <a:pt x="207476" y="102994"/>
                </a:lnTo>
                <a:lnTo>
                  <a:pt x="207476" y="115636"/>
                </a:lnTo>
                <a:lnTo>
                  <a:pt x="226067" y="100764"/>
                </a:lnTo>
                <a:close/>
                <a:moveTo>
                  <a:pt x="191116" y="93699"/>
                </a:moveTo>
                <a:lnTo>
                  <a:pt x="182936" y="100392"/>
                </a:lnTo>
                <a:lnTo>
                  <a:pt x="201527" y="115636"/>
                </a:lnTo>
                <a:lnTo>
                  <a:pt x="201527" y="102994"/>
                </a:lnTo>
                <a:close/>
                <a:moveTo>
                  <a:pt x="207476" y="85519"/>
                </a:moveTo>
                <a:lnTo>
                  <a:pt x="207476" y="96302"/>
                </a:lnTo>
                <a:lnTo>
                  <a:pt x="214169" y="90724"/>
                </a:lnTo>
                <a:close/>
                <a:moveTo>
                  <a:pt x="201899" y="85519"/>
                </a:moveTo>
                <a:lnTo>
                  <a:pt x="195206" y="90724"/>
                </a:lnTo>
                <a:lnTo>
                  <a:pt x="201899" y="96302"/>
                </a:lnTo>
                <a:close/>
                <a:moveTo>
                  <a:pt x="168807" y="44619"/>
                </a:moveTo>
                <a:lnTo>
                  <a:pt x="194462" y="72505"/>
                </a:lnTo>
                <a:lnTo>
                  <a:pt x="204130" y="64697"/>
                </a:lnTo>
                <a:lnTo>
                  <a:pt x="237593" y="92583"/>
                </a:lnTo>
                <a:lnTo>
                  <a:pt x="237593" y="92955"/>
                </a:lnTo>
                <a:lnTo>
                  <a:pt x="292995" y="92955"/>
                </a:lnTo>
                <a:lnTo>
                  <a:pt x="247633" y="44619"/>
                </a:lnTo>
                <a:close/>
                <a:moveTo>
                  <a:pt x="137574" y="33836"/>
                </a:moveTo>
                <a:lnTo>
                  <a:pt x="84031" y="92212"/>
                </a:lnTo>
                <a:lnTo>
                  <a:pt x="169550" y="92212"/>
                </a:lnTo>
                <a:lnTo>
                  <a:pt x="181820" y="82544"/>
                </a:lnTo>
                <a:close/>
                <a:moveTo>
                  <a:pt x="189257" y="0"/>
                </a:moveTo>
                <a:lnTo>
                  <a:pt x="204501" y="0"/>
                </a:lnTo>
                <a:lnTo>
                  <a:pt x="204501" y="29746"/>
                </a:lnTo>
                <a:lnTo>
                  <a:pt x="255069" y="29746"/>
                </a:lnTo>
                <a:lnTo>
                  <a:pt x="311214" y="92212"/>
                </a:lnTo>
                <a:lnTo>
                  <a:pt x="311214" y="213425"/>
                </a:lnTo>
                <a:lnTo>
                  <a:pt x="312701" y="213797"/>
                </a:lnTo>
                <a:lnTo>
                  <a:pt x="316419" y="214913"/>
                </a:lnTo>
                <a:lnTo>
                  <a:pt x="320138" y="216028"/>
                </a:lnTo>
                <a:lnTo>
                  <a:pt x="323484" y="217144"/>
                </a:lnTo>
                <a:lnTo>
                  <a:pt x="326830" y="218631"/>
                </a:lnTo>
                <a:lnTo>
                  <a:pt x="329433" y="219374"/>
                </a:lnTo>
                <a:lnTo>
                  <a:pt x="331664" y="220490"/>
                </a:lnTo>
                <a:lnTo>
                  <a:pt x="336498" y="222349"/>
                </a:lnTo>
                <a:lnTo>
                  <a:pt x="340959" y="224208"/>
                </a:lnTo>
                <a:lnTo>
                  <a:pt x="345421" y="226439"/>
                </a:lnTo>
                <a:lnTo>
                  <a:pt x="349511" y="228670"/>
                </a:lnTo>
                <a:lnTo>
                  <a:pt x="353230" y="230901"/>
                </a:lnTo>
                <a:lnTo>
                  <a:pt x="355089" y="232016"/>
                </a:lnTo>
                <a:lnTo>
                  <a:pt x="356948" y="233132"/>
                </a:lnTo>
                <a:lnTo>
                  <a:pt x="360294" y="235363"/>
                </a:lnTo>
                <a:lnTo>
                  <a:pt x="363269" y="237594"/>
                </a:lnTo>
                <a:lnTo>
                  <a:pt x="366243" y="239825"/>
                </a:lnTo>
                <a:lnTo>
                  <a:pt x="367731" y="240940"/>
                </a:lnTo>
                <a:lnTo>
                  <a:pt x="369218" y="242056"/>
                </a:lnTo>
                <a:lnTo>
                  <a:pt x="371821" y="244286"/>
                </a:lnTo>
                <a:lnTo>
                  <a:pt x="374052" y="246517"/>
                </a:lnTo>
                <a:lnTo>
                  <a:pt x="375167" y="247633"/>
                </a:lnTo>
                <a:lnTo>
                  <a:pt x="376282" y="248748"/>
                </a:lnTo>
                <a:lnTo>
                  <a:pt x="378142" y="251351"/>
                </a:lnTo>
                <a:lnTo>
                  <a:pt x="378885" y="252467"/>
                </a:lnTo>
                <a:lnTo>
                  <a:pt x="379629" y="253582"/>
                </a:lnTo>
                <a:lnTo>
                  <a:pt x="375911" y="250979"/>
                </a:lnTo>
                <a:lnTo>
                  <a:pt x="372192" y="248377"/>
                </a:lnTo>
                <a:lnTo>
                  <a:pt x="368102" y="245774"/>
                </a:lnTo>
                <a:lnTo>
                  <a:pt x="364012" y="243171"/>
                </a:lnTo>
                <a:lnTo>
                  <a:pt x="361781" y="242056"/>
                </a:lnTo>
                <a:lnTo>
                  <a:pt x="359551" y="240940"/>
                </a:lnTo>
                <a:lnTo>
                  <a:pt x="355089" y="238709"/>
                </a:lnTo>
                <a:lnTo>
                  <a:pt x="352858" y="237594"/>
                </a:lnTo>
                <a:lnTo>
                  <a:pt x="350255" y="236478"/>
                </a:lnTo>
                <a:lnTo>
                  <a:pt x="345421" y="234247"/>
                </a:lnTo>
                <a:lnTo>
                  <a:pt x="340588" y="232388"/>
                </a:lnTo>
                <a:lnTo>
                  <a:pt x="336498" y="230529"/>
                </a:lnTo>
                <a:lnTo>
                  <a:pt x="332408" y="228670"/>
                </a:lnTo>
                <a:lnTo>
                  <a:pt x="328318" y="227183"/>
                </a:lnTo>
                <a:lnTo>
                  <a:pt x="323856" y="225695"/>
                </a:lnTo>
                <a:lnTo>
                  <a:pt x="319394" y="224208"/>
                </a:lnTo>
                <a:lnTo>
                  <a:pt x="314932" y="222721"/>
                </a:lnTo>
                <a:lnTo>
                  <a:pt x="310470" y="221234"/>
                </a:lnTo>
                <a:lnTo>
                  <a:pt x="306008" y="219746"/>
                </a:lnTo>
                <a:lnTo>
                  <a:pt x="301547" y="218631"/>
                </a:lnTo>
                <a:lnTo>
                  <a:pt x="297085" y="217515"/>
                </a:lnTo>
                <a:lnTo>
                  <a:pt x="292623" y="216400"/>
                </a:lnTo>
                <a:lnTo>
                  <a:pt x="287789" y="215284"/>
                </a:lnTo>
                <a:lnTo>
                  <a:pt x="282955" y="214169"/>
                </a:lnTo>
                <a:lnTo>
                  <a:pt x="278122" y="213054"/>
                </a:lnTo>
                <a:lnTo>
                  <a:pt x="273288" y="212310"/>
                </a:lnTo>
                <a:lnTo>
                  <a:pt x="268454" y="211566"/>
                </a:lnTo>
                <a:lnTo>
                  <a:pt x="263621" y="210823"/>
                </a:lnTo>
                <a:lnTo>
                  <a:pt x="258787" y="210079"/>
                </a:lnTo>
                <a:lnTo>
                  <a:pt x="253953" y="209335"/>
                </a:lnTo>
                <a:lnTo>
                  <a:pt x="248748" y="208592"/>
                </a:lnTo>
                <a:lnTo>
                  <a:pt x="243542" y="207848"/>
                </a:lnTo>
                <a:lnTo>
                  <a:pt x="238337" y="207104"/>
                </a:lnTo>
                <a:lnTo>
                  <a:pt x="233132" y="206733"/>
                </a:lnTo>
                <a:lnTo>
                  <a:pt x="227926" y="206361"/>
                </a:lnTo>
                <a:lnTo>
                  <a:pt x="222721" y="205989"/>
                </a:lnTo>
                <a:lnTo>
                  <a:pt x="217143" y="205617"/>
                </a:lnTo>
                <a:lnTo>
                  <a:pt x="211566" y="205245"/>
                </a:lnTo>
                <a:lnTo>
                  <a:pt x="205989" y="204873"/>
                </a:lnTo>
                <a:lnTo>
                  <a:pt x="172525" y="204873"/>
                </a:lnTo>
                <a:lnTo>
                  <a:pt x="166947" y="205245"/>
                </a:lnTo>
                <a:lnTo>
                  <a:pt x="161370" y="205617"/>
                </a:lnTo>
                <a:lnTo>
                  <a:pt x="156165" y="205989"/>
                </a:lnTo>
                <a:lnTo>
                  <a:pt x="150959" y="206361"/>
                </a:lnTo>
                <a:lnTo>
                  <a:pt x="145754" y="206733"/>
                </a:lnTo>
                <a:lnTo>
                  <a:pt x="140548" y="207104"/>
                </a:lnTo>
                <a:lnTo>
                  <a:pt x="135343" y="207848"/>
                </a:lnTo>
                <a:lnTo>
                  <a:pt x="130137" y="208592"/>
                </a:lnTo>
                <a:lnTo>
                  <a:pt x="124932" y="209335"/>
                </a:lnTo>
                <a:lnTo>
                  <a:pt x="119726" y="210079"/>
                </a:lnTo>
                <a:lnTo>
                  <a:pt x="114893" y="210823"/>
                </a:lnTo>
                <a:lnTo>
                  <a:pt x="110059" y="211566"/>
                </a:lnTo>
                <a:lnTo>
                  <a:pt x="105225" y="212310"/>
                </a:lnTo>
                <a:lnTo>
                  <a:pt x="100392" y="213054"/>
                </a:lnTo>
                <a:lnTo>
                  <a:pt x="95558" y="214169"/>
                </a:lnTo>
                <a:lnTo>
                  <a:pt x="90724" y="215284"/>
                </a:lnTo>
                <a:lnTo>
                  <a:pt x="86262" y="216400"/>
                </a:lnTo>
                <a:lnTo>
                  <a:pt x="81801" y="217515"/>
                </a:lnTo>
                <a:lnTo>
                  <a:pt x="77339" y="218631"/>
                </a:lnTo>
                <a:lnTo>
                  <a:pt x="72877" y="219746"/>
                </a:lnTo>
                <a:lnTo>
                  <a:pt x="68415" y="221234"/>
                </a:lnTo>
                <a:lnTo>
                  <a:pt x="63953" y="222721"/>
                </a:lnTo>
                <a:lnTo>
                  <a:pt x="59491" y="224208"/>
                </a:lnTo>
                <a:lnTo>
                  <a:pt x="55029" y="225695"/>
                </a:lnTo>
                <a:lnTo>
                  <a:pt x="50939" y="227183"/>
                </a:lnTo>
                <a:lnTo>
                  <a:pt x="46849" y="228670"/>
                </a:lnTo>
                <a:lnTo>
                  <a:pt x="42759" y="230529"/>
                </a:lnTo>
                <a:lnTo>
                  <a:pt x="38669" y="232388"/>
                </a:lnTo>
                <a:lnTo>
                  <a:pt x="34579" y="234247"/>
                </a:lnTo>
                <a:lnTo>
                  <a:pt x="29374" y="236478"/>
                </a:lnTo>
                <a:lnTo>
                  <a:pt x="24540" y="238709"/>
                </a:lnTo>
                <a:lnTo>
                  <a:pt x="20078" y="240940"/>
                </a:lnTo>
                <a:lnTo>
                  <a:pt x="15616" y="243543"/>
                </a:lnTo>
                <a:lnTo>
                  <a:pt x="11526" y="246146"/>
                </a:lnTo>
                <a:lnTo>
                  <a:pt x="7436" y="248748"/>
                </a:lnTo>
                <a:lnTo>
                  <a:pt x="3718" y="251351"/>
                </a:lnTo>
                <a:lnTo>
                  <a:pt x="0" y="253954"/>
                </a:lnTo>
                <a:lnTo>
                  <a:pt x="1487" y="251351"/>
                </a:lnTo>
                <a:lnTo>
                  <a:pt x="3346" y="248748"/>
                </a:lnTo>
                <a:lnTo>
                  <a:pt x="5577" y="246517"/>
                </a:lnTo>
                <a:lnTo>
                  <a:pt x="7808" y="244286"/>
                </a:lnTo>
                <a:lnTo>
                  <a:pt x="10411" y="242056"/>
                </a:lnTo>
                <a:lnTo>
                  <a:pt x="13014" y="239825"/>
                </a:lnTo>
                <a:lnTo>
                  <a:pt x="15988" y="237594"/>
                </a:lnTo>
                <a:lnTo>
                  <a:pt x="19335" y="235363"/>
                </a:lnTo>
                <a:lnTo>
                  <a:pt x="22681" y="233132"/>
                </a:lnTo>
                <a:lnTo>
                  <a:pt x="26399" y="230901"/>
                </a:lnTo>
                <a:lnTo>
                  <a:pt x="30117" y="228670"/>
                </a:lnTo>
                <a:lnTo>
                  <a:pt x="34207" y="226439"/>
                </a:lnTo>
                <a:lnTo>
                  <a:pt x="38298" y="224208"/>
                </a:lnTo>
                <a:lnTo>
                  <a:pt x="42759" y="222349"/>
                </a:lnTo>
                <a:lnTo>
                  <a:pt x="47593" y="220490"/>
                </a:lnTo>
                <a:lnTo>
                  <a:pt x="52427" y="218631"/>
                </a:lnTo>
                <a:lnTo>
                  <a:pt x="56517" y="217144"/>
                </a:lnTo>
                <a:lnTo>
                  <a:pt x="60979" y="215656"/>
                </a:lnTo>
                <a:lnTo>
                  <a:pt x="60979" y="92212"/>
                </a:lnTo>
                <a:lnTo>
                  <a:pt x="117867" y="29746"/>
                </a:lnTo>
                <a:lnTo>
                  <a:pt x="136830" y="8924"/>
                </a:lnTo>
                <a:lnTo>
                  <a:pt x="159511" y="33836"/>
                </a:lnTo>
                <a:lnTo>
                  <a:pt x="155793" y="29746"/>
                </a:lnTo>
                <a:lnTo>
                  <a:pt x="189257" y="29746"/>
                </a:lnTo>
                <a:close/>
              </a:path>
            </a:pathLst>
          </a:custGeom>
          <a:solidFill>
            <a:schemeClr val="accent1"/>
          </a:solidFill>
        </p:spPr>
        <p:txBody>
          <a:bodyPr wrap="square">
            <a:noAutofit/>
          </a:bodyPr>
          <a:lstStyle>
            <a:lvl1pPr marL="0" indent="0">
              <a:buNone/>
              <a:defRPr sz="200">
                <a:noFill/>
              </a:defRPr>
            </a:lvl1pPr>
            <a:lvl2pPr marL="227012" indent="0">
              <a:buNone/>
              <a:defRPr sz="200"/>
            </a:lvl2pPr>
            <a:lvl3pPr marL="460375" indent="0">
              <a:buNone/>
              <a:defRPr sz="200"/>
            </a:lvl3pPr>
            <a:lvl4pPr marL="625475" indent="0">
              <a:buNone/>
              <a:defRPr sz="200"/>
            </a:lvl4pPr>
            <a:lvl5pPr marL="798513" indent="0">
              <a:buNone/>
              <a:defRPr sz="200"/>
            </a:lvl5pPr>
          </a:lstStyle>
          <a:p>
            <a:pPr lvl="0"/>
            <a:r>
              <a:rPr lang="en-US"/>
              <a:t>Click to edit Master text styles</a:t>
            </a:r>
          </a:p>
        </p:txBody>
      </p:sp>
      <p:grpSp>
        <p:nvGrpSpPr>
          <p:cNvPr id="6" name="Group 5">
            <a:extLst>
              <a:ext uri="{FF2B5EF4-FFF2-40B4-BE49-F238E27FC236}">
                <a16:creationId xmlns:a16="http://schemas.microsoft.com/office/drawing/2014/main" id="{04640E31-AAE4-028F-3170-BFC524E69908}"/>
              </a:ext>
            </a:extLst>
          </p:cNvPr>
          <p:cNvGrpSpPr/>
          <p:nvPr userDrawn="1"/>
        </p:nvGrpSpPr>
        <p:grpSpPr>
          <a:xfrm>
            <a:off x="12361180" y="0"/>
            <a:ext cx="3077430" cy="1903228"/>
            <a:chOff x="12361180" y="4816547"/>
            <a:chExt cx="3077430" cy="1903228"/>
          </a:xfrm>
        </p:grpSpPr>
        <p:sp>
          <p:nvSpPr>
            <p:cNvPr id="7" name="Rectangle 6">
              <a:extLst>
                <a:ext uri="{FF2B5EF4-FFF2-40B4-BE49-F238E27FC236}">
                  <a16:creationId xmlns:a16="http://schemas.microsoft.com/office/drawing/2014/main" id="{41167763-8761-480D-11FC-1634B49EEB5A}"/>
                </a:ext>
              </a:extLst>
            </p:cNvPr>
            <p:cNvSpPr/>
            <p:nvPr userDrawn="1"/>
          </p:nvSpPr>
          <p:spPr>
            <a:xfrm>
              <a:off x="12361180" y="4816547"/>
              <a:ext cx="3077430" cy="190322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91440" rtlCol="0" anchor="t"/>
            <a:lstStyle/>
            <a:p>
              <a:pPr>
                <a:spcBef>
                  <a:spcPts val="1200"/>
                </a:spcBef>
              </a:pPr>
              <a:r>
                <a:rPr lang="en-US" sz="1000" b="1" cap="all" dirty="0">
                  <a:solidFill>
                    <a:schemeClr val="bg1"/>
                  </a:solidFill>
                </a:rPr>
                <a:t>Floating Logo</a:t>
              </a:r>
            </a:p>
            <a:p>
              <a:pPr>
                <a:spcBef>
                  <a:spcPts val="1200"/>
                </a:spcBef>
              </a:pPr>
              <a:r>
                <a:rPr lang="en-US" sz="1000" dirty="0">
                  <a:solidFill>
                    <a:schemeClr val="bg1"/>
                  </a:solidFill>
                </a:rPr>
                <a:t>This layout is built in layers, with a logo </a:t>
              </a:r>
              <a:br>
                <a:rPr lang="en-US" sz="1000" dirty="0">
                  <a:solidFill>
                    <a:schemeClr val="bg1"/>
                  </a:solidFill>
                </a:rPr>
              </a:br>
              <a:r>
                <a:rPr lang="en-US" sz="1000" dirty="0">
                  <a:solidFill>
                    <a:schemeClr val="bg1"/>
                  </a:solidFill>
                </a:rPr>
                <a:t>overlay that should hover over the image. </a:t>
              </a:r>
            </a:p>
            <a:p>
              <a:pPr>
                <a:spcBef>
                  <a:spcPts val="1200"/>
                </a:spcBef>
              </a:pPr>
              <a:r>
                <a:rPr lang="en-US" sz="1000" dirty="0">
                  <a:solidFill>
                    <a:schemeClr val="bg1"/>
                  </a:solidFill>
                </a:rPr>
                <a:t>The color of the logo may be changed to suit the color of the image behind it. Change the color by selecting it and choosing a new color from the theme row of the Fill Palette, White or Accent 1.</a:t>
              </a:r>
            </a:p>
          </p:txBody>
        </p:sp>
        <p:grpSp>
          <p:nvGrpSpPr>
            <p:cNvPr id="9" name="Group 8">
              <a:extLst>
                <a:ext uri="{FF2B5EF4-FFF2-40B4-BE49-F238E27FC236}">
                  <a16:creationId xmlns:a16="http://schemas.microsoft.com/office/drawing/2014/main" id="{AEFD9589-C241-A22D-69C6-418B9E0B1168}"/>
                </a:ext>
              </a:extLst>
            </p:cNvPr>
            <p:cNvGrpSpPr/>
            <p:nvPr userDrawn="1"/>
          </p:nvGrpSpPr>
          <p:grpSpPr>
            <a:xfrm>
              <a:off x="12467344" y="6414314"/>
              <a:ext cx="887150" cy="242419"/>
              <a:chOff x="12435444" y="7109930"/>
              <a:chExt cx="1638529" cy="447737"/>
            </a:xfrm>
          </p:grpSpPr>
          <p:pic>
            <p:nvPicPr>
              <p:cNvPr id="10" name="Picture 9">
                <a:extLst>
                  <a:ext uri="{FF2B5EF4-FFF2-40B4-BE49-F238E27FC236}">
                    <a16:creationId xmlns:a16="http://schemas.microsoft.com/office/drawing/2014/main" id="{7F1A248F-76C0-4952-032C-310C63AC09EA}"/>
                  </a:ext>
                </a:extLst>
              </p:cNvPr>
              <p:cNvPicPr>
                <a:picLocks noChangeAspect="1"/>
              </p:cNvPicPr>
              <p:nvPr userDrawn="1"/>
            </p:nvPicPr>
            <p:blipFill>
              <a:blip r:embed="rId2"/>
              <a:stretch>
                <a:fillRect/>
              </a:stretch>
            </p:blipFill>
            <p:spPr>
              <a:xfrm>
                <a:off x="12435444" y="7109930"/>
                <a:ext cx="1638529" cy="447737"/>
              </a:xfrm>
              <a:prstGeom prst="rect">
                <a:avLst/>
              </a:prstGeom>
            </p:spPr>
          </p:pic>
          <p:sp>
            <p:nvSpPr>
              <p:cNvPr id="11" name="Rectangle 10">
                <a:extLst>
                  <a:ext uri="{FF2B5EF4-FFF2-40B4-BE49-F238E27FC236}">
                    <a16:creationId xmlns:a16="http://schemas.microsoft.com/office/drawing/2014/main" id="{C1978B51-1574-C3E6-CDAB-3F52660DBD57}"/>
                  </a:ext>
                </a:extLst>
              </p:cNvPr>
              <p:cNvSpPr/>
              <p:nvPr userDrawn="1"/>
            </p:nvSpPr>
            <p:spPr>
              <a:xfrm>
                <a:off x="12435445" y="7366312"/>
                <a:ext cx="166864" cy="19135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600" dirty="0"/>
              </a:p>
            </p:txBody>
          </p:sp>
          <p:sp>
            <p:nvSpPr>
              <p:cNvPr id="12" name="Rectangle 11">
                <a:extLst>
                  <a:ext uri="{FF2B5EF4-FFF2-40B4-BE49-F238E27FC236}">
                    <a16:creationId xmlns:a16="http://schemas.microsoft.com/office/drawing/2014/main" id="{FB918271-C12C-0A16-06F9-61A12E6662D0}"/>
                  </a:ext>
                </a:extLst>
              </p:cNvPr>
              <p:cNvSpPr/>
              <p:nvPr userDrawn="1"/>
            </p:nvSpPr>
            <p:spPr>
              <a:xfrm>
                <a:off x="13087844" y="7366312"/>
                <a:ext cx="166864" cy="19135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600" dirty="0"/>
              </a:p>
            </p:txBody>
          </p:sp>
        </p:grpSp>
      </p:grpSp>
    </p:spTree>
    <p:extLst>
      <p:ext uri="{BB962C8B-B14F-4D97-AF65-F5344CB8AC3E}">
        <p14:creationId xmlns:p14="http://schemas.microsoft.com/office/powerpoint/2010/main" val="3692151413"/>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E49B3629-9821-1141-EFA1-237FD33B955F}"/>
              </a:ext>
            </a:extLst>
          </p:cNvPr>
          <p:cNvSpPr>
            <a:spLocks noGrp="1"/>
          </p:cNvSpPr>
          <p:nvPr>
            <p:ph type="pic" sz="quarter" idx="14"/>
          </p:nvPr>
        </p:nvSpPr>
        <p:spPr>
          <a:xfrm>
            <a:off x="0" y="1"/>
            <a:ext cx="12192000" cy="3429000"/>
          </a:xfrm>
        </p:spPr>
        <p:txBody>
          <a:bodyPr/>
          <a:lstStyle/>
          <a:p>
            <a:r>
              <a:rPr lang="en-US"/>
              <a:t>Click icon to add picture</a:t>
            </a:r>
            <a:endParaRPr lang="en-US" dirty="0"/>
          </a:p>
        </p:txBody>
      </p:sp>
      <p:cxnSp>
        <p:nvCxnSpPr>
          <p:cNvPr id="10" name="Straight Connector 9">
            <a:extLst>
              <a:ext uri="{FF2B5EF4-FFF2-40B4-BE49-F238E27FC236}">
                <a16:creationId xmlns:a16="http://schemas.microsoft.com/office/drawing/2014/main" id="{1DC98AFB-A3B7-254C-9245-53A248FF92F8}"/>
              </a:ext>
            </a:extLst>
          </p:cNvPr>
          <p:cNvCxnSpPr/>
          <p:nvPr userDrawn="1"/>
        </p:nvCxnSpPr>
        <p:spPr>
          <a:xfrm>
            <a:off x="3052057" y="4116704"/>
            <a:ext cx="0" cy="2053590"/>
          </a:xfrm>
          <a:prstGeom prst="line">
            <a:avLst/>
          </a:prstGeom>
          <a:ln w="9525" cap="flat">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11" name="Graphic 10">
            <a:extLst>
              <a:ext uri="{FF2B5EF4-FFF2-40B4-BE49-F238E27FC236}">
                <a16:creationId xmlns:a16="http://schemas.microsoft.com/office/drawing/2014/main" id="{64F42BDC-6047-2F6F-09CA-8C0BC87B33B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78194" y="4502949"/>
            <a:ext cx="1358760" cy="1198908"/>
          </a:xfrm>
          <a:prstGeom prst="rect">
            <a:avLst/>
          </a:prstGeom>
        </p:spPr>
      </p:pic>
      <p:sp>
        <p:nvSpPr>
          <p:cNvPr id="2" name="Title 1">
            <a:extLst>
              <a:ext uri="{FF2B5EF4-FFF2-40B4-BE49-F238E27FC236}">
                <a16:creationId xmlns:a16="http://schemas.microsoft.com/office/drawing/2014/main" id="{9FCF135B-05D9-7405-CA71-E6AD9E1BBF1A}"/>
              </a:ext>
            </a:extLst>
          </p:cNvPr>
          <p:cNvSpPr>
            <a:spLocks noGrp="1"/>
          </p:cNvSpPr>
          <p:nvPr>
            <p:ph type="title"/>
          </p:nvPr>
        </p:nvSpPr>
        <p:spPr>
          <a:xfrm>
            <a:off x="3551238" y="4576691"/>
            <a:ext cx="7726361" cy="1133616"/>
          </a:xfrm>
        </p:spPr>
        <p:txBody>
          <a:bodyPr anchor="ctr"/>
          <a:lstStyle/>
          <a:p>
            <a:r>
              <a:rPr lang="en-US"/>
              <a:t>Click to edit Master title style</a:t>
            </a:r>
          </a:p>
        </p:txBody>
      </p:sp>
      <p:sp>
        <p:nvSpPr>
          <p:cNvPr id="3" name="Footer Placeholder 2">
            <a:extLst>
              <a:ext uri="{FF2B5EF4-FFF2-40B4-BE49-F238E27FC236}">
                <a16:creationId xmlns:a16="http://schemas.microsoft.com/office/drawing/2014/main" id="{FF374158-1E2E-1CA0-4441-6C2C718EFA58}"/>
              </a:ext>
            </a:extLst>
          </p:cNvPr>
          <p:cNvSpPr>
            <a:spLocks noGrp="1"/>
          </p:cNvSpPr>
          <p:nvPr>
            <p:ph type="ftr" sz="quarter" idx="10"/>
          </p:nvPr>
        </p:nvSpPr>
        <p:spPr>
          <a:xfrm>
            <a:off x="3551237" y="6446519"/>
            <a:ext cx="5120640" cy="137160"/>
          </a:xfrm>
        </p:spPr>
        <p:txBody>
          <a:bodyPr/>
          <a:lstStyle/>
          <a:p>
            <a:r>
              <a:rPr lang="en-US" dirty="0"/>
              <a:t>2021 NCI-IDD State of the Workforce Survey Report | Data Glance</a:t>
            </a:r>
          </a:p>
        </p:txBody>
      </p:sp>
      <p:sp>
        <p:nvSpPr>
          <p:cNvPr id="4" name="Date Placeholder 3">
            <a:extLst>
              <a:ext uri="{FF2B5EF4-FFF2-40B4-BE49-F238E27FC236}">
                <a16:creationId xmlns:a16="http://schemas.microsoft.com/office/drawing/2014/main" id="{5B004A1F-1B47-DAA5-802F-619499DBC485}"/>
              </a:ext>
            </a:extLst>
          </p:cNvPr>
          <p:cNvSpPr>
            <a:spLocks noGrp="1"/>
          </p:cNvSpPr>
          <p:nvPr>
            <p:ph type="dt" sz="half" idx="11"/>
          </p:nvPr>
        </p:nvSpPr>
        <p:spPr/>
        <p:txBody>
          <a:bodyPr/>
          <a:lstStyle/>
          <a:p>
            <a:fld id="{9C4E90E1-A0DD-9F45-AE44-9F471CF8BC40}" type="datetime1">
              <a:rPr lang="en-US" smtClean="0"/>
              <a:t>3/2/2023</a:t>
            </a:fld>
            <a:endParaRPr lang="en-US" dirty="0"/>
          </a:p>
        </p:txBody>
      </p:sp>
      <p:sp>
        <p:nvSpPr>
          <p:cNvPr id="5" name="Slide Number Placeholder 4">
            <a:extLst>
              <a:ext uri="{FF2B5EF4-FFF2-40B4-BE49-F238E27FC236}">
                <a16:creationId xmlns:a16="http://schemas.microsoft.com/office/drawing/2014/main" id="{6D8A403F-92D9-921E-92F4-70F73A52B8B5}"/>
              </a:ext>
            </a:extLst>
          </p:cNvPr>
          <p:cNvSpPr>
            <a:spLocks noGrp="1"/>
          </p:cNvSpPr>
          <p:nvPr>
            <p:ph type="sldNum" sz="quarter" idx="12"/>
          </p:nvPr>
        </p:nvSpPr>
        <p:spPr/>
        <p:txBody>
          <a:bodyPr/>
          <a:lstStyle/>
          <a:p>
            <a:fld id="{B2643E34-DC33-45ED-8E33-EC0D5991E9A4}" type="slidenum">
              <a:rPr lang="en-US" smtClean="0"/>
              <a:pPr/>
              <a:t>‹#›</a:t>
            </a:fld>
            <a:endParaRPr lang="en-US" dirty="0"/>
          </a:p>
        </p:txBody>
      </p:sp>
      <p:sp>
        <p:nvSpPr>
          <p:cNvPr id="15" name="Text Placeholder 14">
            <a:extLst>
              <a:ext uri="{FF2B5EF4-FFF2-40B4-BE49-F238E27FC236}">
                <a16:creationId xmlns:a16="http://schemas.microsoft.com/office/drawing/2014/main" id="{187AD3EF-EA8A-4697-B93C-5616965A0C52}"/>
              </a:ext>
            </a:extLst>
          </p:cNvPr>
          <p:cNvSpPr>
            <a:spLocks noGrp="1"/>
          </p:cNvSpPr>
          <p:nvPr>
            <p:ph type="body" sz="quarter" idx="13"/>
          </p:nvPr>
        </p:nvSpPr>
        <p:spPr>
          <a:xfrm>
            <a:off x="3551237" y="5884544"/>
            <a:ext cx="7726355" cy="285750"/>
          </a:xfrm>
        </p:spPr>
        <p:txBody>
          <a:bodyPr anchor="b"/>
          <a:lstStyle>
            <a:lvl1pPr marL="0" indent="0">
              <a:buNone/>
              <a:defRPr/>
            </a:lvl1pPr>
          </a:lstStyle>
          <a:p>
            <a:pPr lvl="0"/>
            <a:r>
              <a:rPr lang="en-US"/>
              <a:t>Click to edit Master text styles</a:t>
            </a:r>
          </a:p>
        </p:txBody>
      </p:sp>
      <p:sp>
        <p:nvSpPr>
          <p:cNvPr id="7" name="Rectangle 6">
            <a:extLst>
              <a:ext uri="{FF2B5EF4-FFF2-40B4-BE49-F238E27FC236}">
                <a16:creationId xmlns:a16="http://schemas.microsoft.com/office/drawing/2014/main" id="{79A13E1F-B788-66AD-D2A7-E5E6FAD68178}"/>
              </a:ext>
            </a:extLst>
          </p:cNvPr>
          <p:cNvSpPr/>
          <p:nvPr userDrawn="1"/>
        </p:nvSpPr>
        <p:spPr>
          <a:xfrm>
            <a:off x="12361180" y="0"/>
            <a:ext cx="3077430" cy="111587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91440" rtlCol="0" anchor="t"/>
          <a:lstStyle/>
          <a:p>
            <a:pPr>
              <a:spcBef>
                <a:spcPts val="1200"/>
              </a:spcBef>
            </a:pPr>
            <a:r>
              <a:rPr lang="en-US" sz="1000" b="1" cap="all" dirty="0">
                <a:solidFill>
                  <a:schemeClr val="bg1"/>
                </a:solidFill>
              </a:rPr>
              <a:t>Image</a:t>
            </a:r>
          </a:p>
          <a:p>
            <a:pPr>
              <a:spcBef>
                <a:spcPts val="1200"/>
              </a:spcBef>
            </a:pPr>
            <a:r>
              <a:rPr lang="en-US" sz="1000" dirty="0">
                <a:solidFill>
                  <a:schemeClr val="bg1"/>
                </a:solidFill>
              </a:rPr>
              <a:t>In order to add an image, click on the </a:t>
            </a:r>
            <a:br>
              <a:rPr lang="en-US" sz="1000" dirty="0">
                <a:solidFill>
                  <a:schemeClr val="bg1"/>
                </a:solidFill>
              </a:rPr>
            </a:br>
            <a:r>
              <a:rPr lang="en-US" sz="1000" dirty="0">
                <a:solidFill>
                  <a:schemeClr val="bg1"/>
                </a:solidFill>
              </a:rPr>
              <a:t>image icon in the center. Find and insert</a:t>
            </a:r>
            <a:br>
              <a:rPr lang="en-US" sz="1000" dirty="0">
                <a:solidFill>
                  <a:schemeClr val="bg1"/>
                </a:solidFill>
              </a:rPr>
            </a:br>
            <a:r>
              <a:rPr lang="en-US" sz="1000" dirty="0">
                <a:solidFill>
                  <a:schemeClr val="bg1"/>
                </a:solidFill>
              </a:rPr>
              <a:t>your image. To correct the sizing, </a:t>
            </a:r>
            <a:br>
              <a:rPr lang="en-US" sz="1000" dirty="0">
                <a:solidFill>
                  <a:schemeClr val="bg1"/>
                </a:solidFill>
              </a:rPr>
            </a:br>
            <a:r>
              <a:rPr lang="en-US" sz="1000" dirty="0">
                <a:solidFill>
                  <a:schemeClr val="bg1"/>
                </a:solidFill>
              </a:rPr>
              <a:t>use the Reset button.</a:t>
            </a:r>
          </a:p>
        </p:txBody>
      </p:sp>
    </p:spTree>
    <p:extLst>
      <p:ext uri="{BB962C8B-B14F-4D97-AF65-F5344CB8AC3E}">
        <p14:creationId xmlns:p14="http://schemas.microsoft.com/office/powerpoint/2010/main" val="1261271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o">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D07E2F8D-89D9-09E3-18DC-7943E83D3253}"/>
              </a:ext>
            </a:extLst>
          </p:cNvPr>
          <p:cNvSpPr/>
          <p:nvPr userDrawn="1"/>
        </p:nvSpPr>
        <p:spPr>
          <a:xfrm>
            <a:off x="3837809" y="0"/>
            <a:ext cx="8354191" cy="6858000"/>
          </a:xfrm>
          <a:custGeom>
            <a:avLst/>
            <a:gdLst>
              <a:gd name="connsiteX0" fmla="*/ 4 w 8354191"/>
              <a:gd name="connsiteY0" fmla="*/ 0 h 6858000"/>
              <a:gd name="connsiteX1" fmla="*/ 80687 w 8354191"/>
              <a:gd name="connsiteY1" fmla="*/ 0 h 6858000"/>
              <a:gd name="connsiteX2" fmla="*/ 8273508 w 8354191"/>
              <a:gd name="connsiteY2" fmla="*/ 0 h 6858000"/>
              <a:gd name="connsiteX3" fmla="*/ 8354191 w 8354191"/>
              <a:gd name="connsiteY3" fmla="*/ 0 h 6858000"/>
              <a:gd name="connsiteX4" fmla="*/ 8354191 w 8354191"/>
              <a:gd name="connsiteY4" fmla="*/ 6858000 h 6858000"/>
              <a:gd name="connsiteX5" fmla="*/ 8273508 w 8354191"/>
              <a:gd name="connsiteY5" fmla="*/ 6858000 h 6858000"/>
              <a:gd name="connsiteX6" fmla="*/ 80683 w 8354191"/>
              <a:gd name="connsiteY6" fmla="*/ 6858000 h 6858000"/>
              <a:gd name="connsiteX7" fmla="*/ 0 w 8354191"/>
              <a:gd name="connsiteY7" fmla="*/ 6858000 h 6858000"/>
              <a:gd name="connsiteX8" fmla="*/ 50583 w 8354191"/>
              <a:gd name="connsiteY8" fmla="*/ 6811530 h 6858000"/>
              <a:gd name="connsiteX9" fmla="*/ 1106226 w 8354191"/>
              <a:gd name="connsiteY9" fmla="*/ 3428998 h 6858000"/>
              <a:gd name="connsiteX10" fmla="*/ 50582 w 8354191"/>
              <a:gd name="connsiteY10" fmla="*/ 4646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54191" h="6858000">
                <a:moveTo>
                  <a:pt x="4" y="0"/>
                </a:moveTo>
                <a:lnTo>
                  <a:pt x="80687" y="0"/>
                </a:lnTo>
                <a:lnTo>
                  <a:pt x="8273508" y="0"/>
                </a:lnTo>
                <a:lnTo>
                  <a:pt x="8354191" y="0"/>
                </a:lnTo>
                <a:lnTo>
                  <a:pt x="8354191" y="6858000"/>
                </a:lnTo>
                <a:lnTo>
                  <a:pt x="8273508" y="6858000"/>
                </a:lnTo>
                <a:lnTo>
                  <a:pt x="80683" y="6858000"/>
                </a:lnTo>
                <a:lnTo>
                  <a:pt x="0" y="6858000"/>
                </a:lnTo>
                <a:lnTo>
                  <a:pt x="50583" y="6811530"/>
                </a:lnTo>
                <a:cubicBezTo>
                  <a:pt x="679371" y="6160112"/>
                  <a:pt x="1106226" y="4889620"/>
                  <a:pt x="1106226" y="3428998"/>
                </a:cubicBezTo>
                <a:cubicBezTo>
                  <a:pt x="1106226" y="1968375"/>
                  <a:pt x="679371" y="697884"/>
                  <a:pt x="50582" y="46466"/>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endParaRPr lang="en-US" sz="1600" dirty="0"/>
          </a:p>
        </p:txBody>
      </p:sp>
      <p:sp>
        <p:nvSpPr>
          <p:cNvPr id="14" name="Picture Placeholder 13">
            <a:extLst>
              <a:ext uri="{FF2B5EF4-FFF2-40B4-BE49-F238E27FC236}">
                <a16:creationId xmlns:a16="http://schemas.microsoft.com/office/drawing/2014/main" id="{5BBA6765-A7C3-BC22-1D47-31C62A1B68A8}"/>
              </a:ext>
            </a:extLst>
          </p:cNvPr>
          <p:cNvSpPr>
            <a:spLocks noGrp="1"/>
          </p:cNvSpPr>
          <p:nvPr>
            <p:ph type="pic" sz="quarter" idx="14"/>
          </p:nvPr>
        </p:nvSpPr>
        <p:spPr>
          <a:xfrm>
            <a:off x="698127" y="1388539"/>
            <a:ext cx="2386584" cy="2389711"/>
          </a:xfrm>
          <a:prstGeom prst="ellipse">
            <a:avLst/>
          </a:prstGeom>
        </p:spPr>
        <p:txBody>
          <a:bodyPr/>
          <a:lstStyle>
            <a:lvl1pPr marL="0" indent="0"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9DDDE475-A228-9469-475E-680AEA619FBE}"/>
              </a:ext>
            </a:extLst>
          </p:cNvPr>
          <p:cNvSpPr>
            <a:spLocks noGrp="1"/>
          </p:cNvSpPr>
          <p:nvPr>
            <p:ph type="title" hasCustomPrompt="1"/>
          </p:nvPr>
        </p:nvSpPr>
        <p:spPr>
          <a:xfrm>
            <a:off x="914400" y="4128247"/>
            <a:ext cx="3073400" cy="1358153"/>
          </a:xfrm>
        </p:spPr>
        <p:txBody>
          <a:bodyPr/>
          <a:lstStyle>
            <a:lvl1pPr>
              <a:defRPr/>
            </a:lvl1pPr>
          </a:lstStyle>
          <a:p>
            <a:r>
              <a:rPr lang="en-US" err="1"/>
              <a:t>Firstname</a:t>
            </a:r>
            <a:r>
              <a:rPr lang="en-US"/>
              <a:t> </a:t>
            </a:r>
            <a:r>
              <a:rPr lang="en-US" err="1"/>
              <a:t>Lastname</a:t>
            </a:r>
            <a:endParaRPr lang="en-US"/>
          </a:p>
        </p:txBody>
      </p:sp>
      <p:sp>
        <p:nvSpPr>
          <p:cNvPr id="3" name="Footer Placeholder 2">
            <a:extLst>
              <a:ext uri="{FF2B5EF4-FFF2-40B4-BE49-F238E27FC236}">
                <a16:creationId xmlns:a16="http://schemas.microsoft.com/office/drawing/2014/main" id="{D794EF3E-BB5E-F394-3F1B-69FC35EFF421}"/>
              </a:ext>
            </a:extLst>
          </p:cNvPr>
          <p:cNvSpPr>
            <a:spLocks noGrp="1"/>
          </p:cNvSpPr>
          <p:nvPr>
            <p:ph type="ftr" sz="quarter" idx="10"/>
          </p:nvPr>
        </p:nvSpPr>
        <p:spPr/>
        <p:txBody>
          <a:bodyPr/>
          <a:lstStyle/>
          <a:p>
            <a:r>
              <a:rPr lang="en-US" dirty="0"/>
              <a:t>2021 NCI-IDD State of the Workforce Survey Report | Data Glance</a:t>
            </a:r>
          </a:p>
        </p:txBody>
      </p:sp>
      <p:sp>
        <p:nvSpPr>
          <p:cNvPr id="4" name="Date Placeholder 3">
            <a:extLst>
              <a:ext uri="{FF2B5EF4-FFF2-40B4-BE49-F238E27FC236}">
                <a16:creationId xmlns:a16="http://schemas.microsoft.com/office/drawing/2014/main" id="{F014B244-2258-02B4-52DE-F5399209AD7E}"/>
              </a:ext>
            </a:extLst>
          </p:cNvPr>
          <p:cNvSpPr>
            <a:spLocks noGrp="1"/>
          </p:cNvSpPr>
          <p:nvPr>
            <p:ph type="dt" sz="half" idx="11"/>
          </p:nvPr>
        </p:nvSpPr>
        <p:spPr/>
        <p:txBody>
          <a:bodyPr/>
          <a:lstStyle/>
          <a:p>
            <a:fld id="{FDA15ED3-1BA9-9345-993F-0DE8A0B6106D}" type="datetime1">
              <a:rPr lang="en-US" smtClean="0"/>
              <a:t>3/2/2023</a:t>
            </a:fld>
            <a:endParaRPr lang="en-US" dirty="0"/>
          </a:p>
        </p:txBody>
      </p:sp>
      <p:sp>
        <p:nvSpPr>
          <p:cNvPr id="5" name="Slide Number Placeholder 4">
            <a:extLst>
              <a:ext uri="{FF2B5EF4-FFF2-40B4-BE49-F238E27FC236}">
                <a16:creationId xmlns:a16="http://schemas.microsoft.com/office/drawing/2014/main" id="{2DA9FD93-0049-3847-2351-B8C7345746F3}"/>
              </a:ext>
            </a:extLst>
          </p:cNvPr>
          <p:cNvSpPr>
            <a:spLocks noGrp="1"/>
          </p:cNvSpPr>
          <p:nvPr>
            <p:ph type="sldNum" sz="quarter" idx="12"/>
          </p:nvPr>
        </p:nvSpPr>
        <p:spPr/>
        <p:txBody>
          <a:bodyPr/>
          <a:lstStyle/>
          <a:p>
            <a:fld id="{B2643E34-DC33-45ED-8E33-EC0D5991E9A4}" type="slidenum">
              <a:rPr lang="en-US" smtClean="0"/>
              <a:pPr/>
              <a:t>‹#›</a:t>
            </a:fld>
            <a:endParaRPr lang="en-US" dirty="0"/>
          </a:p>
        </p:txBody>
      </p:sp>
      <p:pic>
        <p:nvPicPr>
          <p:cNvPr id="7" name="Graphic 6">
            <a:extLst>
              <a:ext uri="{FF2B5EF4-FFF2-40B4-BE49-F238E27FC236}">
                <a16:creationId xmlns:a16="http://schemas.microsoft.com/office/drawing/2014/main" id="{F58B1950-DA1A-6132-4D89-3B7B73DC93C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9472" y="6347780"/>
            <a:ext cx="379256" cy="334638"/>
          </a:xfrm>
          <a:prstGeom prst="rect">
            <a:avLst/>
          </a:prstGeom>
        </p:spPr>
      </p:pic>
      <p:sp>
        <p:nvSpPr>
          <p:cNvPr id="12" name="Text Placeholder 11">
            <a:extLst>
              <a:ext uri="{FF2B5EF4-FFF2-40B4-BE49-F238E27FC236}">
                <a16:creationId xmlns:a16="http://schemas.microsoft.com/office/drawing/2014/main" id="{F3373D81-633F-A7C0-F41F-3FD70A869387}"/>
              </a:ext>
            </a:extLst>
          </p:cNvPr>
          <p:cNvSpPr>
            <a:spLocks noGrp="1"/>
          </p:cNvSpPr>
          <p:nvPr>
            <p:ph type="body" sz="quarter" idx="13"/>
          </p:nvPr>
        </p:nvSpPr>
        <p:spPr>
          <a:xfrm>
            <a:off x="5867400" y="1371600"/>
            <a:ext cx="5410200" cy="4114797"/>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4DE3032F-2C11-BFFA-9315-80DE55A8D375}"/>
              </a:ext>
            </a:extLst>
          </p:cNvPr>
          <p:cNvSpPr/>
          <p:nvPr userDrawn="1"/>
        </p:nvSpPr>
        <p:spPr>
          <a:xfrm>
            <a:off x="12361180" y="0"/>
            <a:ext cx="3077430" cy="111587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91440" rtlCol="0" anchor="t"/>
          <a:lstStyle/>
          <a:p>
            <a:pPr>
              <a:spcBef>
                <a:spcPts val="1200"/>
              </a:spcBef>
            </a:pPr>
            <a:r>
              <a:rPr lang="en-US" sz="1000" b="1" cap="all" dirty="0">
                <a:solidFill>
                  <a:schemeClr val="bg1"/>
                </a:solidFill>
              </a:rPr>
              <a:t>Image</a:t>
            </a:r>
          </a:p>
          <a:p>
            <a:pPr>
              <a:spcBef>
                <a:spcPts val="1200"/>
              </a:spcBef>
            </a:pPr>
            <a:r>
              <a:rPr lang="en-US" sz="1000" dirty="0">
                <a:solidFill>
                  <a:schemeClr val="bg1"/>
                </a:solidFill>
              </a:rPr>
              <a:t>In order to add an image, click on the </a:t>
            </a:r>
            <a:br>
              <a:rPr lang="en-US" sz="1000" dirty="0">
                <a:solidFill>
                  <a:schemeClr val="bg1"/>
                </a:solidFill>
              </a:rPr>
            </a:br>
            <a:r>
              <a:rPr lang="en-US" sz="1000" dirty="0">
                <a:solidFill>
                  <a:schemeClr val="bg1"/>
                </a:solidFill>
              </a:rPr>
              <a:t>image icon in the center. Find and insert</a:t>
            </a:r>
            <a:br>
              <a:rPr lang="en-US" sz="1000" dirty="0">
                <a:solidFill>
                  <a:schemeClr val="bg1"/>
                </a:solidFill>
              </a:rPr>
            </a:br>
            <a:r>
              <a:rPr lang="en-US" sz="1000" dirty="0">
                <a:solidFill>
                  <a:schemeClr val="bg1"/>
                </a:solidFill>
              </a:rPr>
              <a:t>your image. To correct the sizing, </a:t>
            </a:r>
            <a:br>
              <a:rPr lang="en-US" sz="1000" dirty="0">
                <a:solidFill>
                  <a:schemeClr val="bg1"/>
                </a:solidFill>
              </a:rPr>
            </a:br>
            <a:r>
              <a:rPr lang="en-US" sz="1000" dirty="0">
                <a:solidFill>
                  <a:schemeClr val="bg1"/>
                </a:solidFill>
              </a:rPr>
              <a:t>use the Reset button.</a:t>
            </a:r>
          </a:p>
        </p:txBody>
      </p:sp>
    </p:spTree>
    <p:extLst>
      <p:ext uri="{BB962C8B-B14F-4D97-AF65-F5344CB8AC3E}">
        <p14:creationId xmlns:p14="http://schemas.microsoft.com/office/powerpoint/2010/main" val="1579804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sclaim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43935-F171-4F4B-8085-4D27697A9437}"/>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70D44029-E1E5-1ED0-107B-94FAA8022997}"/>
              </a:ext>
            </a:extLst>
          </p:cNvPr>
          <p:cNvSpPr>
            <a:spLocks noGrp="1"/>
          </p:cNvSpPr>
          <p:nvPr>
            <p:ph type="ftr" sz="quarter" idx="10"/>
          </p:nvPr>
        </p:nvSpPr>
        <p:spPr/>
        <p:txBody>
          <a:bodyPr/>
          <a:lstStyle/>
          <a:p>
            <a:r>
              <a:rPr lang="en-US" dirty="0"/>
              <a:t>2021 NCI-IDD State of the Workforce Survey Report | Data Glance</a:t>
            </a:r>
          </a:p>
        </p:txBody>
      </p:sp>
      <p:sp>
        <p:nvSpPr>
          <p:cNvPr id="4" name="Date Placeholder 3">
            <a:extLst>
              <a:ext uri="{FF2B5EF4-FFF2-40B4-BE49-F238E27FC236}">
                <a16:creationId xmlns:a16="http://schemas.microsoft.com/office/drawing/2014/main" id="{09130AE7-AFB0-4DA7-34EF-E459E06F3638}"/>
              </a:ext>
            </a:extLst>
          </p:cNvPr>
          <p:cNvSpPr>
            <a:spLocks noGrp="1"/>
          </p:cNvSpPr>
          <p:nvPr>
            <p:ph type="dt" sz="half" idx="11"/>
          </p:nvPr>
        </p:nvSpPr>
        <p:spPr/>
        <p:txBody>
          <a:bodyPr/>
          <a:lstStyle/>
          <a:p>
            <a:fld id="{13231D69-E7DE-3745-B358-C8D0C7D58127}" type="datetime1">
              <a:rPr lang="en-US" smtClean="0"/>
              <a:t>3/2/2023</a:t>
            </a:fld>
            <a:endParaRPr lang="en-US" dirty="0"/>
          </a:p>
        </p:txBody>
      </p:sp>
      <p:sp>
        <p:nvSpPr>
          <p:cNvPr id="5" name="Slide Number Placeholder 4">
            <a:extLst>
              <a:ext uri="{FF2B5EF4-FFF2-40B4-BE49-F238E27FC236}">
                <a16:creationId xmlns:a16="http://schemas.microsoft.com/office/drawing/2014/main" id="{A202D6ED-BFC7-FDC4-BAE9-1B0E35A7B820}"/>
              </a:ext>
            </a:extLst>
          </p:cNvPr>
          <p:cNvSpPr>
            <a:spLocks noGrp="1"/>
          </p:cNvSpPr>
          <p:nvPr>
            <p:ph type="sldNum" sz="quarter" idx="12"/>
          </p:nvPr>
        </p:nvSpPr>
        <p:spPr/>
        <p:txBody>
          <a:bodyPr/>
          <a:lstStyle/>
          <a:p>
            <a:fld id="{B2643E34-DC33-45ED-8E33-EC0D5991E9A4}" type="slidenum">
              <a:rPr lang="en-US" smtClean="0"/>
              <a:pPr/>
              <a:t>‹#›</a:t>
            </a:fld>
            <a:endParaRPr lang="en-US" dirty="0"/>
          </a:p>
        </p:txBody>
      </p:sp>
      <p:sp>
        <p:nvSpPr>
          <p:cNvPr id="7" name="Text Placeholder 6">
            <a:extLst>
              <a:ext uri="{FF2B5EF4-FFF2-40B4-BE49-F238E27FC236}">
                <a16:creationId xmlns:a16="http://schemas.microsoft.com/office/drawing/2014/main" id="{EF08BF17-913A-51E7-8C0D-CF41B0964221}"/>
              </a:ext>
            </a:extLst>
          </p:cNvPr>
          <p:cNvSpPr>
            <a:spLocks noGrp="1"/>
          </p:cNvSpPr>
          <p:nvPr>
            <p:ph type="body" sz="quarter" idx="13"/>
          </p:nvPr>
        </p:nvSpPr>
        <p:spPr/>
        <p:txBody>
          <a:bodyPr numCol="2" spcCol="457200"/>
          <a:lstStyle>
            <a:lvl1pPr marL="115888" indent="-115888">
              <a:defRPr sz="1000"/>
            </a:lvl1pPr>
            <a:lvl2pPr marL="346075" indent="-117475">
              <a:defRPr sz="1000"/>
            </a:lvl2pPr>
            <a:lvl3pPr marL="568325" indent="-107950">
              <a:defRPr sz="900"/>
            </a:lvl3pPr>
            <a:lvl4pPr marL="746125" indent="-120650">
              <a:defRPr sz="800"/>
            </a:lvl4pPr>
            <a:lvl5pPr marL="914400" indent="-115888">
              <a:defRPr sz="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602886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rand Bumper">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97570F0F-DC6E-781A-F824-C51C4D0390C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278" r="278"/>
          <a:stretch>
            <a:fillRect/>
          </a:stretch>
        </p:blipFill>
        <p:spPr bwMode="auto">
          <a:xfrm>
            <a:off x="1588" y="0"/>
            <a:ext cx="12188825" cy="6858000"/>
          </a:xfrm>
          <a:prstGeom prst="rect">
            <a:avLst/>
          </a:prstGeom>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A933F420-6B40-C199-7FA4-492A0C5392E8}"/>
              </a:ext>
            </a:extLst>
          </p:cNvPr>
          <p:cNvSpPr/>
          <p:nvPr userDrawn="1"/>
        </p:nvSpPr>
        <p:spPr>
          <a:xfrm>
            <a:off x="0" y="0"/>
            <a:ext cx="12192000" cy="6858000"/>
          </a:xfrm>
          <a:prstGeom prst="rect">
            <a:avLst/>
          </a:prstGeom>
          <a:gradFill flip="none" rotWithShape="1">
            <a:gsLst>
              <a:gs pos="5000">
                <a:srgbClr val="000000">
                  <a:alpha val="80000"/>
                </a:srgbClr>
              </a:gs>
              <a:gs pos="100000">
                <a:srgbClr val="000000">
                  <a:alpha val="0"/>
                </a:srgbClr>
              </a:gs>
            </a:gsLst>
            <a:path path="circle">
              <a:fillToRect l="50000" t="50000" r="50000" b="50000"/>
            </a:path>
            <a:tileRect/>
          </a:gradFill>
          <a:ln w="9525" cap="flat">
            <a:noFill/>
            <a:prstDash val="solid"/>
            <a:miter/>
          </a:ln>
        </p:spPr>
        <p:txBody>
          <a:bodyPr rtlCol="0" anchor="ctr"/>
          <a:lstStyle/>
          <a:p>
            <a:endParaRPr lang="en-US" dirty="0"/>
          </a:p>
        </p:txBody>
      </p:sp>
      <p:pic>
        <p:nvPicPr>
          <p:cNvPr id="8" name="Graphic 7">
            <a:extLst>
              <a:ext uri="{FF2B5EF4-FFF2-40B4-BE49-F238E27FC236}">
                <a16:creationId xmlns:a16="http://schemas.microsoft.com/office/drawing/2014/main" id="{D540753E-CC2F-AEE1-7FE7-824E16EFC12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541524" y="2057401"/>
            <a:ext cx="3108952" cy="2743200"/>
          </a:xfrm>
          <a:prstGeom prst="rect">
            <a:avLst/>
          </a:prstGeom>
        </p:spPr>
      </p:pic>
    </p:spTree>
    <p:extLst>
      <p:ext uri="{BB962C8B-B14F-4D97-AF65-F5344CB8AC3E}">
        <p14:creationId xmlns:p14="http://schemas.microsoft.com/office/powerpoint/2010/main" val="6605946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End of Layouts">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1D0389B-2D1F-4848-A9BB-0548CDA2FD89}"/>
              </a:ext>
            </a:extLst>
          </p:cNvPr>
          <p:cNvSpPr/>
          <p:nvPr userDrawn="1"/>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1500" cap="all" baseline="0" dirty="0">
                <a:solidFill>
                  <a:srgbClr val="FFFFFF"/>
                </a:solidFill>
              </a:rPr>
              <a:t>Do not use layouts past this point</a:t>
            </a:r>
          </a:p>
        </p:txBody>
      </p:sp>
      <p:sp>
        <p:nvSpPr>
          <p:cNvPr id="2" name="Date Placeholder 1">
            <a:extLst>
              <a:ext uri="{FF2B5EF4-FFF2-40B4-BE49-F238E27FC236}">
                <a16:creationId xmlns:a16="http://schemas.microsoft.com/office/drawing/2014/main" id="{E954B5B1-29BF-4C96-831D-2FFC45D4F8CF}"/>
              </a:ext>
            </a:extLst>
          </p:cNvPr>
          <p:cNvSpPr>
            <a:spLocks noGrp="1"/>
          </p:cNvSpPr>
          <p:nvPr>
            <p:ph type="dt" sz="half" idx="10"/>
          </p:nvPr>
        </p:nvSpPr>
        <p:spPr/>
        <p:txBody>
          <a:bodyPr/>
          <a:lstStyle/>
          <a:p>
            <a:fld id="{F0FA0035-5459-2D4D-BABD-5FF44AC40327}" type="datetime1">
              <a:rPr lang="en-US" smtClean="0"/>
              <a:t>3/2/2023</a:t>
            </a:fld>
            <a:endParaRPr lang="en-US" dirty="0"/>
          </a:p>
        </p:txBody>
      </p:sp>
      <p:sp>
        <p:nvSpPr>
          <p:cNvPr id="3" name="Footer Placeholder 2">
            <a:extLst>
              <a:ext uri="{FF2B5EF4-FFF2-40B4-BE49-F238E27FC236}">
                <a16:creationId xmlns:a16="http://schemas.microsoft.com/office/drawing/2014/main" id="{41899430-8D29-4F77-8281-876599D10FC5}"/>
              </a:ext>
            </a:extLst>
          </p:cNvPr>
          <p:cNvSpPr>
            <a:spLocks noGrp="1"/>
          </p:cNvSpPr>
          <p:nvPr>
            <p:ph type="ftr" sz="quarter" idx="11"/>
          </p:nvPr>
        </p:nvSpPr>
        <p:spPr/>
        <p:txBody>
          <a:bodyPr/>
          <a:lstStyle/>
          <a:p>
            <a:r>
              <a:rPr lang="en-US" dirty="0"/>
              <a:t>2021 NCI-IDD State of the Workforce Survey Report | Data Glance</a:t>
            </a:r>
          </a:p>
        </p:txBody>
      </p:sp>
      <p:sp>
        <p:nvSpPr>
          <p:cNvPr id="4" name="Slide Number Placeholder 3">
            <a:extLst>
              <a:ext uri="{FF2B5EF4-FFF2-40B4-BE49-F238E27FC236}">
                <a16:creationId xmlns:a16="http://schemas.microsoft.com/office/drawing/2014/main" id="{1C78A499-8276-4A10-9835-74A77FA461C8}"/>
              </a:ext>
            </a:extLst>
          </p:cNvPr>
          <p:cNvSpPr>
            <a:spLocks noGrp="1"/>
          </p:cNvSpPr>
          <p:nvPr>
            <p:ph type="sldNum" sz="quarter" idx="12"/>
          </p:nvPr>
        </p:nvSpPr>
        <p:spPr/>
        <p:txBody>
          <a:bodyPr/>
          <a:lstStyle/>
          <a:p>
            <a:fld id="{B2643E34-DC33-45ED-8E33-EC0D5991E9A4}" type="slidenum">
              <a:rPr lang="en-US" smtClean="0"/>
              <a:t>‹#›</a:t>
            </a:fld>
            <a:endParaRPr lang="en-US" dirty="0"/>
          </a:p>
        </p:txBody>
      </p:sp>
    </p:spTree>
    <p:extLst>
      <p:ext uri="{BB962C8B-B14F-4D97-AF65-F5344CB8AC3E}">
        <p14:creationId xmlns:p14="http://schemas.microsoft.com/office/powerpoint/2010/main" val="4043417763"/>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5579FD-E829-4358-A388-D52FDDE4CA16}" type="datetime1">
              <a:rPr kumimoji="0" lang="en-US" sz="1000" b="1" i="0" u="none" strike="noStrike" kern="1200" cap="none" spc="0" normalizeH="0" baseline="0" noProof="0" smtClean="0">
                <a:ln>
                  <a:noFill/>
                </a:ln>
                <a:solidFill>
                  <a:srgbClr val="B31166"/>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3/2/2023</a:t>
            </a:fld>
            <a:endParaRPr kumimoji="0" lang="en-US" sz="1000" b="1" i="0" u="none" strike="noStrike" kern="1200" cap="none" spc="0" normalizeH="0" baseline="0" noProof="0" dirty="0">
              <a:ln>
                <a:noFill/>
              </a:ln>
              <a:solidFill>
                <a:srgbClr val="B31166"/>
              </a:solidFill>
              <a:effectLst/>
              <a:uLnTx/>
              <a:uFillTx/>
              <a:latin typeface="Century Gothic" panose="020B0502020202020204"/>
              <a:ea typeface="+mn-ea"/>
              <a:cs typeface="+mn-cs"/>
            </a:endParaRPr>
          </a:p>
        </p:txBody>
      </p:sp>
      <p:sp>
        <p:nvSpPr>
          <p:cNvPr id="8" name="Footer Placeholder 7"/>
          <p:cNvSpPr>
            <a:spLocks noGrp="1"/>
          </p:cNvSpPr>
          <p:nvPr>
            <p:ph type="ftr" sz="quarter" idx="11"/>
          </p:nvPr>
        </p:nvSpPr>
        <p:spPr>
          <a:xfrm>
            <a:off x="561111" y="6391838"/>
            <a:ext cx="3644282" cy="304801"/>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B31166"/>
              </a:solidFill>
              <a:effectLst/>
              <a:uLnTx/>
              <a:uFillTx/>
              <a:latin typeface="Century Gothic" panose="020B0502020202020204"/>
              <a:ea typeface="+mn-ea"/>
              <a:cs typeface="+mn-cs"/>
            </a:endParaRPr>
          </a:p>
        </p:txBody>
      </p:sp>
      <p:sp>
        <p:nvSpPr>
          <p:cNvPr id="9" name="Slide Number Placeholder 8"/>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D57F1E4F-1CFF-5643-939E-02111984F565}" type="slidenum">
              <a:rPr kumimoji="0" lang="en-US" sz="2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2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7" name="Footer Placeholder 7">
            <a:extLst>
              <a:ext uri="{FF2B5EF4-FFF2-40B4-BE49-F238E27FC236}">
                <a16:creationId xmlns:a16="http://schemas.microsoft.com/office/drawing/2014/main" id="{8B489D47-1260-4B68-9C22-F7F226A07B35}"/>
              </a:ext>
            </a:extLst>
          </p:cNvPr>
          <p:cNvSpPr txBox="1">
            <a:spLocks/>
          </p:cNvSpPr>
          <p:nvPr userDrawn="1"/>
        </p:nvSpPr>
        <p:spPr>
          <a:xfrm rot="5400000">
            <a:off x="8832051" y="3509993"/>
            <a:ext cx="4475205" cy="350822"/>
          </a:xfrm>
          <a:prstGeom prst="rect">
            <a:avLst/>
          </a:prstGeom>
        </p:spPr>
        <p:txBody>
          <a:bodyPr vert="horz" lIns="91440" tIns="45720" rIns="91440" bIns="45720" rtlCol="0" anchor="b"/>
          <a:lstStyle>
            <a:defPPr>
              <a:defRPr lang="en-US"/>
            </a:defPPr>
            <a:lvl1pPr marL="0" algn="l" defTabSz="457200" rtl="0" eaLnBrk="1" latinLnBrk="0" hangingPunct="1">
              <a:defRPr sz="1100" b="0" i="0" kern="1200">
                <a:solidFill>
                  <a:schemeClr val="tx1">
                    <a:tint val="75000"/>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tint val="75000"/>
                    <a:alpha val="60000"/>
                  </a:prstClr>
                </a:solidFill>
                <a:effectLst/>
                <a:uLnTx/>
                <a:uFillTx/>
                <a:latin typeface="Century Gothic" panose="020B0502020202020204"/>
                <a:ea typeface="+mn-ea"/>
                <a:cs typeface="+mn-cs"/>
              </a:rPr>
              <a:t>Data results from 2018 NCI Staff Stability Survey </a:t>
            </a:r>
          </a:p>
        </p:txBody>
      </p:sp>
    </p:spTree>
    <p:extLst>
      <p:ext uri="{BB962C8B-B14F-4D97-AF65-F5344CB8AC3E}">
        <p14:creationId xmlns:p14="http://schemas.microsoft.com/office/powerpoint/2010/main" val="19559594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88BA1F-BEAB-4819-8F68-966DFAEFC1C7}" type="datetime1">
              <a:rPr lang="en-US" smtClean="0"/>
              <a:t>3/2/2023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8493001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9" name="Picture 8" descr="A group of green leaves&#10;&#10;Description automatically generated with medium confidence">
            <a:extLst>
              <a:ext uri="{FF2B5EF4-FFF2-40B4-BE49-F238E27FC236}">
                <a16:creationId xmlns:a16="http://schemas.microsoft.com/office/drawing/2014/main" id="{A0166E1D-2523-3C8F-CC15-D8457D6ECD05}"/>
              </a:ext>
            </a:extLst>
          </p:cNvPr>
          <p:cNvPicPr>
            <a:picLocks noChangeAspect="1"/>
          </p:cNvPicPr>
          <p:nvPr userDrawn="1"/>
        </p:nvPicPr>
        <p:blipFill rotWithShape="1">
          <a:blip r:embed="rId2"/>
          <a:srcRect t="7868" b="7868"/>
          <a:stretch/>
        </p:blipFill>
        <p:spPr>
          <a:xfrm>
            <a:off x="-1" y="0"/>
            <a:ext cx="12192002" cy="6858000"/>
          </a:xfrm>
          <a:prstGeom prst="rect">
            <a:avLst/>
          </a:prstGeom>
        </p:spPr>
      </p:pic>
      <p:pic>
        <p:nvPicPr>
          <p:cNvPr id="10" name="Graphic 9">
            <a:extLst>
              <a:ext uri="{FF2B5EF4-FFF2-40B4-BE49-F238E27FC236}">
                <a16:creationId xmlns:a16="http://schemas.microsoft.com/office/drawing/2014/main" id="{242D9548-4B91-5364-53C5-B88B6809F1A6}"/>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1659472" y="6347780"/>
            <a:ext cx="379256" cy="334637"/>
          </a:xfrm>
          <a:prstGeom prst="rect">
            <a:avLst/>
          </a:prstGeom>
        </p:spPr>
      </p:pic>
      <p:sp>
        <p:nvSpPr>
          <p:cNvPr id="11" name="Date Placeholder 10">
            <a:extLst>
              <a:ext uri="{FF2B5EF4-FFF2-40B4-BE49-F238E27FC236}">
                <a16:creationId xmlns:a16="http://schemas.microsoft.com/office/drawing/2014/main" id="{7FCB19E9-8CBC-D17D-8548-966076A64C7F}"/>
              </a:ext>
            </a:extLst>
          </p:cNvPr>
          <p:cNvSpPr>
            <a:spLocks noGrp="1"/>
          </p:cNvSpPr>
          <p:nvPr>
            <p:ph type="dt" sz="half" idx="10"/>
          </p:nvPr>
        </p:nvSpPr>
        <p:spPr>
          <a:xfrm>
            <a:off x="8356600" y="6446519"/>
            <a:ext cx="1828800" cy="137160"/>
          </a:xfrm>
        </p:spPr>
        <p:txBody>
          <a:bodyPr/>
          <a:lstStyle>
            <a:lvl1pPr>
              <a:defRPr>
                <a:solidFill>
                  <a:schemeClr val="bg1"/>
                </a:solidFill>
              </a:defRPr>
            </a:lvl1pPr>
          </a:lstStyle>
          <a:p>
            <a:fld id="{DA91612A-BF81-A24B-BEDB-8BAF217FE453}" type="datetime1">
              <a:rPr lang="en-US" smtClean="0"/>
              <a:t>3/2/2023</a:t>
            </a:fld>
            <a:endParaRPr lang="en-US" dirty="0"/>
          </a:p>
        </p:txBody>
      </p:sp>
      <p:sp>
        <p:nvSpPr>
          <p:cNvPr id="13" name="Slide Number Placeholder 12">
            <a:extLst>
              <a:ext uri="{FF2B5EF4-FFF2-40B4-BE49-F238E27FC236}">
                <a16:creationId xmlns:a16="http://schemas.microsoft.com/office/drawing/2014/main" id="{42FEC046-08BC-0C57-5927-DE48BF699DC6}"/>
              </a:ext>
            </a:extLst>
          </p:cNvPr>
          <p:cNvSpPr>
            <a:spLocks noGrp="1"/>
          </p:cNvSpPr>
          <p:nvPr>
            <p:ph type="sldNum" sz="quarter" idx="12"/>
          </p:nvPr>
        </p:nvSpPr>
        <p:spPr/>
        <p:txBody>
          <a:bodyPr/>
          <a:lstStyle>
            <a:lvl1pPr>
              <a:defRPr>
                <a:solidFill>
                  <a:schemeClr val="bg1"/>
                </a:solidFill>
              </a:defRPr>
            </a:lvl1pPr>
          </a:lstStyle>
          <a:p>
            <a:fld id="{B2643E34-DC33-45ED-8E33-EC0D5991E9A4}" type="slidenum">
              <a:rPr lang="en-US" smtClean="0"/>
              <a:pPr/>
              <a:t>‹#›</a:t>
            </a:fld>
            <a:endParaRPr lang="en-US" dirty="0"/>
          </a:p>
        </p:txBody>
      </p:sp>
      <p:sp>
        <p:nvSpPr>
          <p:cNvPr id="20" name="Title 19">
            <a:extLst>
              <a:ext uri="{FF2B5EF4-FFF2-40B4-BE49-F238E27FC236}">
                <a16:creationId xmlns:a16="http://schemas.microsoft.com/office/drawing/2014/main" id="{7B67B58B-C0D8-2987-8177-090620E09D60}"/>
              </a:ext>
            </a:extLst>
          </p:cNvPr>
          <p:cNvSpPr>
            <a:spLocks noGrp="1"/>
          </p:cNvSpPr>
          <p:nvPr>
            <p:ph type="title"/>
          </p:nvPr>
        </p:nvSpPr>
        <p:spPr>
          <a:xfrm>
            <a:off x="0" y="0"/>
            <a:ext cx="9038988" cy="6858001"/>
          </a:xfrm>
          <a:custGeom>
            <a:avLst/>
            <a:gdLst>
              <a:gd name="connsiteX0" fmla="*/ 1589760 w 9038988"/>
              <a:gd name="connsiteY0" fmla="*/ 0 h 6858001"/>
              <a:gd name="connsiteX1" fmla="*/ 2275560 w 9038988"/>
              <a:gd name="connsiteY1" fmla="*/ 0 h 6858001"/>
              <a:gd name="connsiteX2" fmla="*/ 3411565 w 9038988"/>
              <a:gd name="connsiteY2" fmla="*/ 0 h 6858001"/>
              <a:gd name="connsiteX3" fmla="*/ 4097365 w 9038988"/>
              <a:gd name="connsiteY3" fmla="*/ 0 h 6858001"/>
              <a:gd name="connsiteX4" fmla="*/ 4097366 w 9038988"/>
              <a:gd name="connsiteY4" fmla="*/ 1 h 6858001"/>
              <a:gd name="connsiteX5" fmla="*/ 5425158 w 9038988"/>
              <a:gd name="connsiteY5" fmla="*/ 1 h 6858001"/>
              <a:gd name="connsiteX6" fmla="*/ 5425160 w 9038988"/>
              <a:gd name="connsiteY6" fmla="*/ 0 h 6858001"/>
              <a:gd name="connsiteX7" fmla="*/ 6110960 w 9038988"/>
              <a:gd name="connsiteY7" fmla="*/ 0 h 6858001"/>
              <a:gd name="connsiteX8" fmla="*/ 7246965 w 9038988"/>
              <a:gd name="connsiteY8" fmla="*/ 0 h 6858001"/>
              <a:gd name="connsiteX9" fmla="*/ 7932765 w 9038988"/>
              <a:gd name="connsiteY9" fmla="*/ 0 h 6858001"/>
              <a:gd name="connsiteX10" fmla="*/ 7983344 w 9038988"/>
              <a:gd name="connsiteY10" fmla="*/ 46467 h 6858001"/>
              <a:gd name="connsiteX11" fmla="*/ 9038988 w 9038988"/>
              <a:gd name="connsiteY11" fmla="*/ 3428999 h 6858001"/>
              <a:gd name="connsiteX12" fmla="*/ 7983345 w 9038988"/>
              <a:gd name="connsiteY12" fmla="*/ 6811531 h 6858001"/>
              <a:gd name="connsiteX13" fmla="*/ 7932762 w 9038988"/>
              <a:gd name="connsiteY13" fmla="*/ 6858001 h 6858001"/>
              <a:gd name="connsiteX14" fmla="*/ 7478992 w 9038988"/>
              <a:gd name="connsiteY14" fmla="*/ 6858001 h 6858001"/>
              <a:gd name="connsiteX15" fmla="*/ 7246962 w 9038988"/>
              <a:gd name="connsiteY15" fmla="*/ 6858001 h 6858001"/>
              <a:gd name="connsiteX16" fmla="*/ 6793192 w 9038988"/>
              <a:gd name="connsiteY16" fmla="*/ 6858001 h 6858001"/>
              <a:gd name="connsiteX17" fmla="*/ 4097362 w 9038988"/>
              <a:gd name="connsiteY17" fmla="*/ 6858001 h 6858001"/>
              <a:gd name="connsiteX18" fmla="*/ 3835400 w 9038988"/>
              <a:gd name="connsiteY18" fmla="*/ 6858001 h 6858001"/>
              <a:gd name="connsiteX19" fmla="*/ 3643592 w 9038988"/>
              <a:gd name="connsiteY19" fmla="*/ 6858001 h 6858001"/>
              <a:gd name="connsiteX20" fmla="*/ 3411562 w 9038988"/>
              <a:gd name="connsiteY20" fmla="*/ 6858001 h 6858001"/>
              <a:gd name="connsiteX21" fmla="*/ 2957792 w 9038988"/>
              <a:gd name="connsiteY21" fmla="*/ 6858001 h 6858001"/>
              <a:gd name="connsiteX22" fmla="*/ 0 w 9038988"/>
              <a:gd name="connsiteY22" fmla="*/ 6858001 h 6858001"/>
              <a:gd name="connsiteX23" fmla="*/ 0 w 9038988"/>
              <a:gd name="connsiteY23" fmla="*/ 1 h 6858001"/>
              <a:gd name="connsiteX24" fmla="*/ 1589758 w 9038988"/>
              <a:gd name="connsiteY24"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038988" h="6858001">
                <a:moveTo>
                  <a:pt x="1589760" y="0"/>
                </a:moveTo>
                <a:lnTo>
                  <a:pt x="2275560" y="0"/>
                </a:lnTo>
                <a:lnTo>
                  <a:pt x="3411565" y="0"/>
                </a:lnTo>
                <a:lnTo>
                  <a:pt x="4097365" y="0"/>
                </a:lnTo>
                <a:lnTo>
                  <a:pt x="4097366" y="1"/>
                </a:lnTo>
                <a:lnTo>
                  <a:pt x="5425158" y="1"/>
                </a:lnTo>
                <a:lnTo>
                  <a:pt x="5425160" y="0"/>
                </a:lnTo>
                <a:lnTo>
                  <a:pt x="6110960" y="0"/>
                </a:lnTo>
                <a:lnTo>
                  <a:pt x="7246965" y="0"/>
                </a:lnTo>
                <a:lnTo>
                  <a:pt x="7932765" y="0"/>
                </a:lnTo>
                <a:lnTo>
                  <a:pt x="7983344" y="46467"/>
                </a:lnTo>
                <a:cubicBezTo>
                  <a:pt x="8612133" y="697885"/>
                  <a:pt x="9038988" y="1968376"/>
                  <a:pt x="9038988" y="3428999"/>
                </a:cubicBezTo>
                <a:cubicBezTo>
                  <a:pt x="9038988" y="4889621"/>
                  <a:pt x="8612133" y="6160113"/>
                  <a:pt x="7983345" y="6811531"/>
                </a:cubicBezTo>
                <a:lnTo>
                  <a:pt x="7932762" y="6858001"/>
                </a:lnTo>
                <a:lnTo>
                  <a:pt x="7478992" y="6858001"/>
                </a:lnTo>
                <a:lnTo>
                  <a:pt x="7246962" y="6858001"/>
                </a:lnTo>
                <a:lnTo>
                  <a:pt x="6793192" y="6858001"/>
                </a:lnTo>
                <a:lnTo>
                  <a:pt x="4097362" y="6858001"/>
                </a:lnTo>
                <a:lnTo>
                  <a:pt x="3835400" y="6858001"/>
                </a:lnTo>
                <a:lnTo>
                  <a:pt x="3643592" y="6858001"/>
                </a:lnTo>
                <a:lnTo>
                  <a:pt x="3411562" y="6858001"/>
                </a:lnTo>
                <a:lnTo>
                  <a:pt x="2957792" y="6858001"/>
                </a:lnTo>
                <a:lnTo>
                  <a:pt x="0" y="6858001"/>
                </a:lnTo>
                <a:lnTo>
                  <a:pt x="0" y="1"/>
                </a:lnTo>
                <a:lnTo>
                  <a:pt x="1589758" y="1"/>
                </a:lnTo>
                <a:close/>
              </a:path>
            </a:pathLst>
          </a:custGeom>
          <a:solidFill>
            <a:schemeClr val="accent1">
              <a:alpha val="90000"/>
            </a:schemeClr>
          </a:solidFill>
        </p:spPr>
        <p:txBody>
          <a:bodyPr wrap="square" lIns="685800" tIns="2743200" rIns="1371600" anchor="t">
            <a:noAutofit/>
          </a:bodyPr>
          <a:lstStyle>
            <a:lvl1pPr>
              <a:lnSpc>
                <a:spcPct val="80000"/>
              </a:lnSpc>
              <a:defRPr sz="44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69442782-C12F-41FC-B1C9-9F1C9D18331E}"/>
              </a:ext>
            </a:extLst>
          </p:cNvPr>
          <p:cNvSpPr>
            <a:spLocks noGrp="1"/>
          </p:cNvSpPr>
          <p:nvPr>
            <p:ph type="body" idx="1"/>
          </p:nvPr>
        </p:nvSpPr>
        <p:spPr>
          <a:xfrm>
            <a:off x="685800" y="5402176"/>
            <a:ext cx="6985000" cy="770024"/>
          </a:xfrm>
        </p:spPr>
        <p:txBody>
          <a:bodyPr/>
          <a:lstStyle>
            <a:lvl1pPr marL="0" indent="0">
              <a:spcBef>
                <a:spcPts val="0"/>
              </a:spcBef>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2" name="Footer Placeholder 11">
            <a:extLst>
              <a:ext uri="{FF2B5EF4-FFF2-40B4-BE49-F238E27FC236}">
                <a16:creationId xmlns:a16="http://schemas.microsoft.com/office/drawing/2014/main" id="{170D42EE-0460-E97B-457B-381316DD5A7A}"/>
              </a:ext>
            </a:extLst>
          </p:cNvPr>
          <p:cNvSpPr>
            <a:spLocks noGrp="1"/>
          </p:cNvSpPr>
          <p:nvPr>
            <p:ph type="ftr" sz="quarter" idx="11"/>
          </p:nvPr>
        </p:nvSpPr>
        <p:spPr/>
        <p:txBody>
          <a:bodyPr/>
          <a:lstStyle>
            <a:lvl1pPr>
              <a:defRPr>
                <a:solidFill>
                  <a:schemeClr val="bg1"/>
                </a:solidFill>
              </a:defRPr>
            </a:lvl1pPr>
          </a:lstStyle>
          <a:p>
            <a:r>
              <a:rPr lang="en-US" dirty="0"/>
              <a:t>2021 NCI-IDD State of the Workforce Survey Report | Data Glance</a:t>
            </a:r>
          </a:p>
        </p:txBody>
      </p:sp>
      <p:grpSp>
        <p:nvGrpSpPr>
          <p:cNvPr id="4" name="Group 3">
            <a:extLst>
              <a:ext uri="{FF2B5EF4-FFF2-40B4-BE49-F238E27FC236}">
                <a16:creationId xmlns:a16="http://schemas.microsoft.com/office/drawing/2014/main" id="{BCB0A092-33D7-DC11-C360-EB2FEE28F095}"/>
              </a:ext>
            </a:extLst>
          </p:cNvPr>
          <p:cNvGrpSpPr/>
          <p:nvPr userDrawn="1"/>
        </p:nvGrpSpPr>
        <p:grpSpPr>
          <a:xfrm>
            <a:off x="12361180" y="1562364"/>
            <a:ext cx="3077430" cy="2254153"/>
            <a:chOff x="12361180" y="2017058"/>
            <a:chExt cx="3077430" cy="2254153"/>
          </a:xfrm>
        </p:grpSpPr>
        <p:sp>
          <p:nvSpPr>
            <p:cNvPr id="5" name="Rectangle 4">
              <a:extLst>
                <a:ext uri="{FF2B5EF4-FFF2-40B4-BE49-F238E27FC236}">
                  <a16:creationId xmlns:a16="http://schemas.microsoft.com/office/drawing/2014/main" id="{DBB7F28A-459A-38B9-EEAB-52973C29AF4D}"/>
                </a:ext>
              </a:extLst>
            </p:cNvPr>
            <p:cNvSpPr/>
            <p:nvPr userDrawn="1"/>
          </p:nvSpPr>
          <p:spPr>
            <a:xfrm>
              <a:off x="12361180" y="2017058"/>
              <a:ext cx="3077430" cy="2254153"/>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91440" rtlCol="0" anchor="t"/>
            <a:lstStyle/>
            <a:p>
              <a:pPr>
                <a:spcBef>
                  <a:spcPts val="1200"/>
                </a:spcBef>
              </a:pPr>
              <a:r>
                <a:rPr lang="en-US" sz="1000" b="1" cap="all" dirty="0">
                  <a:solidFill>
                    <a:schemeClr val="bg1"/>
                  </a:solidFill>
                </a:rPr>
                <a:t>Image and color overlay</a:t>
              </a:r>
            </a:p>
            <a:p>
              <a:pPr>
                <a:spcBef>
                  <a:spcPts val="1200"/>
                </a:spcBef>
              </a:pPr>
              <a:r>
                <a:rPr lang="en-US" sz="1000" dirty="0">
                  <a:solidFill>
                    <a:schemeClr val="bg1"/>
                  </a:solidFill>
                </a:rPr>
                <a:t>This layout is built in layers, with a colored </a:t>
              </a:r>
              <a:br>
                <a:rPr lang="en-US" sz="1000" dirty="0">
                  <a:solidFill>
                    <a:schemeClr val="bg1"/>
                  </a:solidFill>
                </a:rPr>
              </a:br>
              <a:r>
                <a:rPr lang="en-US" sz="1000" dirty="0">
                  <a:solidFill>
                    <a:schemeClr val="bg1"/>
                  </a:solidFill>
                </a:rPr>
                <a:t>overlay that should hover over the image. </a:t>
              </a:r>
            </a:p>
            <a:p>
              <a:pPr>
                <a:spcBef>
                  <a:spcPts val="1200"/>
                </a:spcBef>
              </a:pPr>
              <a:r>
                <a:rPr lang="en-US" sz="1000" dirty="0">
                  <a:solidFill>
                    <a:schemeClr val="bg1"/>
                  </a:solidFill>
                </a:rPr>
                <a:t>The curved color overlay may be changed to </a:t>
              </a:r>
              <a:br>
                <a:rPr lang="en-US" sz="1000" dirty="0">
                  <a:solidFill>
                    <a:schemeClr val="bg1"/>
                  </a:solidFill>
                </a:rPr>
              </a:br>
              <a:r>
                <a:rPr lang="en-US" sz="1000" dirty="0">
                  <a:solidFill>
                    <a:schemeClr val="bg1"/>
                  </a:solidFill>
                </a:rPr>
                <a:t>any of the accent colors in the template palette. Change the color by selecting it and </a:t>
              </a:r>
              <a:br>
                <a:rPr lang="en-US" sz="1000" dirty="0">
                  <a:solidFill>
                    <a:schemeClr val="bg1"/>
                  </a:solidFill>
                </a:rPr>
              </a:br>
              <a:r>
                <a:rPr lang="en-US" sz="1000" dirty="0">
                  <a:solidFill>
                    <a:schemeClr val="bg1"/>
                  </a:solidFill>
                </a:rPr>
                <a:t>choosing a new color from the theme row </a:t>
              </a:r>
              <a:br>
                <a:rPr lang="en-US" sz="1000" dirty="0">
                  <a:solidFill>
                    <a:schemeClr val="bg1"/>
                  </a:solidFill>
                </a:rPr>
              </a:br>
              <a:r>
                <a:rPr lang="en-US" sz="1000" dirty="0">
                  <a:solidFill>
                    <a:schemeClr val="bg1"/>
                  </a:solidFill>
                </a:rPr>
                <a:t>of the Fill Palette, Accents 1 – 6.</a:t>
              </a:r>
            </a:p>
            <a:p>
              <a:pPr>
                <a:spcBef>
                  <a:spcPts val="1200"/>
                </a:spcBef>
              </a:pPr>
              <a:endParaRPr lang="en-US" sz="1000" dirty="0">
                <a:solidFill>
                  <a:schemeClr val="bg1"/>
                </a:solidFill>
              </a:endParaRPr>
            </a:p>
          </p:txBody>
        </p:sp>
        <p:pic>
          <p:nvPicPr>
            <p:cNvPr id="6" name="Picture 5">
              <a:extLst>
                <a:ext uri="{FF2B5EF4-FFF2-40B4-BE49-F238E27FC236}">
                  <a16:creationId xmlns:a16="http://schemas.microsoft.com/office/drawing/2014/main" id="{0934FB60-30DD-FAD7-CE7E-355D5705F925}"/>
                </a:ext>
              </a:extLst>
            </p:cNvPr>
            <p:cNvPicPr>
              <a:picLocks noChangeAspect="1"/>
            </p:cNvPicPr>
            <p:nvPr userDrawn="1"/>
          </p:nvPicPr>
          <p:blipFill>
            <a:blip r:embed="rId5"/>
            <a:stretch>
              <a:fillRect/>
            </a:stretch>
          </p:blipFill>
          <p:spPr>
            <a:xfrm>
              <a:off x="12435444" y="3718968"/>
              <a:ext cx="1638529" cy="447737"/>
            </a:xfrm>
            <a:prstGeom prst="rect">
              <a:avLst/>
            </a:prstGeom>
          </p:spPr>
        </p:pic>
        <p:sp>
          <p:nvSpPr>
            <p:cNvPr id="7" name="Rectangle 6">
              <a:extLst>
                <a:ext uri="{FF2B5EF4-FFF2-40B4-BE49-F238E27FC236}">
                  <a16:creationId xmlns:a16="http://schemas.microsoft.com/office/drawing/2014/main" id="{744116FB-8EAB-6561-CD53-27C2C83465CB}"/>
                </a:ext>
              </a:extLst>
            </p:cNvPr>
            <p:cNvSpPr/>
            <p:nvPr userDrawn="1"/>
          </p:nvSpPr>
          <p:spPr>
            <a:xfrm>
              <a:off x="13082530" y="3975350"/>
              <a:ext cx="991443" cy="19135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600" dirty="0"/>
            </a:p>
          </p:txBody>
        </p:sp>
      </p:grpSp>
      <p:sp>
        <p:nvSpPr>
          <p:cNvPr id="8" name="Rectangle 7">
            <a:extLst>
              <a:ext uri="{FF2B5EF4-FFF2-40B4-BE49-F238E27FC236}">
                <a16:creationId xmlns:a16="http://schemas.microsoft.com/office/drawing/2014/main" id="{84683E0A-6018-0C01-7132-CAF046F2B29F}"/>
              </a:ext>
            </a:extLst>
          </p:cNvPr>
          <p:cNvSpPr/>
          <p:nvPr userDrawn="1"/>
        </p:nvSpPr>
        <p:spPr>
          <a:xfrm>
            <a:off x="12361180" y="1"/>
            <a:ext cx="3077430" cy="1433944"/>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91440" rtlCol="0" anchor="t"/>
          <a:lstStyle/>
          <a:p>
            <a:pPr>
              <a:spcBef>
                <a:spcPts val="1200"/>
              </a:spcBef>
            </a:pPr>
            <a:r>
              <a:rPr lang="en-US" sz="1000" b="1" cap="all" dirty="0">
                <a:solidFill>
                  <a:schemeClr val="bg1"/>
                </a:solidFill>
              </a:rPr>
              <a:t>Optional icon &amp; gradient line</a:t>
            </a:r>
          </a:p>
          <a:p>
            <a:pPr marL="174625" indent="-174625">
              <a:spcBef>
                <a:spcPts val="1200"/>
              </a:spcBef>
              <a:buFont typeface="+mj-lt"/>
              <a:buAutoNum type="arabicPeriod"/>
            </a:pPr>
            <a:r>
              <a:rPr lang="en-US" sz="1000" cap="all" dirty="0">
                <a:solidFill>
                  <a:schemeClr val="bg1"/>
                </a:solidFill>
              </a:rPr>
              <a:t>Icon – </a:t>
            </a:r>
            <a:r>
              <a:rPr lang="en-US" sz="1000" dirty="0">
                <a:solidFill>
                  <a:schemeClr val="bg1"/>
                </a:solidFill>
              </a:rPr>
              <a:t>Copy and paste an icon from the </a:t>
            </a:r>
            <a:br>
              <a:rPr lang="en-US" sz="1000" dirty="0">
                <a:solidFill>
                  <a:schemeClr val="bg1"/>
                </a:solidFill>
              </a:rPr>
            </a:br>
            <a:r>
              <a:rPr lang="en-US" sz="1000" dirty="0">
                <a:solidFill>
                  <a:schemeClr val="bg1"/>
                </a:solidFill>
              </a:rPr>
              <a:t>icon library, scale up to 1 inch height as shown in sample slide.</a:t>
            </a:r>
          </a:p>
          <a:p>
            <a:pPr marL="174625" indent="-174625">
              <a:spcBef>
                <a:spcPts val="1200"/>
              </a:spcBef>
              <a:buFont typeface="+mj-lt"/>
              <a:buAutoNum type="arabicPeriod"/>
            </a:pPr>
            <a:r>
              <a:rPr lang="en-US" sz="1000" cap="all" dirty="0">
                <a:solidFill>
                  <a:schemeClr val="bg1"/>
                </a:solidFill>
              </a:rPr>
              <a:t>Gradient line – </a:t>
            </a:r>
            <a:r>
              <a:rPr lang="en-US" sz="1000" dirty="0">
                <a:solidFill>
                  <a:schemeClr val="bg1"/>
                </a:solidFill>
              </a:rPr>
              <a:t>Copy and paste the gradient line from sample slide as needed. </a:t>
            </a:r>
          </a:p>
        </p:txBody>
      </p:sp>
    </p:spTree>
    <p:extLst>
      <p:ext uri="{BB962C8B-B14F-4D97-AF65-F5344CB8AC3E}">
        <p14:creationId xmlns:p14="http://schemas.microsoft.com/office/powerpoint/2010/main" val="40117717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Header 2">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701C647-85A7-27B5-C95E-56034F2D47F3}"/>
              </a:ext>
            </a:extLst>
          </p:cNvPr>
          <p:cNvSpPr>
            <a:spLocks noGrp="1"/>
          </p:cNvSpPr>
          <p:nvPr>
            <p:ph type="pic" sz="quarter" idx="13"/>
          </p:nvPr>
        </p:nvSpPr>
        <p:spPr>
          <a:xfrm>
            <a:off x="0" y="0"/>
            <a:ext cx="12192000" cy="6858000"/>
          </a:xfrm>
        </p:spPr>
        <p:txBody>
          <a:bodyPr/>
          <a:lstStyle>
            <a:lvl1pPr marL="0" indent="0" algn="r">
              <a:buNone/>
              <a:defRPr/>
            </a:lvl1pPr>
          </a:lstStyle>
          <a:p>
            <a:r>
              <a:rPr lang="en-US"/>
              <a:t>Click icon to add picture</a:t>
            </a:r>
            <a:endParaRPr lang="en-US" dirty="0"/>
          </a:p>
        </p:txBody>
      </p:sp>
      <p:sp>
        <p:nvSpPr>
          <p:cNvPr id="19" name="Title 18">
            <a:extLst>
              <a:ext uri="{FF2B5EF4-FFF2-40B4-BE49-F238E27FC236}">
                <a16:creationId xmlns:a16="http://schemas.microsoft.com/office/drawing/2014/main" id="{3A86A5FA-C2C8-881F-AC52-536C06FABA1F}"/>
              </a:ext>
            </a:extLst>
          </p:cNvPr>
          <p:cNvSpPr>
            <a:spLocks noGrp="1"/>
          </p:cNvSpPr>
          <p:nvPr>
            <p:ph type="title"/>
          </p:nvPr>
        </p:nvSpPr>
        <p:spPr>
          <a:xfrm>
            <a:off x="0" y="1"/>
            <a:ext cx="5203588" cy="6858001"/>
          </a:xfrm>
          <a:custGeom>
            <a:avLst/>
            <a:gdLst>
              <a:gd name="connsiteX0" fmla="*/ 1589760 w 5203588"/>
              <a:gd name="connsiteY0" fmla="*/ 0 h 6858001"/>
              <a:gd name="connsiteX1" fmla="*/ 2275560 w 5203588"/>
              <a:gd name="connsiteY1" fmla="*/ 0 h 6858001"/>
              <a:gd name="connsiteX2" fmla="*/ 3411565 w 5203588"/>
              <a:gd name="connsiteY2" fmla="*/ 0 h 6858001"/>
              <a:gd name="connsiteX3" fmla="*/ 4097365 w 5203588"/>
              <a:gd name="connsiteY3" fmla="*/ 0 h 6858001"/>
              <a:gd name="connsiteX4" fmla="*/ 4147944 w 5203588"/>
              <a:gd name="connsiteY4" fmla="*/ 46467 h 6858001"/>
              <a:gd name="connsiteX5" fmla="*/ 5203588 w 5203588"/>
              <a:gd name="connsiteY5" fmla="*/ 3428999 h 6858001"/>
              <a:gd name="connsiteX6" fmla="*/ 4147945 w 5203588"/>
              <a:gd name="connsiteY6" fmla="*/ 6811531 h 6858001"/>
              <a:gd name="connsiteX7" fmla="*/ 4097362 w 5203588"/>
              <a:gd name="connsiteY7" fmla="*/ 6858001 h 6858001"/>
              <a:gd name="connsiteX8" fmla="*/ 3643592 w 5203588"/>
              <a:gd name="connsiteY8" fmla="*/ 6858001 h 6858001"/>
              <a:gd name="connsiteX9" fmla="*/ 3411562 w 5203588"/>
              <a:gd name="connsiteY9" fmla="*/ 6858001 h 6858001"/>
              <a:gd name="connsiteX10" fmla="*/ 2957792 w 5203588"/>
              <a:gd name="connsiteY10" fmla="*/ 6858001 h 6858001"/>
              <a:gd name="connsiteX11" fmla="*/ 0 w 5203588"/>
              <a:gd name="connsiteY11" fmla="*/ 6858001 h 6858001"/>
              <a:gd name="connsiteX12" fmla="*/ 0 w 5203588"/>
              <a:gd name="connsiteY12" fmla="*/ 1 h 6858001"/>
              <a:gd name="connsiteX13" fmla="*/ 1589758 w 5203588"/>
              <a:gd name="connsiteY13"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03588" h="6858001">
                <a:moveTo>
                  <a:pt x="1589760" y="0"/>
                </a:moveTo>
                <a:lnTo>
                  <a:pt x="2275560" y="0"/>
                </a:lnTo>
                <a:lnTo>
                  <a:pt x="3411565" y="0"/>
                </a:lnTo>
                <a:lnTo>
                  <a:pt x="4097365" y="0"/>
                </a:lnTo>
                <a:lnTo>
                  <a:pt x="4147944" y="46467"/>
                </a:lnTo>
                <a:cubicBezTo>
                  <a:pt x="4776733" y="697885"/>
                  <a:pt x="5203588" y="1968376"/>
                  <a:pt x="5203588" y="3428999"/>
                </a:cubicBezTo>
                <a:cubicBezTo>
                  <a:pt x="5203588" y="4889621"/>
                  <a:pt x="4776733" y="6160113"/>
                  <a:pt x="4147945" y="6811531"/>
                </a:cubicBezTo>
                <a:lnTo>
                  <a:pt x="4097362" y="6858001"/>
                </a:lnTo>
                <a:lnTo>
                  <a:pt x="3643592" y="6858001"/>
                </a:lnTo>
                <a:lnTo>
                  <a:pt x="3411562" y="6858001"/>
                </a:lnTo>
                <a:lnTo>
                  <a:pt x="2957792" y="6858001"/>
                </a:lnTo>
                <a:lnTo>
                  <a:pt x="0" y="6858001"/>
                </a:lnTo>
                <a:lnTo>
                  <a:pt x="0" y="1"/>
                </a:lnTo>
                <a:lnTo>
                  <a:pt x="1589758" y="1"/>
                </a:lnTo>
                <a:close/>
              </a:path>
            </a:pathLst>
          </a:custGeom>
          <a:solidFill>
            <a:schemeClr val="accent4">
              <a:alpha val="90000"/>
            </a:schemeClr>
          </a:solidFill>
        </p:spPr>
        <p:txBody>
          <a:bodyPr wrap="square" lIns="685800" tIns="3840480" rIns="1371600">
            <a:noAutofit/>
          </a:bodyPr>
          <a:lstStyle>
            <a:lvl1pPr>
              <a:lnSpc>
                <a:spcPct val="80000"/>
              </a:lnSpc>
              <a:defRPr sz="4400">
                <a:solidFill>
                  <a:schemeClr val="bg1"/>
                </a:solidFill>
              </a:defRPr>
            </a:lvl1p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D1E52726-BFE2-B523-478F-CAC5DE166F84}"/>
              </a:ext>
            </a:extLst>
          </p:cNvPr>
          <p:cNvSpPr>
            <a:spLocks noGrp="1"/>
          </p:cNvSpPr>
          <p:nvPr>
            <p:ph type="ftr" sz="quarter" idx="10"/>
          </p:nvPr>
        </p:nvSpPr>
        <p:spPr>
          <a:xfrm>
            <a:off x="685800" y="6446519"/>
            <a:ext cx="3145536" cy="137160"/>
          </a:xfrm>
        </p:spPr>
        <p:txBody>
          <a:bodyPr/>
          <a:lstStyle>
            <a:lvl1pPr>
              <a:defRPr>
                <a:solidFill>
                  <a:schemeClr val="bg1"/>
                </a:solidFill>
              </a:defRPr>
            </a:lvl1pPr>
          </a:lstStyle>
          <a:p>
            <a:r>
              <a:rPr lang="en-US" dirty="0"/>
              <a:t>2021 NCI-IDD State of the Workforce Survey Report | Data Glance</a:t>
            </a:r>
          </a:p>
        </p:txBody>
      </p:sp>
      <p:sp>
        <p:nvSpPr>
          <p:cNvPr id="4" name="Date Placeholder 3">
            <a:extLst>
              <a:ext uri="{FF2B5EF4-FFF2-40B4-BE49-F238E27FC236}">
                <a16:creationId xmlns:a16="http://schemas.microsoft.com/office/drawing/2014/main" id="{C88656EF-1B06-AFB3-9A81-D402753338AF}"/>
              </a:ext>
            </a:extLst>
          </p:cNvPr>
          <p:cNvSpPr>
            <a:spLocks noGrp="1"/>
          </p:cNvSpPr>
          <p:nvPr>
            <p:ph type="dt" sz="half" idx="11"/>
          </p:nvPr>
        </p:nvSpPr>
        <p:spPr/>
        <p:txBody>
          <a:bodyPr/>
          <a:lstStyle>
            <a:lvl1pPr>
              <a:defRPr>
                <a:solidFill>
                  <a:schemeClr val="bg1"/>
                </a:solidFill>
              </a:defRPr>
            </a:lvl1pPr>
          </a:lstStyle>
          <a:p>
            <a:fld id="{EA65CC6E-6438-8E44-B77A-C2F5A6C6C3DC}" type="datetime1">
              <a:rPr lang="en-US" smtClean="0"/>
              <a:t>3/2/2023</a:t>
            </a:fld>
            <a:endParaRPr lang="en-US" dirty="0"/>
          </a:p>
        </p:txBody>
      </p:sp>
      <p:sp>
        <p:nvSpPr>
          <p:cNvPr id="5" name="Slide Number Placeholder 4">
            <a:extLst>
              <a:ext uri="{FF2B5EF4-FFF2-40B4-BE49-F238E27FC236}">
                <a16:creationId xmlns:a16="http://schemas.microsoft.com/office/drawing/2014/main" id="{F726F1A6-5A75-1B4B-6F43-F83DA558341D}"/>
              </a:ext>
            </a:extLst>
          </p:cNvPr>
          <p:cNvSpPr>
            <a:spLocks noGrp="1"/>
          </p:cNvSpPr>
          <p:nvPr>
            <p:ph type="sldNum" sz="quarter" idx="12"/>
          </p:nvPr>
        </p:nvSpPr>
        <p:spPr/>
        <p:txBody>
          <a:bodyPr/>
          <a:lstStyle>
            <a:lvl1pPr>
              <a:defRPr>
                <a:solidFill>
                  <a:schemeClr val="bg1"/>
                </a:solidFill>
              </a:defRPr>
            </a:lvl1pPr>
          </a:lstStyle>
          <a:p>
            <a:fld id="{B2643E34-DC33-45ED-8E33-EC0D5991E9A4}" type="slidenum">
              <a:rPr lang="en-US" smtClean="0"/>
              <a:pPr/>
              <a:t>‹#›</a:t>
            </a:fld>
            <a:endParaRPr lang="en-US" dirty="0"/>
          </a:p>
        </p:txBody>
      </p:sp>
      <p:sp>
        <p:nvSpPr>
          <p:cNvPr id="2" name="Rectangle 1">
            <a:extLst>
              <a:ext uri="{FF2B5EF4-FFF2-40B4-BE49-F238E27FC236}">
                <a16:creationId xmlns:a16="http://schemas.microsoft.com/office/drawing/2014/main" id="{FB39E96E-1545-7D92-435D-B3CC1CB5D213}"/>
              </a:ext>
            </a:extLst>
          </p:cNvPr>
          <p:cNvSpPr/>
          <p:nvPr userDrawn="1"/>
        </p:nvSpPr>
        <p:spPr>
          <a:xfrm>
            <a:off x="12361180" y="1"/>
            <a:ext cx="3077430" cy="1433944"/>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91440" rtlCol="0" anchor="t"/>
          <a:lstStyle/>
          <a:p>
            <a:pPr>
              <a:spcBef>
                <a:spcPts val="1200"/>
              </a:spcBef>
            </a:pPr>
            <a:r>
              <a:rPr lang="en-US" sz="1000" b="1" cap="all" dirty="0">
                <a:solidFill>
                  <a:schemeClr val="bg1"/>
                </a:solidFill>
              </a:rPr>
              <a:t>Optional icon &amp; gradient line</a:t>
            </a:r>
          </a:p>
          <a:p>
            <a:pPr marL="174625" indent="-174625">
              <a:spcBef>
                <a:spcPts val="1200"/>
              </a:spcBef>
              <a:buFont typeface="+mj-lt"/>
              <a:buAutoNum type="arabicPeriod"/>
            </a:pPr>
            <a:r>
              <a:rPr lang="en-US" sz="1000" cap="all" dirty="0">
                <a:solidFill>
                  <a:schemeClr val="bg1"/>
                </a:solidFill>
              </a:rPr>
              <a:t>Icon – </a:t>
            </a:r>
            <a:r>
              <a:rPr lang="en-US" sz="1000" dirty="0">
                <a:solidFill>
                  <a:schemeClr val="bg1"/>
                </a:solidFill>
              </a:rPr>
              <a:t>Copy and paste an icon from the </a:t>
            </a:r>
            <a:br>
              <a:rPr lang="en-US" sz="1000" dirty="0">
                <a:solidFill>
                  <a:schemeClr val="bg1"/>
                </a:solidFill>
              </a:rPr>
            </a:br>
            <a:r>
              <a:rPr lang="en-US" sz="1000" dirty="0">
                <a:solidFill>
                  <a:schemeClr val="bg1"/>
                </a:solidFill>
              </a:rPr>
              <a:t>icon library, scale up to 1 inch height as shown in sample slide.</a:t>
            </a:r>
          </a:p>
          <a:p>
            <a:pPr marL="174625" indent="-174625">
              <a:spcBef>
                <a:spcPts val="1200"/>
              </a:spcBef>
              <a:buFont typeface="+mj-lt"/>
              <a:buAutoNum type="arabicPeriod"/>
            </a:pPr>
            <a:r>
              <a:rPr lang="en-US" sz="1000" cap="all" dirty="0">
                <a:solidFill>
                  <a:schemeClr val="bg1"/>
                </a:solidFill>
              </a:rPr>
              <a:t>Gradient line – </a:t>
            </a:r>
            <a:r>
              <a:rPr lang="en-US" sz="1000" dirty="0">
                <a:solidFill>
                  <a:schemeClr val="bg1"/>
                </a:solidFill>
              </a:rPr>
              <a:t>Copy and paste the gradient line from sample slide as needed. </a:t>
            </a:r>
          </a:p>
        </p:txBody>
      </p:sp>
      <p:grpSp>
        <p:nvGrpSpPr>
          <p:cNvPr id="27" name="Group 26">
            <a:extLst>
              <a:ext uri="{FF2B5EF4-FFF2-40B4-BE49-F238E27FC236}">
                <a16:creationId xmlns:a16="http://schemas.microsoft.com/office/drawing/2014/main" id="{BC02C905-AAA9-8FBD-3521-05A7A57431D6}"/>
              </a:ext>
            </a:extLst>
          </p:cNvPr>
          <p:cNvGrpSpPr/>
          <p:nvPr userDrawn="1"/>
        </p:nvGrpSpPr>
        <p:grpSpPr>
          <a:xfrm>
            <a:off x="12361180" y="1562364"/>
            <a:ext cx="3077430" cy="3125764"/>
            <a:chOff x="12361180" y="1573828"/>
            <a:chExt cx="3077430" cy="3125764"/>
          </a:xfrm>
        </p:grpSpPr>
        <p:sp>
          <p:nvSpPr>
            <p:cNvPr id="6" name="Rectangle 5">
              <a:extLst>
                <a:ext uri="{FF2B5EF4-FFF2-40B4-BE49-F238E27FC236}">
                  <a16:creationId xmlns:a16="http://schemas.microsoft.com/office/drawing/2014/main" id="{29A2A774-BB74-FD2C-43AC-18E7EC0CACE9}"/>
                </a:ext>
              </a:extLst>
            </p:cNvPr>
            <p:cNvSpPr/>
            <p:nvPr userDrawn="1"/>
          </p:nvSpPr>
          <p:spPr>
            <a:xfrm>
              <a:off x="12361180" y="1573828"/>
              <a:ext cx="3077430" cy="3125764"/>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91440" rtlCol="0" anchor="t"/>
            <a:lstStyle/>
            <a:p>
              <a:pPr>
                <a:spcBef>
                  <a:spcPts val="1200"/>
                </a:spcBef>
              </a:pPr>
              <a:r>
                <a:rPr lang="en-US" sz="1000" b="1" cap="all" dirty="0">
                  <a:solidFill>
                    <a:schemeClr val="bg1"/>
                  </a:solidFill>
                </a:rPr>
                <a:t>Image and color overlay</a:t>
              </a:r>
            </a:p>
            <a:p>
              <a:pPr>
                <a:spcBef>
                  <a:spcPts val="1200"/>
                </a:spcBef>
              </a:pPr>
              <a:r>
                <a:rPr lang="en-US" sz="1000" dirty="0">
                  <a:solidFill>
                    <a:schemeClr val="bg1"/>
                  </a:solidFill>
                </a:rPr>
                <a:t>This layout is built in layers, with a colored </a:t>
              </a:r>
              <a:br>
                <a:rPr lang="en-US" sz="1000" dirty="0">
                  <a:solidFill>
                    <a:schemeClr val="bg1"/>
                  </a:solidFill>
                </a:rPr>
              </a:br>
              <a:r>
                <a:rPr lang="en-US" sz="1000" dirty="0">
                  <a:solidFill>
                    <a:schemeClr val="bg1"/>
                  </a:solidFill>
                </a:rPr>
                <a:t>overlay that should hover over the image. </a:t>
              </a:r>
            </a:p>
            <a:p>
              <a:pPr>
                <a:spcBef>
                  <a:spcPts val="1200"/>
                </a:spcBef>
              </a:pPr>
              <a:r>
                <a:rPr lang="en-US" sz="1000" dirty="0">
                  <a:solidFill>
                    <a:schemeClr val="bg1"/>
                  </a:solidFill>
                </a:rPr>
                <a:t>In order to add an image, click on the </a:t>
              </a:r>
              <a:br>
                <a:rPr lang="en-US" sz="1000" dirty="0">
                  <a:solidFill>
                    <a:schemeClr val="bg1"/>
                  </a:solidFill>
                </a:rPr>
              </a:br>
              <a:r>
                <a:rPr lang="en-US" sz="1000" dirty="0">
                  <a:solidFill>
                    <a:schemeClr val="bg1"/>
                  </a:solidFill>
                </a:rPr>
                <a:t>image icon in the center. Find and insert</a:t>
              </a:r>
              <a:br>
                <a:rPr lang="en-US" sz="1000" dirty="0">
                  <a:solidFill>
                    <a:schemeClr val="bg1"/>
                  </a:solidFill>
                </a:rPr>
              </a:br>
              <a:r>
                <a:rPr lang="en-US" sz="1000" dirty="0">
                  <a:solidFill>
                    <a:schemeClr val="bg1"/>
                  </a:solidFill>
                </a:rPr>
                <a:t>your image. To correct the order, use the Reset button. If the Reset button upsets any cropping, </a:t>
              </a:r>
              <a:br>
                <a:rPr lang="en-US" sz="1000" dirty="0">
                  <a:solidFill>
                    <a:schemeClr val="bg1"/>
                  </a:solidFill>
                </a:rPr>
              </a:br>
              <a:r>
                <a:rPr lang="en-US" sz="1000" dirty="0">
                  <a:solidFill>
                    <a:schemeClr val="bg1"/>
                  </a:solidFill>
                </a:rPr>
                <a:t>use Arrange &gt; Send to back when selected </a:t>
              </a:r>
              <a:br>
                <a:rPr lang="en-US" sz="1000" dirty="0">
                  <a:solidFill>
                    <a:schemeClr val="bg1"/>
                  </a:solidFill>
                </a:rPr>
              </a:br>
              <a:r>
                <a:rPr lang="en-US" sz="1000" dirty="0">
                  <a:solidFill>
                    <a:schemeClr val="bg1"/>
                  </a:solidFill>
                </a:rPr>
                <a:t>on the image. </a:t>
              </a:r>
            </a:p>
            <a:p>
              <a:pPr>
                <a:spcBef>
                  <a:spcPts val="1200"/>
                </a:spcBef>
              </a:pPr>
              <a:r>
                <a:rPr lang="en-US" sz="1000" dirty="0">
                  <a:solidFill>
                    <a:schemeClr val="bg1"/>
                  </a:solidFill>
                </a:rPr>
                <a:t>The curved color overlay may be changed to </a:t>
              </a:r>
              <a:br>
                <a:rPr lang="en-US" sz="1000" dirty="0">
                  <a:solidFill>
                    <a:schemeClr val="bg1"/>
                  </a:solidFill>
                </a:rPr>
              </a:br>
              <a:r>
                <a:rPr lang="en-US" sz="1000" dirty="0">
                  <a:solidFill>
                    <a:schemeClr val="bg1"/>
                  </a:solidFill>
                </a:rPr>
                <a:t>any of the accent colors in the template palette. Change the color by selecting it and </a:t>
              </a:r>
              <a:br>
                <a:rPr lang="en-US" sz="1000" dirty="0">
                  <a:solidFill>
                    <a:schemeClr val="bg1"/>
                  </a:solidFill>
                </a:rPr>
              </a:br>
              <a:r>
                <a:rPr lang="en-US" sz="1000" dirty="0">
                  <a:solidFill>
                    <a:schemeClr val="bg1"/>
                  </a:solidFill>
                </a:rPr>
                <a:t>choosing a new color from the theme row </a:t>
              </a:r>
              <a:br>
                <a:rPr lang="en-US" sz="1000" dirty="0">
                  <a:solidFill>
                    <a:schemeClr val="bg1"/>
                  </a:solidFill>
                </a:rPr>
              </a:br>
              <a:r>
                <a:rPr lang="en-US" sz="1000" dirty="0">
                  <a:solidFill>
                    <a:schemeClr val="bg1"/>
                  </a:solidFill>
                </a:rPr>
                <a:t>of the Fill Palette, Accents 1 – 6.</a:t>
              </a:r>
            </a:p>
            <a:p>
              <a:pPr>
                <a:spcBef>
                  <a:spcPts val="1200"/>
                </a:spcBef>
              </a:pPr>
              <a:endParaRPr lang="en-US" sz="1000" dirty="0">
                <a:solidFill>
                  <a:schemeClr val="bg1"/>
                </a:solidFill>
              </a:endParaRPr>
            </a:p>
          </p:txBody>
        </p:sp>
        <p:grpSp>
          <p:nvGrpSpPr>
            <p:cNvPr id="25" name="Group 24">
              <a:extLst>
                <a:ext uri="{FF2B5EF4-FFF2-40B4-BE49-F238E27FC236}">
                  <a16:creationId xmlns:a16="http://schemas.microsoft.com/office/drawing/2014/main" id="{C043831A-EF02-19B7-8329-FDACA4D78A8A}"/>
                </a:ext>
              </a:extLst>
            </p:cNvPr>
            <p:cNvGrpSpPr/>
            <p:nvPr userDrawn="1"/>
          </p:nvGrpSpPr>
          <p:grpSpPr>
            <a:xfrm>
              <a:off x="12467344" y="4336047"/>
              <a:ext cx="887150" cy="242419"/>
              <a:chOff x="12435444" y="4336047"/>
              <a:chExt cx="1638529" cy="447737"/>
            </a:xfrm>
          </p:grpSpPr>
          <p:pic>
            <p:nvPicPr>
              <p:cNvPr id="9" name="Picture 8">
                <a:extLst>
                  <a:ext uri="{FF2B5EF4-FFF2-40B4-BE49-F238E27FC236}">
                    <a16:creationId xmlns:a16="http://schemas.microsoft.com/office/drawing/2014/main" id="{3A5F9F59-2938-BC37-E3C1-A42C762CBE66}"/>
                  </a:ext>
                </a:extLst>
              </p:cNvPr>
              <p:cNvPicPr>
                <a:picLocks noChangeAspect="1"/>
              </p:cNvPicPr>
              <p:nvPr userDrawn="1"/>
            </p:nvPicPr>
            <p:blipFill>
              <a:blip r:embed="rId2"/>
              <a:stretch>
                <a:fillRect/>
              </a:stretch>
            </p:blipFill>
            <p:spPr>
              <a:xfrm>
                <a:off x="12435444" y="4336047"/>
                <a:ext cx="1638529" cy="447737"/>
              </a:xfrm>
              <a:prstGeom prst="rect">
                <a:avLst/>
              </a:prstGeom>
            </p:spPr>
          </p:pic>
          <p:sp>
            <p:nvSpPr>
              <p:cNvPr id="10" name="Rectangle 9">
                <a:extLst>
                  <a:ext uri="{FF2B5EF4-FFF2-40B4-BE49-F238E27FC236}">
                    <a16:creationId xmlns:a16="http://schemas.microsoft.com/office/drawing/2014/main" id="{C375D7DE-3555-74F2-F280-57399F50DED9}"/>
                  </a:ext>
                </a:extLst>
              </p:cNvPr>
              <p:cNvSpPr/>
              <p:nvPr userDrawn="1"/>
            </p:nvSpPr>
            <p:spPr>
              <a:xfrm>
                <a:off x="13082530" y="4592429"/>
                <a:ext cx="991443" cy="19135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600" dirty="0"/>
              </a:p>
            </p:txBody>
          </p:sp>
        </p:grpSp>
      </p:grpSp>
      <p:sp>
        <p:nvSpPr>
          <p:cNvPr id="12" name="Text Placeholder 4">
            <a:extLst>
              <a:ext uri="{FF2B5EF4-FFF2-40B4-BE49-F238E27FC236}">
                <a16:creationId xmlns:a16="http://schemas.microsoft.com/office/drawing/2014/main" id="{8CC0FBB3-2046-2AD2-9923-EDD2E69314EF}"/>
              </a:ext>
            </a:extLst>
          </p:cNvPr>
          <p:cNvSpPr>
            <a:spLocks noGrp="1"/>
          </p:cNvSpPr>
          <p:nvPr userDrawn="1">
            <p:ph type="body" sz="quarter" idx="16"/>
          </p:nvPr>
        </p:nvSpPr>
        <p:spPr>
          <a:xfrm>
            <a:off x="11659286" y="6348895"/>
            <a:ext cx="379629" cy="333523"/>
          </a:xfrm>
          <a:custGeom>
            <a:avLst/>
            <a:gdLst>
              <a:gd name="connsiteX0" fmla="*/ 234618 w 379629"/>
              <a:gd name="connsiteY0" fmla="*/ 246889 h 333523"/>
              <a:gd name="connsiteX1" fmla="*/ 234618 w 379629"/>
              <a:gd name="connsiteY1" fmla="*/ 288161 h 333523"/>
              <a:gd name="connsiteX2" fmla="*/ 239080 w 379629"/>
              <a:gd name="connsiteY2" fmla="*/ 288161 h 333523"/>
              <a:gd name="connsiteX3" fmla="*/ 262505 w 379629"/>
              <a:gd name="connsiteY3" fmla="*/ 266224 h 333523"/>
              <a:gd name="connsiteX4" fmla="*/ 258043 w 379629"/>
              <a:gd name="connsiteY4" fmla="*/ 251351 h 333523"/>
              <a:gd name="connsiteX5" fmla="*/ 243170 w 379629"/>
              <a:gd name="connsiteY5" fmla="*/ 246889 h 333523"/>
              <a:gd name="connsiteX6" fmla="*/ 293738 w 379629"/>
              <a:gd name="connsiteY6" fmla="*/ 243171 h 333523"/>
              <a:gd name="connsiteX7" fmla="*/ 327945 w 379629"/>
              <a:gd name="connsiteY7" fmla="*/ 243171 h 333523"/>
              <a:gd name="connsiteX8" fmla="*/ 327945 w 379629"/>
              <a:gd name="connsiteY8" fmla="*/ 246889 h 333523"/>
              <a:gd name="connsiteX9" fmla="*/ 326830 w 379629"/>
              <a:gd name="connsiteY9" fmla="*/ 246889 h 333523"/>
              <a:gd name="connsiteX10" fmla="*/ 318278 w 379629"/>
              <a:gd name="connsiteY10" fmla="*/ 248748 h 333523"/>
              <a:gd name="connsiteX11" fmla="*/ 317163 w 379629"/>
              <a:gd name="connsiteY11" fmla="*/ 258416 h 333523"/>
              <a:gd name="connsiteX12" fmla="*/ 317163 w 379629"/>
              <a:gd name="connsiteY12" fmla="*/ 315676 h 333523"/>
              <a:gd name="connsiteX13" fmla="*/ 318278 w 379629"/>
              <a:gd name="connsiteY13" fmla="*/ 325343 h 333523"/>
              <a:gd name="connsiteX14" fmla="*/ 326830 w 379629"/>
              <a:gd name="connsiteY14" fmla="*/ 327203 h 333523"/>
              <a:gd name="connsiteX15" fmla="*/ 327945 w 379629"/>
              <a:gd name="connsiteY15" fmla="*/ 327203 h 333523"/>
              <a:gd name="connsiteX16" fmla="*/ 327945 w 379629"/>
              <a:gd name="connsiteY16" fmla="*/ 330921 h 333523"/>
              <a:gd name="connsiteX17" fmla="*/ 293738 w 379629"/>
              <a:gd name="connsiteY17" fmla="*/ 330921 h 333523"/>
              <a:gd name="connsiteX18" fmla="*/ 293738 w 379629"/>
              <a:gd name="connsiteY18" fmla="*/ 327203 h 333523"/>
              <a:gd name="connsiteX19" fmla="*/ 294853 w 379629"/>
              <a:gd name="connsiteY19" fmla="*/ 327203 h 333523"/>
              <a:gd name="connsiteX20" fmla="*/ 303405 w 379629"/>
              <a:gd name="connsiteY20" fmla="*/ 325343 h 333523"/>
              <a:gd name="connsiteX21" fmla="*/ 304893 w 379629"/>
              <a:gd name="connsiteY21" fmla="*/ 315676 h 333523"/>
              <a:gd name="connsiteX22" fmla="*/ 304893 w 379629"/>
              <a:gd name="connsiteY22" fmla="*/ 258416 h 333523"/>
              <a:gd name="connsiteX23" fmla="*/ 303405 w 379629"/>
              <a:gd name="connsiteY23" fmla="*/ 248748 h 333523"/>
              <a:gd name="connsiteX24" fmla="*/ 294853 w 379629"/>
              <a:gd name="connsiteY24" fmla="*/ 246889 h 333523"/>
              <a:gd name="connsiteX25" fmla="*/ 293738 w 379629"/>
              <a:gd name="connsiteY25" fmla="*/ 246889 h 333523"/>
              <a:gd name="connsiteX26" fmla="*/ 242427 w 379629"/>
              <a:gd name="connsiteY26" fmla="*/ 242799 h 333523"/>
              <a:gd name="connsiteX27" fmla="*/ 247260 w 379629"/>
              <a:gd name="connsiteY27" fmla="*/ 242799 h 333523"/>
              <a:gd name="connsiteX28" fmla="*/ 274403 w 379629"/>
              <a:gd name="connsiteY28" fmla="*/ 265108 h 333523"/>
              <a:gd name="connsiteX29" fmla="*/ 256556 w 379629"/>
              <a:gd name="connsiteY29" fmla="*/ 289648 h 333523"/>
              <a:gd name="connsiteX30" fmla="*/ 273660 w 379629"/>
              <a:gd name="connsiteY30" fmla="*/ 315304 h 333523"/>
              <a:gd name="connsiteX31" fmla="*/ 281096 w 379629"/>
              <a:gd name="connsiteY31" fmla="*/ 325343 h 333523"/>
              <a:gd name="connsiteX32" fmla="*/ 285558 w 379629"/>
              <a:gd name="connsiteY32" fmla="*/ 327202 h 333523"/>
              <a:gd name="connsiteX33" fmla="*/ 289648 w 379629"/>
              <a:gd name="connsiteY33" fmla="*/ 327574 h 333523"/>
              <a:gd name="connsiteX34" fmla="*/ 290763 w 379629"/>
              <a:gd name="connsiteY34" fmla="*/ 327574 h 333523"/>
              <a:gd name="connsiteX35" fmla="*/ 290763 w 379629"/>
              <a:gd name="connsiteY35" fmla="*/ 331292 h 333523"/>
              <a:gd name="connsiteX36" fmla="*/ 268454 w 379629"/>
              <a:gd name="connsiteY36" fmla="*/ 331292 h 333523"/>
              <a:gd name="connsiteX37" fmla="*/ 244658 w 379629"/>
              <a:gd name="connsiteY37" fmla="*/ 292623 h 333523"/>
              <a:gd name="connsiteX38" fmla="*/ 234247 w 379629"/>
              <a:gd name="connsiteY38" fmla="*/ 292623 h 333523"/>
              <a:gd name="connsiteX39" fmla="*/ 234247 w 379629"/>
              <a:gd name="connsiteY39" fmla="*/ 315676 h 333523"/>
              <a:gd name="connsiteX40" fmla="*/ 235362 w 379629"/>
              <a:gd name="connsiteY40" fmla="*/ 325343 h 333523"/>
              <a:gd name="connsiteX41" fmla="*/ 242427 w 379629"/>
              <a:gd name="connsiteY41" fmla="*/ 327202 h 333523"/>
              <a:gd name="connsiteX42" fmla="*/ 243542 w 379629"/>
              <a:gd name="connsiteY42" fmla="*/ 327202 h 333523"/>
              <a:gd name="connsiteX43" fmla="*/ 243542 w 379629"/>
              <a:gd name="connsiteY43" fmla="*/ 330921 h 333523"/>
              <a:gd name="connsiteX44" fmla="*/ 210450 w 379629"/>
              <a:gd name="connsiteY44" fmla="*/ 330921 h 333523"/>
              <a:gd name="connsiteX45" fmla="*/ 210450 w 379629"/>
              <a:gd name="connsiteY45" fmla="*/ 327202 h 333523"/>
              <a:gd name="connsiteX46" fmla="*/ 211565 w 379629"/>
              <a:gd name="connsiteY46" fmla="*/ 327202 h 333523"/>
              <a:gd name="connsiteX47" fmla="*/ 220117 w 379629"/>
              <a:gd name="connsiteY47" fmla="*/ 325343 h 333523"/>
              <a:gd name="connsiteX48" fmla="*/ 221605 w 379629"/>
              <a:gd name="connsiteY48" fmla="*/ 315676 h 333523"/>
              <a:gd name="connsiteX49" fmla="*/ 221605 w 379629"/>
              <a:gd name="connsiteY49" fmla="*/ 258415 h 333523"/>
              <a:gd name="connsiteX50" fmla="*/ 220117 w 379629"/>
              <a:gd name="connsiteY50" fmla="*/ 248748 h 333523"/>
              <a:gd name="connsiteX51" fmla="*/ 211565 w 379629"/>
              <a:gd name="connsiteY51" fmla="*/ 246889 h 333523"/>
              <a:gd name="connsiteX52" fmla="*/ 210450 w 379629"/>
              <a:gd name="connsiteY52" fmla="*/ 246889 h 333523"/>
              <a:gd name="connsiteX53" fmla="*/ 210450 w 379629"/>
              <a:gd name="connsiteY53" fmla="*/ 243171 h 333523"/>
              <a:gd name="connsiteX54" fmla="*/ 231644 w 379629"/>
              <a:gd name="connsiteY54" fmla="*/ 243171 h 333523"/>
              <a:gd name="connsiteX55" fmla="*/ 51311 w 379629"/>
              <a:gd name="connsiteY55" fmla="*/ 242799 h 333523"/>
              <a:gd name="connsiteX56" fmla="*/ 85518 w 379629"/>
              <a:gd name="connsiteY56" fmla="*/ 242799 h 333523"/>
              <a:gd name="connsiteX57" fmla="*/ 85518 w 379629"/>
              <a:gd name="connsiteY57" fmla="*/ 246517 h 333523"/>
              <a:gd name="connsiteX58" fmla="*/ 84403 w 379629"/>
              <a:gd name="connsiteY58" fmla="*/ 246517 h 333523"/>
              <a:gd name="connsiteX59" fmla="*/ 75851 w 379629"/>
              <a:gd name="connsiteY59" fmla="*/ 248376 h 333523"/>
              <a:gd name="connsiteX60" fmla="*/ 74736 w 379629"/>
              <a:gd name="connsiteY60" fmla="*/ 258044 h 333523"/>
              <a:gd name="connsiteX61" fmla="*/ 74736 w 379629"/>
              <a:gd name="connsiteY61" fmla="*/ 282584 h 333523"/>
              <a:gd name="connsiteX62" fmla="*/ 116380 w 379629"/>
              <a:gd name="connsiteY62" fmla="*/ 282584 h 333523"/>
              <a:gd name="connsiteX63" fmla="*/ 116380 w 379629"/>
              <a:gd name="connsiteY63" fmla="*/ 258044 h 333523"/>
              <a:gd name="connsiteX64" fmla="*/ 114892 w 379629"/>
              <a:gd name="connsiteY64" fmla="*/ 248376 h 333523"/>
              <a:gd name="connsiteX65" fmla="*/ 106340 w 379629"/>
              <a:gd name="connsiteY65" fmla="*/ 246517 h 333523"/>
              <a:gd name="connsiteX66" fmla="*/ 105225 w 379629"/>
              <a:gd name="connsiteY66" fmla="*/ 246517 h 333523"/>
              <a:gd name="connsiteX67" fmla="*/ 105225 w 379629"/>
              <a:gd name="connsiteY67" fmla="*/ 242799 h 333523"/>
              <a:gd name="connsiteX68" fmla="*/ 139432 w 379629"/>
              <a:gd name="connsiteY68" fmla="*/ 242799 h 333523"/>
              <a:gd name="connsiteX69" fmla="*/ 139432 w 379629"/>
              <a:gd name="connsiteY69" fmla="*/ 246517 h 333523"/>
              <a:gd name="connsiteX70" fmla="*/ 138317 w 379629"/>
              <a:gd name="connsiteY70" fmla="*/ 246517 h 333523"/>
              <a:gd name="connsiteX71" fmla="*/ 129765 w 379629"/>
              <a:gd name="connsiteY71" fmla="*/ 248376 h 333523"/>
              <a:gd name="connsiteX72" fmla="*/ 128650 w 379629"/>
              <a:gd name="connsiteY72" fmla="*/ 258044 h 333523"/>
              <a:gd name="connsiteX73" fmla="*/ 128650 w 379629"/>
              <a:gd name="connsiteY73" fmla="*/ 315304 h 333523"/>
              <a:gd name="connsiteX74" fmla="*/ 129765 w 379629"/>
              <a:gd name="connsiteY74" fmla="*/ 324971 h 333523"/>
              <a:gd name="connsiteX75" fmla="*/ 138317 w 379629"/>
              <a:gd name="connsiteY75" fmla="*/ 326831 h 333523"/>
              <a:gd name="connsiteX76" fmla="*/ 139432 w 379629"/>
              <a:gd name="connsiteY76" fmla="*/ 326831 h 333523"/>
              <a:gd name="connsiteX77" fmla="*/ 139432 w 379629"/>
              <a:gd name="connsiteY77" fmla="*/ 330549 h 333523"/>
              <a:gd name="connsiteX78" fmla="*/ 105225 w 379629"/>
              <a:gd name="connsiteY78" fmla="*/ 330549 h 333523"/>
              <a:gd name="connsiteX79" fmla="*/ 105225 w 379629"/>
              <a:gd name="connsiteY79" fmla="*/ 326831 h 333523"/>
              <a:gd name="connsiteX80" fmla="*/ 106340 w 379629"/>
              <a:gd name="connsiteY80" fmla="*/ 326831 h 333523"/>
              <a:gd name="connsiteX81" fmla="*/ 114892 w 379629"/>
              <a:gd name="connsiteY81" fmla="*/ 324971 h 333523"/>
              <a:gd name="connsiteX82" fmla="*/ 116008 w 379629"/>
              <a:gd name="connsiteY82" fmla="*/ 315304 h 333523"/>
              <a:gd name="connsiteX83" fmla="*/ 116008 w 379629"/>
              <a:gd name="connsiteY83" fmla="*/ 287789 h 333523"/>
              <a:gd name="connsiteX84" fmla="*/ 74736 w 379629"/>
              <a:gd name="connsiteY84" fmla="*/ 287789 h 333523"/>
              <a:gd name="connsiteX85" fmla="*/ 74736 w 379629"/>
              <a:gd name="connsiteY85" fmla="*/ 315304 h 333523"/>
              <a:gd name="connsiteX86" fmla="*/ 75851 w 379629"/>
              <a:gd name="connsiteY86" fmla="*/ 324971 h 333523"/>
              <a:gd name="connsiteX87" fmla="*/ 84403 w 379629"/>
              <a:gd name="connsiteY87" fmla="*/ 326831 h 333523"/>
              <a:gd name="connsiteX88" fmla="*/ 85518 w 379629"/>
              <a:gd name="connsiteY88" fmla="*/ 326831 h 333523"/>
              <a:gd name="connsiteX89" fmla="*/ 85518 w 379629"/>
              <a:gd name="connsiteY89" fmla="*/ 330549 h 333523"/>
              <a:gd name="connsiteX90" fmla="*/ 51311 w 379629"/>
              <a:gd name="connsiteY90" fmla="*/ 330549 h 333523"/>
              <a:gd name="connsiteX91" fmla="*/ 51311 w 379629"/>
              <a:gd name="connsiteY91" fmla="*/ 326831 h 333523"/>
              <a:gd name="connsiteX92" fmla="*/ 52426 w 379629"/>
              <a:gd name="connsiteY92" fmla="*/ 326831 h 333523"/>
              <a:gd name="connsiteX93" fmla="*/ 60978 w 379629"/>
              <a:gd name="connsiteY93" fmla="*/ 324971 h 333523"/>
              <a:gd name="connsiteX94" fmla="*/ 62466 w 379629"/>
              <a:gd name="connsiteY94" fmla="*/ 315304 h 333523"/>
              <a:gd name="connsiteX95" fmla="*/ 62466 w 379629"/>
              <a:gd name="connsiteY95" fmla="*/ 258044 h 333523"/>
              <a:gd name="connsiteX96" fmla="*/ 60978 w 379629"/>
              <a:gd name="connsiteY96" fmla="*/ 248376 h 333523"/>
              <a:gd name="connsiteX97" fmla="*/ 52426 w 379629"/>
              <a:gd name="connsiteY97" fmla="*/ 246517 h 333523"/>
              <a:gd name="connsiteX98" fmla="*/ 51311 w 379629"/>
              <a:gd name="connsiteY98" fmla="*/ 246517 h 333523"/>
              <a:gd name="connsiteX99" fmla="*/ 175499 w 379629"/>
              <a:gd name="connsiteY99" fmla="*/ 240940 h 333523"/>
              <a:gd name="connsiteX100" fmla="*/ 185910 w 379629"/>
              <a:gd name="connsiteY100" fmla="*/ 242055 h 333523"/>
              <a:gd name="connsiteX101" fmla="*/ 197808 w 379629"/>
              <a:gd name="connsiteY101" fmla="*/ 245030 h 333523"/>
              <a:gd name="connsiteX102" fmla="*/ 197808 w 379629"/>
              <a:gd name="connsiteY102" fmla="*/ 260647 h 333523"/>
              <a:gd name="connsiteX103" fmla="*/ 191115 w 379629"/>
              <a:gd name="connsiteY103" fmla="*/ 260647 h 333523"/>
              <a:gd name="connsiteX104" fmla="*/ 191115 w 379629"/>
              <a:gd name="connsiteY104" fmla="*/ 254697 h 333523"/>
              <a:gd name="connsiteX105" fmla="*/ 187397 w 379629"/>
              <a:gd name="connsiteY105" fmla="*/ 247261 h 333523"/>
              <a:gd name="connsiteX106" fmla="*/ 175870 w 379629"/>
              <a:gd name="connsiteY106" fmla="*/ 245030 h 333523"/>
              <a:gd name="connsiteX107" fmla="*/ 165459 w 379629"/>
              <a:gd name="connsiteY107" fmla="*/ 249120 h 333523"/>
              <a:gd name="connsiteX108" fmla="*/ 161369 w 379629"/>
              <a:gd name="connsiteY108" fmla="*/ 260275 h 333523"/>
              <a:gd name="connsiteX109" fmla="*/ 163972 w 379629"/>
              <a:gd name="connsiteY109" fmla="*/ 269942 h 333523"/>
              <a:gd name="connsiteX110" fmla="*/ 174011 w 379629"/>
              <a:gd name="connsiteY110" fmla="*/ 277750 h 333523"/>
              <a:gd name="connsiteX111" fmla="*/ 180332 w 379629"/>
              <a:gd name="connsiteY111" fmla="*/ 281468 h 333523"/>
              <a:gd name="connsiteX112" fmla="*/ 197808 w 379629"/>
              <a:gd name="connsiteY112" fmla="*/ 294110 h 333523"/>
              <a:gd name="connsiteX113" fmla="*/ 202270 w 379629"/>
              <a:gd name="connsiteY113" fmla="*/ 307868 h 333523"/>
              <a:gd name="connsiteX114" fmla="*/ 194090 w 379629"/>
              <a:gd name="connsiteY114" fmla="*/ 326087 h 333523"/>
              <a:gd name="connsiteX115" fmla="*/ 173640 w 379629"/>
              <a:gd name="connsiteY115" fmla="*/ 333523 h 333523"/>
              <a:gd name="connsiteX116" fmla="*/ 160254 w 379629"/>
              <a:gd name="connsiteY116" fmla="*/ 332408 h 333523"/>
              <a:gd name="connsiteX117" fmla="*/ 149843 w 379629"/>
              <a:gd name="connsiteY117" fmla="*/ 329062 h 333523"/>
              <a:gd name="connsiteX118" fmla="*/ 149843 w 379629"/>
              <a:gd name="connsiteY118" fmla="*/ 311958 h 333523"/>
              <a:gd name="connsiteX119" fmla="*/ 156164 w 379629"/>
              <a:gd name="connsiteY119" fmla="*/ 311958 h 333523"/>
              <a:gd name="connsiteX120" fmla="*/ 156164 w 379629"/>
              <a:gd name="connsiteY120" fmla="*/ 317535 h 333523"/>
              <a:gd name="connsiteX121" fmla="*/ 159882 w 379629"/>
              <a:gd name="connsiteY121" fmla="*/ 324600 h 333523"/>
              <a:gd name="connsiteX122" fmla="*/ 173640 w 379629"/>
              <a:gd name="connsiteY122" fmla="*/ 328690 h 333523"/>
              <a:gd name="connsiteX123" fmla="*/ 185910 w 379629"/>
              <a:gd name="connsiteY123" fmla="*/ 324228 h 333523"/>
              <a:gd name="connsiteX124" fmla="*/ 190371 w 379629"/>
              <a:gd name="connsiteY124" fmla="*/ 311958 h 333523"/>
              <a:gd name="connsiteX125" fmla="*/ 187397 w 379629"/>
              <a:gd name="connsiteY125" fmla="*/ 301547 h 333523"/>
              <a:gd name="connsiteX126" fmla="*/ 176242 w 379629"/>
              <a:gd name="connsiteY126" fmla="*/ 292995 h 333523"/>
              <a:gd name="connsiteX127" fmla="*/ 169921 w 379629"/>
              <a:gd name="connsiteY127" fmla="*/ 289277 h 333523"/>
              <a:gd name="connsiteX128" fmla="*/ 149843 w 379629"/>
              <a:gd name="connsiteY128" fmla="*/ 264365 h 333523"/>
              <a:gd name="connsiteX129" fmla="*/ 157279 w 379629"/>
              <a:gd name="connsiteY129" fmla="*/ 247633 h 333523"/>
              <a:gd name="connsiteX130" fmla="*/ 175499 w 379629"/>
              <a:gd name="connsiteY130" fmla="*/ 240940 h 333523"/>
              <a:gd name="connsiteX131" fmla="*/ 148356 w 379629"/>
              <a:gd name="connsiteY131" fmla="*/ 134971 h 333523"/>
              <a:gd name="connsiteX132" fmla="*/ 148356 w 379629"/>
              <a:gd name="connsiteY132" fmla="*/ 199296 h 333523"/>
              <a:gd name="connsiteX133" fmla="*/ 153190 w 379629"/>
              <a:gd name="connsiteY133" fmla="*/ 198924 h 333523"/>
              <a:gd name="connsiteX134" fmla="*/ 158396 w 379629"/>
              <a:gd name="connsiteY134" fmla="*/ 198552 h 333523"/>
              <a:gd name="connsiteX135" fmla="*/ 163601 w 379629"/>
              <a:gd name="connsiteY135" fmla="*/ 198181 h 333523"/>
              <a:gd name="connsiteX136" fmla="*/ 168807 w 379629"/>
              <a:gd name="connsiteY136" fmla="*/ 197809 h 333523"/>
              <a:gd name="connsiteX137" fmla="*/ 174012 w 379629"/>
              <a:gd name="connsiteY137" fmla="*/ 197437 h 333523"/>
              <a:gd name="connsiteX138" fmla="*/ 207848 w 379629"/>
              <a:gd name="connsiteY138" fmla="*/ 197437 h 333523"/>
              <a:gd name="connsiteX139" fmla="*/ 216400 w 379629"/>
              <a:gd name="connsiteY139" fmla="*/ 197809 h 333523"/>
              <a:gd name="connsiteX140" fmla="*/ 224951 w 379629"/>
              <a:gd name="connsiteY140" fmla="*/ 198181 h 333523"/>
              <a:gd name="connsiteX141" fmla="*/ 229041 w 379629"/>
              <a:gd name="connsiteY141" fmla="*/ 198552 h 333523"/>
              <a:gd name="connsiteX142" fmla="*/ 233132 w 379629"/>
              <a:gd name="connsiteY142" fmla="*/ 198924 h 333523"/>
              <a:gd name="connsiteX143" fmla="*/ 237222 w 379629"/>
              <a:gd name="connsiteY143" fmla="*/ 199296 h 333523"/>
              <a:gd name="connsiteX144" fmla="*/ 241312 w 379629"/>
              <a:gd name="connsiteY144" fmla="*/ 199668 h 333523"/>
              <a:gd name="connsiteX145" fmla="*/ 249492 w 379629"/>
              <a:gd name="connsiteY145" fmla="*/ 200412 h 333523"/>
              <a:gd name="connsiteX146" fmla="*/ 253582 w 379629"/>
              <a:gd name="connsiteY146" fmla="*/ 200783 h 333523"/>
              <a:gd name="connsiteX147" fmla="*/ 257672 w 379629"/>
              <a:gd name="connsiteY147" fmla="*/ 201527 h 333523"/>
              <a:gd name="connsiteX148" fmla="*/ 257672 w 379629"/>
              <a:gd name="connsiteY148" fmla="*/ 134971 h 333523"/>
              <a:gd name="connsiteX149" fmla="*/ 149100 w 379629"/>
              <a:gd name="connsiteY149" fmla="*/ 134971 h 333523"/>
              <a:gd name="connsiteX150" fmla="*/ 241683 w 379629"/>
              <a:gd name="connsiteY150" fmla="*/ 113405 h 333523"/>
              <a:gd name="connsiteX151" fmla="*/ 232388 w 379629"/>
              <a:gd name="connsiteY151" fmla="*/ 120842 h 333523"/>
              <a:gd name="connsiteX152" fmla="*/ 250607 w 379629"/>
              <a:gd name="connsiteY152" fmla="*/ 120842 h 333523"/>
              <a:gd name="connsiteX153" fmla="*/ 167319 w 379629"/>
              <a:gd name="connsiteY153" fmla="*/ 113405 h 333523"/>
              <a:gd name="connsiteX154" fmla="*/ 158024 w 379629"/>
              <a:gd name="connsiteY154" fmla="*/ 120842 h 333523"/>
              <a:gd name="connsiteX155" fmla="*/ 176615 w 379629"/>
              <a:gd name="connsiteY155" fmla="*/ 120842 h 333523"/>
              <a:gd name="connsiteX156" fmla="*/ 76223 w 379629"/>
              <a:gd name="connsiteY156" fmla="*/ 106341 h 333523"/>
              <a:gd name="connsiteX157" fmla="*/ 76223 w 379629"/>
              <a:gd name="connsiteY157" fmla="*/ 211194 h 333523"/>
              <a:gd name="connsiteX158" fmla="*/ 82916 w 379629"/>
              <a:gd name="connsiteY158" fmla="*/ 209335 h 333523"/>
              <a:gd name="connsiteX159" fmla="*/ 89981 w 379629"/>
              <a:gd name="connsiteY159" fmla="*/ 207476 h 333523"/>
              <a:gd name="connsiteX160" fmla="*/ 97045 w 379629"/>
              <a:gd name="connsiteY160" fmla="*/ 205989 h 333523"/>
              <a:gd name="connsiteX161" fmla="*/ 100763 w 379629"/>
              <a:gd name="connsiteY161" fmla="*/ 205245 h 333523"/>
              <a:gd name="connsiteX162" fmla="*/ 104482 w 379629"/>
              <a:gd name="connsiteY162" fmla="*/ 204502 h 333523"/>
              <a:gd name="connsiteX163" fmla="*/ 108200 w 379629"/>
              <a:gd name="connsiteY163" fmla="*/ 203758 h 333523"/>
              <a:gd name="connsiteX164" fmla="*/ 111918 w 379629"/>
              <a:gd name="connsiteY164" fmla="*/ 203014 h 333523"/>
              <a:gd name="connsiteX165" fmla="*/ 119354 w 379629"/>
              <a:gd name="connsiteY165" fmla="*/ 201899 h 333523"/>
              <a:gd name="connsiteX166" fmla="*/ 123073 w 379629"/>
              <a:gd name="connsiteY166" fmla="*/ 201155 h 333523"/>
              <a:gd name="connsiteX167" fmla="*/ 126791 w 379629"/>
              <a:gd name="connsiteY167" fmla="*/ 200783 h 333523"/>
              <a:gd name="connsiteX168" fmla="*/ 134599 w 379629"/>
              <a:gd name="connsiteY168" fmla="*/ 200040 h 333523"/>
              <a:gd name="connsiteX169" fmla="*/ 134971 w 379629"/>
              <a:gd name="connsiteY169" fmla="*/ 200040 h 333523"/>
              <a:gd name="connsiteX170" fmla="*/ 134971 w 379629"/>
              <a:gd name="connsiteY170" fmla="*/ 120842 h 333523"/>
              <a:gd name="connsiteX171" fmla="*/ 152818 w 379629"/>
              <a:gd name="connsiteY171" fmla="*/ 106341 h 333523"/>
              <a:gd name="connsiteX172" fmla="*/ 254325 w 379629"/>
              <a:gd name="connsiteY172" fmla="*/ 105969 h 333523"/>
              <a:gd name="connsiteX173" fmla="*/ 271429 w 379629"/>
              <a:gd name="connsiteY173" fmla="*/ 120470 h 333523"/>
              <a:gd name="connsiteX174" fmla="*/ 271429 w 379629"/>
              <a:gd name="connsiteY174" fmla="*/ 203386 h 333523"/>
              <a:gd name="connsiteX175" fmla="*/ 272173 w 379629"/>
              <a:gd name="connsiteY175" fmla="*/ 203758 h 333523"/>
              <a:gd name="connsiteX176" fmla="*/ 272545 w 379629"/>
              <a:gd name="connsiteY176" fmla="*/ 203758 h 333523"/>
              <a:gd name="connsiteX177" fmla="*/ 278865 w 379629"/>
              <a:gd name="connsiteY177" fmla="*/ 204873 h 333523"/>
              <a:gd name="connsiteX178" fmla="*/ 285186 w 379629"/>
              <a:gd name="connsiteY178" fmla="*/ 206361 h 333523"/>
              <a:gd name="connsiteX179" fmla="*/ 288161 w 379629"/>
              <a:gd name="connsiteY179" fmla="*/ 207104 h 333523"/>
              <a:gd name="connsiteX180" fmla="*/ 291507 w 379629"/>
              <a:gd name="connsiteY180" fmla="*/ 207848 h 333523"/>
              <a:gd name="connsiteX181" fmla="*/ 297828 w 379629"/>
              <a:gd name="connsiteY181" fmla="*/ 209335 h 333523"/>
              <a:gd name="connsiteX182" fmla="*/ 297828 w 379629"/>
              <a:gd name="connsiteY182" fmla="*/ 105969 h 333523"/>
              <a:gd name="connsiteX183" fmla="*/ 229413 w 379629"/>
              <a:gd name="connsiteY183" fmla="*/ 103366 h 333523"/>
              <a:gd name="connsiteX184" fmla="*/ 208963 w 379629"/>
              <a:gd name="connsiteY184" fmla="*/ 120842 h 333523"/>
              <a:gd name="connsiteX185" fmla="*/ 224580 w 379629"/>
              <a:gd name="connsiteY185" fmla="*/ 120842 h 333523"/>
              <a:gd name="connsiteX186" fmla="*/ 237222 w 379629"/>
              <a:gd name="connsiteY186" fmla="*/ 109687 h 333523"/>
              <a:gd name="connsiteX187" fmla="*/ 179589 w 379629"/>
              <a:gd name="connsiteY187" fmla="*/ 103366 h 333523"/>
              <a:gd name="connsiteX188" fmla="*/ 171409 w 379629"/>
              <a:gd name="connsiteY188" fmla="*/ 110059 h 333523"/>
              <a:gd name="connsiteX189" fmla="*/ 184423 w 379629"/>
              <a:gd name="connsiteY189" fmla="*/ 120842 h 333523"/>
              <a:gd name="connsiteX190" fmla="*/ 200039 w 379629"/>
              <a:gd name="connsiteY190" fmla="*/ 120842 h 333523"/>
              <a:gd name="connsiteX191" fmla="*/ 217887 w 379629"/>
              <a:gd name="connsiteY191" fmla="*/ 94071 h 333523"/>
              <a:gd name="connsiteX192" fmla="*/ 207476 w 379629"/>
              <a:gd name="connsiteY192" fmla="*/ 102994 h 333523"/>
              <a:gd name="connsiteX193" fmla="*/ 207476 w 379629"/>
              <a:gd name="connsiteY193" fmla="*/ 115636 h 333523"/>
              <a:gd name="connsiteX194" fmla="*/ 226067 w 379629"/>
              <a:gd name="connsiteY194" fmla="*/ 100764 h 333523"/>
              <a:gd name="connsiteX195" fmla="*/ 191116 w 379629"/>
              <a:gd name="connsiteY195" fmla="*/ 93699 h 333523"/>
              <a:gd name="connsiteX196" fmla="*/ 182936 w 379629"/>
              <a:gd name="connsiteY196" fmla="*/ 100392 h 333523"/>
              <a:gd name="connsiteX197" fmla="*/ 201527 w 379629"/>
              <a:gd name="connsiteY197" fmla="*/ 115636 h 333523"/>
              <a:gd name="connsiteX198" fmla="*/ 201527 w 379629"/>
              <a:gd name="connsiteY198" fmla="*/ 102994 h 333523"/>
              <a:gd name="connsiteX199" fmla="*/ 207476 w 379629"/>
              <a:gd name="connsiteY199" fmla="*/ 85519 h 333523"/>
              <a:gd name="connsiteX200" fmla="*/ 207476 w 379629"/>
              <a:gd name="connsiteY200" fmla="*/ 96302 h 333523"/>
              <a:gd name="connsiteX201" fmla="*/ 214169 w 379629"/>
              <a:gd name="connsiteY201" fmla="*/ 90724 h 333523"/>
              <a:gd name="connsiteX202" fmla="*/ 201899 w 379629"/>
              <a:gd name="connsiteY202" fmla="*/ 85519 h 333523"/>
              <a:gd name="connsiteX203" fmla="*/ 195206 w 379629"/>
              <a:gd name="connsiteY203" fmla="*/ 90724 h 333523"/>
              <a:gd name="connsiteX204" fmla="*/ 201899 w 379629"/>
              <a:gd name="connsiteY204" fmla="*/ 96302 h 333523"/>
              <a:gd name="connsiteX205" fmla="*/ 168807 w 379629"/>
              <a:gd name="connsiteY205" fmla="*/ 44619 h 333523"/>
              <a:gd name="connsiteX206" fmla="*/ 194462 w 379629"/>
              <a:gd name="connsiteY206" fmla="*/ 72505 h 333523"/>
              <a:gd name="connsiteX207" fmla="*/ 204130 w 379629"/>
              <a:gd name="connsiteY207" fmla="*/ 64697 h 333523"/>
              <a:gd name="connsiteX208" fmla="*/ 237593 w 379629"/>
              <a:gd name="connsiteY208" fmla="*/ 92583 h 333523"/>
              <a:gd name="connsiteX209" fmla="*/ 237593 w 379629"/>
              <a:gd name="connsiteY209" fmla="*/ 92955 h 333523"/>
              <a:gd name="connsiteX210" fmla="*/ 292995 w 379629"/>
              <a:gd name="connsiteY210" fmla="*/ 92955 h 333523"/>
              <a:gd name="connsiteX211" fmla="*/ 247633 w 379629"/>
              <a:gd name="connsiteY211" fmla="*/ 44619 h 333523"/>
              <a:gd name="connsiteX212" fmla="*/ 137574 w 379629"/>
              <a:gd name="connsiteY212" fmla="*/ 33836 h 333523"/>
              <a:gd name="connsiteX213" fmla="*/ 84031 w 379629"/>
              <a:gd name="connsiteY213" fmla="*/ 92212 h 333523"/>
              <a:gd name="connsiteX214" fmla="*/ 169550 w 379629"/>
              <a:gd name="connsiteY214" fmla="*/ 92212 h 333523"/>
              <a:gd name="connsiteX215" fmla="*/ 181820 w 379629"/>
              <a:gd name="connsiteY215" fmla="*/ 82544 h 333523"/>
              <a:gd name="connsiteX216" fmla="*/ 189257 w 379629"/>
              <a:gd name="connsiteY216" fmla="*/ 0 h 333523"/>
              <a:gd name="connsiteX217" fmla="*/ 204501 w 379629"/>
              <a:gd name="connsiteY217" fmla="*/ 0 h 333523"/>
              <a:gd name="connsiteX218" fmla="*/ 204501 w 379629"/>
              <a:gd name="connsiteY218" fmla="*/ 29746 h 333523"/>
              <a:gd name="connsiteX219" fmla="*/ 255069 w 379629"/>
              <a:gd name="connsiteY219" fmla="*/ 29746 h 333523"/>
              <a:gd name="connsiteX220" fmla="*/ 311214 w 379629"/>
              <a:gd name="connsiteY220" fmla="*/ 92212 h 333523"/>
              <a:gd name="connsiteX221" fmla="*/ 311214 w 379629"/>
              <a:gd name="connsiteY221" fmla="*/ 213425 h 333523"/>
              <a:gd name="connsiteX222" fmla="*/ 312701 w 379629"/>
              <a:gd name="connsiteY222" fmla="*/ 213797 h 333523"/>
              <a:gd name="connsiteX223" fmla="*/ 316419 w 379629"/>
              <a:gd name="connsiteY223" fmla="*/ 214913 h 333523"/>
              <a:gd name="connsiteX224" fmla="*/ 320138 w 379629"/>
              <a:gd name="connsiteY224" fmla="*/ 216028 h 333523"/>
              <a:gd name="connsiteX225" fmla="*/ 323484 w 379629"/>
              <a:gd name="connsiteY225" fmla="*/ 217144 h 333523"/>
              <a:gd name="connsiteX226" fmla="*/ 326830 w 379629"/>
              <a:gd name="connsiteY226" fmla="*/ 218631 h 333523"/>
              <a:gd name="connsiteX227" fmla="*/ 329433 w 379629"/>
              <a:gd name="connsiteY227" fmla="*/ 219374 h 333523"/>
              <a:gd name="connsiteX228" fmla="*/ 331664 w 379629"/>
              <a:gd name="connsiteY228" fmla="*/ 220490 h 333523"/>
              <a:gd name="connsiteX229" fmla="*/ 336498 w 379629"/>
              <a:gd name="connsiteY229" fmla="*/ 222349 h 333523"/>
              <a:gd name="connsiteX230" fmla="*/ 340959 w 379629"/>
              <a:gd name="connsiteY230" fmla="*/ 224208 h 333523"/>
              <a:gd name="connsiteX231" fmla="*/ 345421 w 379629"/>
              <a:gd name="connsiteY231" fmla="*/ 226439 h 333523"/>
              <a:gd name="connsiteX232" fmla="*/ 349511 w 379629"/>
              <a:gd name="connsiteY232" fmla="*/ 228670 h 333523"/>
              <a:gd name="connsiteX233" fmla="*/ 353230 w 379629"/>
              <a:gd name="connsiteY233" fmla="*/ 230901 h 333523"/>
              <a:gd name="connsiteX234" fmla="*/ 355089 w 379629"/>
              <a:gd name="connsiteY234" fmla="*/ 232016 h 333523"/>
              <a:gd name="connsiteX235" fmla="*/ 356948 w 379629"/>
              <a:gd name="connsiteY235" fmla="*/ 233132 h 333523"/>
              <a:gd name="connsiteX236" fmla="*/ 360294 w 379629"/>
              <a:gd name="connsiteY236" fmla="*/ 235363 h 333523"/>
              <a:gd name="connsiteX237" fmla="*/ 363269 w 379629"/>
              <a:gd name="connsiteY237" fmla="*/ 237594 h 333523"/>
              <a:gd name="connsiteX238" fmla="*/ 366243 w 379629"/>
              <a:gd name="connsiteY238" fmla="*/ 239825 h 333523"/>
              <a:gd name="connsiteX239" fmla="*/ 367731 w 379629"/>
              <a:gd name="connsiteY239" fmla="*/ 240940 h 333523"/>
              <a:gd name="connsiteX240" fmla="*/ 369218 w 379629"/>
              <a:gd name="connsiteY240" fmla="*/ 242056 h 333523"/>
              <a:gd name="connsiteX241" fmla="*/ 371821 w 379629"/>
              <a:gd name="connsiteY241" fmla="*/ 244286 h 333523"/>
              <a:gd name="connsiteX242" fmla="*/ 374052 w 379629"/>
              <a:gd name="connsiteY242" fmla="*/ 246517 h 333523"/>
              <a:gd name="connsiteX243" fmla="*/ 375167 w 379629"/>
              <a:gd name="connsiteY243" fmla="*/ 247633 h 333523"/>
              <a:gd name="connsiteX244" fmla="*/ 376282 w 379629"/>
              <a:gd name="connsiteY244" fmla="*/ 248748 h 333523"/>
              <a:gd name="connsiteX245" fmla="*/ 378142 w 379629"/>
              <a:gd name="connsiteY245" fmla="*/ 251351 h 333523"/>
              <a:gd name="connsiteX246" fmla="*/ 378885 w 379629"/>
              <a:gd name="connsiteY246" fmla="*/ 252467 h 333523"/>
              <a:gd name="connsiteX247" fmla="*/ 379629 w 379629"/>
              <a:gd name="connsiteY247" fmla="*/ 253582 h 333523"/>
              <a:gd name="connsiteX248" fmla="*/ 375911 w 379629"/>
              <a:gd name="connsiteY248" fmla="*/ 250979 h 333523"/>
              <a:gd name="connsiteX249" fmla="*/ 372192 w 379629"/>
              <a:gd name="connsiteY249" fmla="*/ 248377 h 333523"/>
              <a:gd name="connsiteX250" fmla="*/ 368102 w 379629"/>
              <a:gd name="connsiteY250" fmla="*/ 245774 h 333523"/>
              <a:gd name="connsiteX251" fmla="*/ 364012 w 379629"/>
              <a:gd name="connsiteY251" fmla="*/ 243171 h 333523"/>
              <a:gd name="connsiteX252" fmla="*/ 361781 w 379629"/>
              <a:gd name="connsiteY252" fmla="*/ 242056 h 333523"/>
              <a:gd name="connsiteX253" fmla="*/ 359551 w 379629"/>
              <a:gd name="connsiteY253" fmla="*/ 240940 h 333523"/>
              <a:gd name="connsiteX254" fmla="*/ 355089 w 379629"/>
              <a:gd name="connsiteY254" fmla="*/ 238709 h 333523"/>
              <a:gd name="connsiteX255" fmla="*/ 352858 w 379629"/>
              <a:gd name="connsiteY255" fmla="*/ 237594 h 333523"/>
              <a:gd name="connsiteX256" fmla="*/ 350255 w 379629"/>
              <a:gd name="connsiteY256" fmla="*/ 236478 h 333523"/>
              <a:gd name="connsiteX257" fmla="*/ 345421 w 379629"/>
              <a:gd name="connsiteY257" fmla="*/ 234247 h 333523"/>
              <a:gd name="connsiteX258" fmla="*/ 340588 w 379629"/>
              <a:gd name="connsiteY258" fmla="*/ 232388 h 333523"/>
              <a:gd name="connsiteX259" fmla="*/ 336498 w 379629"/>
              <a:gd name="connsiteY259" fmla="*/ 230529 h 333523"/>
              <a:gd name="connsiteX260" fmla="*/ 332408 w 379629"/>
              <a:gd name="connsiteY260" fmla="*/ 228670 h 333523"/>
              <a:gd name="connsiteX261" fmla="*/ 328318 w 379629"/>
              <a:gd name="connsiteY261" fmla="*/ 227183 h 333523"/>
              <a:gd name="connsiteX262" fmla="*/ 323856 w 379629"/>
              <a:gd name="connsiteY262" fmla="*/ 225695 h 333523"/>
              <a:gd name="connsiteX263" fmla="*/ 319394 w 379629"/>
              <a:gd name="connsiteY263" fmla="*/ 224208 h 333523"/>
              <a:gd name="connsiteX264" fmla="*/ 314932 w 379629"/>
              <a:gd name="connsiteY264" fmla="*/ 222721 h 333523"/>
              <a:gd name="connsiteX265" fmla="*/ 310470 w 379629"/>
              <a:gd name="connsiteY265" fmla="*/ 221234 h 333523"/>
              <a:gd name="connsiteX266" fmla="*/ 306008 w 379629"/>
              <a:gd name="connsiteY266" fmla="*/ 219746 h 333523"/>
              <a:gd name="connsiteX267" fmla="*/ 301547 w 379629"/>
              <a:gd name="connsiteY267" fmla="*/ 218631 h 333523"/>
              <a:gd name="connsiteX268" fmla="*/ 297085 w 379629"/>
              <a:gd name="connsiteY268" fmla="*/ 217515 h 333523"/>
              <a:gd name="connsiteX269" fmla="*/ 292623 w 379629"/>
              <a:gd name="connsiteY269" fmla="*/ 216400 h 333523"/>
              <a:gd name="connsiteX270" fmla="*/ 287789 w 379629"/>
              <a:gd name="connsiteY270" fmla="*/ 215284 h 333523"/>
              <a:gd name="connsiteX271" fmla="*/ 282955 w 379629"/>
              <a:gd name="connsiteY271" fmla="*/ 214169 h 333523"/>
              <a:gd name="connsiteX272" fmla="*/ 278122 w 379629"/>
              <a:gd name="connsiteY272" fmla="*/ 213054 h 333523"/>
              <a:gd name="connsiteX273" fmla="*/ 273288 w 379629"/>
              <a:gd name="connsiteY273" fmla="*/ 212310 h 333523"/>
              <a:gd name="connsiteX274" fmla="*/ 268454 w 379629"/>
              <a:gd name="connsiteY274" fmla="*/ 211566 h 333523"/>
              <a:gd name="connsiteX275" fmla="*/ 263621 w 379629"/>
              <a:gd name="connsiteY275" fmla="*/ 210823 h 333523"/>
              <a:gd name="connsiteX276" fmla="*/ 258787 w 379629"/>
              <a:gd name="connsiteY276" fmla="*/ 210079 h 333523"/>
              <a:gd name="connsiteX277" fmla="*/ 253953 w 379629"/>
              <a:gd name="connsiteY277" fmla="*/ 209335 h 333523"/>
              <a:gd name="connsiteX278" fmla="*/ 248748 w 379629"/>
              <a:gd name="connsiteY278" fmla="*/ 208592 h 333523"/>
              <a:gd name="connsiteX279" fmla="*/ 243542 w 379629"/>
              <a:gd name="connsiteY279" fmla="*/ 207848 h 333523"/>
              <a:gd name="connsiteX280" fmla="*/ 238337 w 379629"/>
              <a:gd name="connsiteY280" fmla="*/ 207104 h 333523"/>
              <a:gd name="connsiteX281" fmla="*/ 233132 w 379629"/>
              <a:gd name="connsiteY281" fmla="*/ 206733 h 333523"/>
              <a:gd name="connsiteX282" fmla="*/ 227926 w 379629"/>
              <a:gd name="connsiteY282" fmla="*/ 206361 h 333523"/>
              <a:gd name="connsiteX283" fmla="*/ 222721 w 379629"/>
              <a:gd name="connsiteY283" fmla="*/ 205989 h 333523"/>
              <a:gd name="connsiteX284" fmla="*/ 217143 w 379629"/>
              <a:gd name="connsiteY284" fmla="*/ 205617 h 333523"/>
              <a:gd name="connsiteX285" fmla="*/ 211566 w 379629"/>
              <a:gd name="connsiteY285" fmla="*/ 205245 h 333523"/>
              <a:gd name="connsiteX286" fmla="*/ 205989 w 379629"/>
              <a:gd name="connsiteY286" fmla="*/ 204873 h 333523"/>
              <a:gd name="connsiteX287" fmla="*/ 172525 w 379629"/>
              <a:gd name="connsiteY287" fmla="*/ 204873 h 333523"/>
              <a:gd name="connsiteX288" fmla="*/ 166947 w 379629"/>
              <a:gd name="connsiteY288" fmla="*/ 205245 h 333523"/>
              <a:gd name="connsiteX289" fmla="*/ 161370 w 379629"/>
              <a:gd name="connsiteY289" fmla="*/ 205617 h 333523"/>
              <a:gd name="connsiteX290" fmla="*/ 156165 w 379629"/>
              <a:gd name="connsiteY290" fmla="*/ 205989 h 333523"/>
              <a:gd name="connsiteX291" fmla="*/ 150959 w 379629"/>
              <a:gd name="connsiteY291" fmla="*/ 206361 h 333523"/>
              <a:gd name="connsiteX292" fmla="*/ 145754 w 379629"/>
              <a:gd name="connsiteY292" fmla="*/ 206733 h 333523"/>
              <a:gd name="connsiteX293" fmla="*/ 140548 w 379629"/>
              <a:gd name="connsiteY293" fmla="*/ 207104 h 333523"/>
              <a:gd name="connsiteX294" fmla="*/ 135343 w 379629"/>
              <a:gd name="connsiteY294" fmla="*/ 207848 h 333523"/>
              <a:gd name="connsiteX295" fmla="*/ 130137 w 379629"/>
              <a:gd name="connsiteY295" fmla="*/ 208592 h 333523"/>
              <a:gd name="connsiteX296" fmla="*/ 124932 w 379629"/>
              <a:gd name="connsiteY296" fmla="*/ 209335 h 333523"/>
              <a:gd name="connsiteX297" fmla="*/ 119726 w 379629"/>
              <a:gd name="connsiteY297" fmla="*/ 210079 h 333523"/>
              <a:gd name="connsiteX298" fmla="*/ 114893 w 379629"/>
              <a:gd name="connsiteY298" fmla="*/ 210823 h 333523"/>
              <a:gd name="connsiteX299" fmla="*/ 110059 w 379629"/>
              <a:gd name="connsiteY299" fmla="*/ 211566 h 333523"/>
              <a:gd name="connsiteX300" fmla="*/ 105225 w 379629"/>
              <a:gd name="connsiteY300" fmla="*/ 212310 h 333523"/>
              <a:gd name="connsiteX301" fmla="*/ 100392 w 379629"/>
              <a:gd name="connsiteY301" fmla="*/ 213054 h 333523"/>
              <a:gd name="connsiteX302" fmla="*/ 95558 w 379629"/>
              <a:gd name="connsiteY302" fmla="*/ 214169 h 333523"/>
              <a:gd name="connsiteX303" fmla="*/ 90724 w 379629"/>
              <a:gd name="connsiteY303" fmla="*/ 215284 h 333523"/>
              <a:gd name="connsiteX304" fmla="*/ 86262 w 379629"/>
              <a:gd name="connsiteY304" fmla="*/ 216400 h 333523"/>
              <a:gd name="connsiteX305" fmla="*/ 81801 w 379629"/>
              <a:gd name="connsiteY305" fmla="*/ 217515 h 333523"/>
              <a:gd name="connsiteX306" fmla="*/ 77339 w 379629"/>
              <a:gd name="connsiteY306" fmla="*/ 218631 h 333523"/>
              <a:gd name="connsiteX307" fmla="*/ 72877 w 379629"/>
              <a:gd name="connsiteY307" fmla="*/ 219746 h 333523"/>
              <a:gd name="connsiteX308" fmla="*/ 68415 w 379629"/>
              <a:gd name="connsiteY308" fmla="*/ 221234 h 333523"/>
              <a:gd name="connsiteX309" fmla="*/ 63953 w 379629"/>
              <a:gd name="connsiteY309" fmla="*/ 222721 h 333523"/>
              <a:gd name="connsiteX310" fmla="*/ 59491 w 379629"/>
              <a:gd name="connsiteY310" fmla="*/ 224208 h 333523"/>
              <a:gd name="connsiteX311" fmla="*/ 55029 w 379629"/>
              <a:gd name="connsiteY311" fmla="*/ 225695 h 333523"/>
              <a:gd name="connsiteX312" fmla="*/ 50939 w 379629"/>
              <a:gd name="connsiteY312" fmla="*/ 227183 h 333523"/>
              <a:gd name="connsiteX313" fmla="*/ 46849 w 379629"/>
              <a:gd name="connsiteY313" fmla="*/ 228670 h 333523"/>
              <a:gd name="connsiteX314" fmla="*/ 42759 w 379629"/>
              <a:gd name="connsiteY314" fmla="*/ 230529 h 333523"/>
              <a:gd name="connsiteX315" fmla="*/ 38669 w 379629"/>
              <a:gd name="connsiteY315" fmla="*/ 232388 h 333523"/>
              <a:gd name="connsiteX316" fmla="*/ 34579 w 379629"/>
              <a:gd name="connsiteY316" fmla="*/ 234247 h 333523"/>
              <a:gd name="connsiteX317" fmla="*/ 29374 w 379629"/>
              <a:gd name="connsiteY317" fmla="*/ 236478 h 333523"/>
              <a:gd name="connsiteX318" fmla="*/ 24540 w 379629"/>
              <a:gd name="connsiteY318" fmla="*/ 238709 h 333523"/>
              <a:gd name="connsiteX319" fmla="*/ 20078 w 379629"/>
              <a:gd name="connsiteY319" fmla="*/ 240940 h 333523"/>
              <a:gd name="connsiteX320" fmla="*/ 15616 w 379629"/>
              <a:gd name="connsiteY320" fmla="*/ 243543 h 333523"/>
              <a:gd name="connsiteX321" fmla="*/ 11526 w 379629"/>
              <a:gd name="connsiteY321" fmla="*/ 246146 h 333523"/>
              <a:gd name="connsiteX322" fmla="*/ 7436 w 379629"/>
              <a:gd name="connsiteY322" fmla="*/ 248748 h 333523"/>
              <a:gd name="connsiteX323" fmla="*/ 3718 w 379629"/>
              <a:gd name="connsiteY323" fmla="*/ 251351 h 333523"/>
              <a:gd name="connsiteX324" fmla="*/ 0 w 379629"/>
              <a:gd name="connsiteY324" fmla="*/ 253954 h 333523"/>
              <a:gd name="connsiteX325" fmla="*/ 1487 w 379629"/>
              <a:gd name="connsiteY325" fmla="*/ 251351 h 333523"/>
              <a:gd name="connsiteX326" fmla="*/ 3346 w 379629"/>
              <a:gd name="connsiteY326" fmla="*/ 248748 h 333523"/>
              <a:gd name="connsiteX327" fmla="*/ 5577 w 379629"/>
              <a:gd name="connsiteY327" fmla="*/ 246517 h 333523"/>
              <a:gd name="connsiteX328" fmla="*/ 7808 w 379629"/>
              <a:gd name="connsiteY328" fmla="*/ 244286 h 333523"/>
              <a:gd name="connsiteX329" fmla="*/ 10411 w 379629"/>
              <a:gd name="connsiteY329" fmla="*/ 242056 h 333523"/>
              <a:gd name="connsiteX330" fmla="*/ 13014 w 379629"/>
              <a:gd name="connsiteY330" fmla="*/ 239825 h 333523"/>
              <a:gd name="connsiteX331" fmla="*/ 15988 w 379629"/>
              <a:gd name="connsiteY331" fmla="*/ 237594 h 333523"/>
              <a:gd name="connsiteX332" fmla="*/ 19335 w 379629"/>
              <a:gd name="connsiteY332" fmla="*/ 235363 h 333523"/>
              <a:gd name="connsiteX333" fmla="*/ 22681 w 379629"/>
              <a:gd name="connsiteY333" fmla="*/ 233132 h 333523"/>
              <a:gd name="connsiteX334" fmla="*/ 26399 w 379629"/>
              <a:gd name="connsiteY334" fmla="*/ 230901 h 333523"/>
              <a:gd name="connsiteX335" fmla="*/ 30117 w 379629"/>
              <a:gd name="connsiteY335" fmla="*/ 228670 h 333523"/>
              <a:gd name="connsiteX336" fmla="*/ 34207 w 379629"/>
              <a:gd name="connsiteY336" fmla="*/ 226439 h 333523"/>
              <a:gd name="connsiteX337" fmla="*/ 38298 w 379629"/>
              <a:gd name="connsiteY337" fmla="*/ 224208 h 333523"/>
              <a:gd name="connsiteX338" fmla="*/ 42759 w 379629"/>
              <a:gd name="connsiteY338" fmla="*/ 222349 h 333523"/>
              <a:gd name="connsiteX339" fmla="*/ 47593 w 379629"/>
              <a:gd name="connsiteY339" fmla="*/ 220490 h 333523"/>
              <a:gd name="connsiteX340" fmla="*/ 52427 w 379629"/>
              <a:gd name="connsiteY340" fmla="*/ 218631 h 333523"/>
              <a:gd name="connsiteX341" fmla="*/ 56517 w 379629"/>
              <a:gd name="connsiteY341" fmla="*/ 217144 h 333523"/>
              <a:gd name="connsiteX342" fmla="*/ 60979 w 379629"/>
              <a:gd name="connsiteY342" fmla="*/ 215656 h 333523"/>
              <a:gd name="connsiteX343" fmla="*/ 60979 w 379629"/>
              <a:gd name="connsiteY343" fmla="*/ 92212 h 333523"/>
              <a:gd name="connsiteX344" fmla="*/ 117867 w 379629"/>
              <a:gd name="connsiteY344" fmla="*/ 29746 h 333523"/>
              <a:gd name="connsiteX345" fmla="*/ 136830 w 379629"/>
              <a:gd name="connsiteY345" fmla="*/ 8924 h 333523"/>
              <a:gd name="connsiteX346" fmla="*/ 159511 w 379629"/>
              <a:gd name="connsiteY346" fmla="*/ 33836 h 333523"/>
              <a:gd name="connsiteX347" fmla="*/ 155793 w 379629"/>
              <a:gd name="connsiteY347" fmla="*/ 29746 h 333523"/>
              <a:gd name="connsiteX348" fmla="*/ 189257 w 379629"/>
              <a:gd name="connsiteY348" fmla="*/ 29746 h 333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Lst>
            <a:rect l="l" t="t" r="r" b="b"/>
            <a:pathLst>
              <a:path w="379629" h="333523">
                <a:moveTo>
                  <a:pt x="234618" y="246889"/>
                </a:moveTo>
                <a:lnTo>
                  <a:pt x="234618" y="288161"/>
                </a:lnTo>
                <a:lnTo>
                  <a:pt x="239080" y="288161"/>
                </a:lnTo>
                <a:cubicBezTo>
                  <a:pt x="254697" y="288161"/>
                  <a:pt x="262505" y="280725"/>
                  <a:pt x="262505" y="266224"/>
                </a:cubicBezTo>
                <a:cubicBezTo>
                  <a:pt x="262505" y="259159"/>
                  <a:pt x="261018" y="254325"/>
                  <a:pt x="258043" y="251351"/>
                </a:cubicBezTo>
                <a:cubicBezTo>
                  <a:pt x="255068" y="248376"/>
                  <a:pt x="250235" y="246889"/>
                  <a:pt x="243170" y="246889"/>
                </a:cubicBezTo>
                <a:close/>
                <a:moveTo>
                  <a:pt x="293738" y="243171"/>
                </a:moveTo>
                <a:lnTo>
                  <a:pt x="327945" y="243171"/>
                </a:lnTo>
                <a:lnTo>
                  <a:pt x="327945" y="246889"/>
                </a:lnTo>
                <a:lnTo>
                  <a:pt x="326830" y="246889"/>
                </a:lnTo>
                <a:cubicBezTo>
                  <a:pt x="321996" y="247261"/>
                  <a:pt x="319022" y="248005"/>
                  <a:pt x="318278" y="248748"/>
                </a:cubicBezTo>
                <a:cubicBezTo>
                  <a:pt x="317535" y="249864"/>
                  <a:pt x="317163" y="252838"/>
                  <a:pt x="317163" y="258416"/>
                </a:cubicBezTo>
                <a:lnTo>
                  <a:pt x="317163" y="315676"/>
                </a:lnTo>
                <a:cubicBezTo>
                  <a:pt x="317163" y="320882"/>
                  <a:pt x="317535" y="324228"/>
                  <a:pt x="318278" y="325343"/>
                </a:cubicBezTo>
                <a:cubicBezTo>
                  <a:pt x="319022" y="326459"/>
                  <a:pt x="321996" y="327203"/>
                  <a:pt x="326830" y="327203"/>
                </a:cubicBezTo>
                <a:lnTo>
                  <a:pt x="327945" y="327203"/>
                </a:lnTo>
                <a:lnTo>
                  <a:pt x="327945" y="330921"/>
                </a:lnTo>
                <a:lnTo>
                  <a:pt x="293738" y="330921"/>
                </a:lnTo>
                <a:lnTo>
                  <a:pt x="293738" y="327203"/>
                </a:lnTo>
                <a:lnTo>
                  <a:pt x="294853" y="327203"/>
                </a:lnTo>
                <a:cubicBezTo>
                  <a:pt x="299687" y="326831"/>
                  <a:pt x="302290" y="326087"/>
                  <a:pt x="303405" y="325343"/>
                </a:cubicBezTo>
                <a:cubicBezTo>
                  <a:pt x="304149" y="324228"/>
                  <a:pt x="304893" y="321253"/>
                  <a:pt x="304893" y="315676"/>
                </a:cubicBezTo>
                <a:lnTo>
                  <a:pt x="304893" y="258416"/>
                </a:lnTo>
                <a:cubicBezTo>
                  <a:pt x="304893" y="253210"/>
                  <a:pt x="304521" y="249864"/>
                  <a:pt x="303405" y="248748"/>
                </a:cubicBezTo>
                <a:cubicBezTo>
                  <a:pt x="302662" y="247633"/>
                  <a:pt x="299687" y="246889"/>
                  <a:pt x="294853" y="246889"/>
                </a:cubicBezTo>
                <a:lnTo>
                  <a:pt x="293738" y="246889"/>
                </a:lnTo>
                <a:close/>
                <a:moveTo>
                  <a:pt x="242427" y="242799"/>
                </a:moveTo>
                <a:lnTo>
                  <a:pt x="247260" y="242799"/>
                </a:lnTo>
                <a:cubicBezTo>
                  <a:pt x="265479" y="242799"/>
                  <a:pt x="274403" y="250235"/>
                  <a:pt x="274403" y="265108"/>
                </a:cubicBezTo>
                <a:cubicBezTo>
                  <a:pt x="274403" y="277378"/>
                  <a:pt x="268454" y="285558"/>
                  <a:pt x="256556" y="289648"/>
                </a:cubicBezTo>
                <a:lnTo>
                  <a:pt x="273660" y="315304"/>
                </a:lnTo>
                <a:cubicBezTo>
                  <a:pt x="277378" y="320881"/>
                  <a:pt x="279980" y="324228"/>
                  <a:pt x="281096" y="325343"/>
                </a:cubicBezTo>
                <a:cubicBezTo>
                  <a:pt x="282211" y="326459"/>
                  <a:pt x="283699" y="326831"/>
                  <a:pt x="285558" y="327202"/>
                </a:cubicBezTo>
                <a:cubicBezTo>
                  <a:pt x="285930" y="327202"/>
                  <a:pt x="287417" y="327202"/>
                  <a:pt x="289648" y="327574"/>
                </a:cubicBezTo>
                <a:lnTo>
                  <a:pt x="290763" y="327574"/>
                </a:lnTo>
                <a:lnTo>
                  <a:pt x="290763" y="331292"/>
                </a:lnTo>
                <a:lnTo>
                  <a:pt x="268454" y="331292"/>
                </a:lnTo>
                <a:lnTo>
                  <a:pt x="244658" y="292623"/>
                </a:lnTo>
                <a:lnTo>
                  <a:pt x="234247" y="292623"/>
                </a:lnTo>
                <a:lnTo>
                  <a:pt x="234247" y="315676"/>
                </a:lnTo>
                <a:cubicBezTo>
                  <a:pt x="234247" y="320881"/>
                  <a:pt x="234618" y="324228"/>
                  <a:pt x="235362" y="325343"/>
                </a:cubicBezTo>
                <a:cubicBezTo>
                  <a:pt x="236106" y="326459"/>
                  <a:pt x="238708" y="327202"/>
                  <a:pt x="242427" y="327202"/>
                </a:cubicBezTo>
                <a:lnTo>
                  <a:pt x="243542" y="327202"/>
                </a:lnTo>
                <a:lnTo>
                  <a:pt x="243542" y="330921"/>
                </a:lnTo>
                <a:lnTo>
                  <a:pt x="210450" y="330921"/>
                </a:lnTo>
                <a:lnTo>
                  <a:pt x="210450" y="327202"/>
                </a:lnTo>
                <a:lnTo>
                  <a:pt x="211565" y="327202"/>
                </a:lnTo>
                <a:cubicBezTo>
                  <a:pt x="216399" y="326831"/>
                  <a:pt x="219002" y="326087"/>
                  <a:pt x="220117" y="325343"/>
                </a:cubicBezTo>
                <a:cubicBezTo>
                  <a:pt x="220861" y="324228"/>
                  <a:pt x="221605" y="321253"/>
                  <a:pt x="221605" y="315676"/>
                </a:cubicBezTo>
                <a:lnTo>
                  <a:pt x="221605" y="258415"/>
                </a:lnTo>
                <a:cubicBezTo>
                  <a:pt x="221605" y="253210"/>
                  <a:pt x="221233" y="249864"/>
                  <a:pt x="220117" y="248748"/>
                </a:cubicBezTo>
                <a:cubicBezTo>
                  <a:pt x="219374" y="247633"/>
                  <a:pt x="216399" y="246889"/>
                  <a:pt x="211565" y="246889"/>
                </a:cubicBezTo>
                <a:lnTo>
                  <a:pt x="210450" y="246889"/>
                </a:lnTo>
                <a:lnTo>
                  <a:pt x="210450" y="243171"/>
                </a:lnTo>
                <a:lnTo>
                  <a:pt x="231644" y="243171"/>
                </a:lnTo>
                <a:close/>
                <a:moveTo>
                  <a:pt x="51311" y="242799"/>
                </a:moveTo>
                <a:lnTo>
                  <a:pt x="85518" y="242799"/>
                </a:lnTo>
                <a:lnTo>
                  <a:pt x="85518" y="246517"/>
                </a:lnTo>
                <a:lnTo>
                  <a:pt x="84403" y="246517"/>
                </a:lnTo>
                <a:cubicBezTo>
                  <a:pt x="79569" y="246889"/>
                  <a:pt x="76595" y="247633"/>
                  <a:pt x="75851" y="248376"/>
                </a:cubicBezTo>
                <a:cubicBezTo>
                  <a:pt x="75108" y="249492"/>
                  <a:pt x="74736" y="252466"/>
                  <a:pt x="74736" y="258044"/>
                </a:cubicBezTo>
                <a:lnTo>
                  <a:pt x="74736" y="282584"/>
                </a:lnTo>
                <a:lnTo>
                  <a:pt x="116380" y="282584"/>
                </a:lnTo>
                <a:lnTo>
                  <a:pt x="116380" y="258044"/>
                </a:lnTo>
                <a:cubicBezTo>
                  <a:pt x="116380" y="252838"/>
                  <a:pt x="116008" y="249492"/>
                  <a:pt x="114892" y="248376"/>
                </a:cubicBezTo>
                <a:cubicBezTo>
                  <a:pt x="114149" y="247261"/>
                  <a:pt x="111174" y="246517"/>
                  <a:pt x="106340" y="246517"/>
                </a:cubicBezTo>
                <a:lnTo>
                  <a:pt x="105225" y="246517"/>
                </a:lnTo>
                <a:lnTo>
                  <a:pt x="105225" y="242799"/>
                </a:lnTo>
                <a:lnTo>
                  <a:pt x="139432" y="242799"/>
                </a:lnTo>
                <a:lnTo>
                  <a:pt x="139432" y="246517"/>
                </a:lnTo>
                <a:lnTo>
                  <a:pt x="138317" y="246517"/>
                </a:lnTo>
                <a:cubicBezTo>
                  <a:pt x="133483" y="246889"/>
                  <a:pt x="130509" y="247633"/>
                  <a:pt x="129765" y="248376"/>
                </a:cubicBezTo>
                <a:cubicBezTo>
                  <a:pt x="129022" y="249492"/>
                  <a:pt x="128650" y="252466"/>
                  <a:pt x="128650" y="258044"/>
                </a:cubicBezTo>
                <a:lnTo>
                  <a:pt x="128650" y="315304"/>
                </a:lnTo>
                <a:cubicBezTo>
                  <a:pt x="128650" y="320510"/>
                  <a:pt x="129022" y="323856"/>
                  <a:pt x="129765" y="324971"/>
                </a:cubicBezTo>
                <a:cubicBezTo>
                  <a:pt x="130509" y="326087"/>
                  <a:pt x="133483" y="326831"/>
                  <a:pt x="138317" y="326831"/>
                </a:cubicBezTo>
                <a:lnTo>
                  <a:pt x="139432" y="326831"/>
                </a:lnTo>
                <a:lnTo>
                  <a:pt x="139432" y="330549"/>
                </a:lnTo>
                <a:lnTo>
                  <a:pt x="105225" y="330549"/>
                </a:lnTo>
                <a:lnTo>
                  <a:pt x="105225" y="326831"/>
                </a:lnTo>
                <a:lnTo>
                  <a:pt x="106340" y="326831"/>
                </a:lnTo>
                <a:cubicBezTo>
                  <a:pt x="111174" y="326459"/>
                  <a:pt x="114149" y="325715"/>
                  <a:pt x="114892" y="324971"/>
                </a:cubicBezTo>
                <a:cubicBezTo>
                  <a:pt x="115636" y="323856"/>
                  <a:pt x="116008" y="320881"/>
                  <a:pt x="116008" y="315304"/>
                </a:cubicBezTo>
                <a:lnTo>
                  <a:pt x="116008" y="287789"/>
                </a:lnTo>
                <a:lnTo>
                  <a:pt x="74736" y="287789"/>
                </a:lnTo>
                <a:lnTo>
                  <a:pt x="74736" y="315304"/>
                </a:lnTo>
                <a:cubicBezTo>
                  <a:pt x="74736" y="320510"/>
                  <a:pt x="75108" y="323856"/>
                  <a:pt x="75851" y="324971"/>
                </a:cubicBezTo>
                <a:cubicBezTo>
                  <a:pt x="76595" y="326087"/>
                  <a:pt x="79569" y="326831"/>
                  <a:pt x="84403" y="326831"/>
                </a:cubicBezTo>
                <a:lnTo>
                  <a:pt x="85518" y="326831"/>
                </a:lnTo>
                <a:lnTo>
                  <a:pt x="85518" y="330549"/>
                </a:lnTo>
                <a:lnTo>
                  <a:pt x="51311" y="330549"/>
                </a:lnTo>
                <a:lnTo>
                  <a:pt x="51311" y="326831"/>
                </a:lnTo>
                <a:lnTo>
                  <a:pt x="52426" y="326831"/>
                </a:lnTo>
                <a:cubicBezTo>
                  <a:pt x="57260" y="326459"/>
                  <a:pt x="59863" y="325715"/>
                  <a:pt x="60978" y="324971"/>
                </a:cubicBezTo>
                <a:cubicBezTo>
                  <a:pt x="61722" y="323856"/>
                  <a:pt x="62466" y="320881"/>
                  <a:pt x="62466" y="315304"/>
                </a:cubicBezTo>
                <a:lnTo>
                  <a:pt x="62466" y="258044"/>
                </a:lnTo>
                <a:cubicBezTo>
                  <a:pt x="62466" y="252838"/>
                  <a:pt x="62094" y="249492"/>
                  <a:pt x="60978" y="248376"/>
                </a:cubicBezTo>
                <a:cubicBezTo>
                  <a:pt x="60235" y="247261"/>
                  <a:pt x="57260" y="246517"/>
                  <a:pt x="52426" y="246517"/>
                </a:cubicBezTo>
                <a:lnTo>
                  <a:pt x="51311" y="246517"/>
                </a:lnTo>
                <a:close/>
                <a:moveTo>
                  <a:pt x="175499" y="240940"/>
                </a:moveTo>
                <a:cubicBezTo>
                  <a:pt x="178845" y="240940"/>
                  <a:pt x="182191" y="241312"/>
                  <a:pt x="185910" y="242055"/>
                </a:cubicBezTo>
                <a:cubicBezTo>
                  <a:pt x="189628" y="242799"/>
                  <a:pt x="193718" y="243543"/>
                  <a:pt x="197808" y="245030"/>
                </a:cubicBezTo>
                <a:lnTo>
                  <a:pt x="197808" y="260647"/>
                </a:lnTo>
                <a:lnTo>
                  <a:pt x="191115" y="260647"/>
                </a:lnTo>
                <a:lnTo>
                  <a:pt x="191115" y="254697"/>
                </a:lnTo>
                <a:cubicBezTo>
                  <a:pt x="191115" y="251351"/>
                  <a:pt x="190000" y="248748"/>
                  <a:pt x="187397" y="247261"/>
                </a:cubicBezTo>
                <a:cubicBezTo>
                  <a:pt x="184794" y="245774"/>
                  <a:pt x="181076" y="245030"/>
                  <a:pt x="175870" y="245030"/>
                </a:cubicBezTo>
                <a:cubicBezTo>
                  <a:pt x="171409" y="245030"/>
                  <a:pt x="168062" y="246517"/>
                  <a:pt x="165459" y="249120"/>
                </a:cubicBezTo>
                <a:cubicBezTo>
                  <a:pt x="162857" y="251723"/>
                  <a:pt x="161369" y="255441"/>
                  <a:pt x="161369" y="260275"/>
                </a:cubicBezTo>
                <a:cubicBezTo>
                  <a:pt x="161369" y="263993"/>
                  <a:pt x="162113" y="267339"/>
                  <a:pt x="163972" y="269942"/>
                </a:cubicBezTo>
                <a:cubicBezTo>
                  <a:pt x="165831" y="272545"/>
                  <a:pt x="169178" y="275148"/>
                  <a:pt x="174011" y="277750"/>
                </a:cubicBezTo>
                <a:lnTo>
                  <a:pt x="180332" y="281468"/>
                </a:lnTo>
                <a:cubicBezTo>
                  <a:pt x="188884" y="286302"/>
                  <a:pt x="194833" y="290764"/>
                  <a:pt x="197808" y="294110"/>
                </a:cubicBezTo>
                <a:cubicBezTo>
                  <a:pt x="200782" y="297829"/>
                  <a:pt x="202270" y="302290"/>
                  <a:pt x="202270" y="307868"/>
                </a:cubicBezTo>
                <a:cubicBezTo>
                  <a:pt x="202270" y="315304"/>
                  <a:pt x="199667" y="321253"/>
                  <a:pt x="194090" y="326087"/>
                </a:cubicBezTo>
                <a:cubicBezTo>
                  <a:pt x="188512" y="330921"/>
                  <a:pt x="181820" y="333523"/>
                  <a:pt x="173640" y="333523"/>
                </a:cubicBezTo>
                <a:cubicBezTo>
                  <a:pt x="168806" y="333523"/>
                  <a:pt x="164344" y="333152"/>
                  <a:pt x="160254" y="332408"/>
                </a:cubicBezTo>
                <a:cubicBezTo>
                  <a:pt x="156908" y="331293"/>
                  <a:pt x="153189" y="330549"/>
                  <a:pt x="149843" y="329062"/>
                </a:cubicBezTo>
                <a:lnTo>
                  <a:pt x="149843" y="311958"/>
                </a:lnTo>
                <a:lnTo>
                  <a:pt x="156164" y="311958"/>
                </a:lnTo>
                <a:lnTo>
                  <a:pt x="156164" y="317535"/>
                </a:lnTo>
                <a:cubicBezTo>
                  <a:pt x="156164" y="320510"/>
                  <a:pt x="157279" y="323112"/>
                  <a:pt x="159882" y="324600"/>
                </a:cubicBezTo>
                <a:cubicBezTo>
                  <a:pt x="163972" y="327202"/>
                  <a:pt x="168806" y="328690"/>
                  <a:pt x="173640" y="328690"/>
                </a:cubicBezTo>
                <a:cubicBezTo>
                  <a:pt x="178845" y="328690"/>
                  <a:pt x="182935" y="327202"/>
                  <a:pt x="185910" y="324228"/>
                </a:cubicBezTo>
                <a:cubicBezTo>
                  <a:pt x="188884" y="321253"/>
                  <a:pt x="190371" y="317163"/>
                  <a:pt x="190371" y="311958"/>
                </a:cubicBezTo>
                <a:cubicBezTo>
                  <a:pt x="190371" y="307496"/>
                  <a:pt x="189256" y="304150"/>
                  <a:pt x="187397" y="301547"/>
                </a:cubicBezTo>
                <a:cubicBezTo>
                  <a:pt x="185538" y="298944"/>
                  <a:pt x="181820" y="295970"/>
                  <a:pt x="176242" y="292995"/>
                </a:cubicBezTo>
                <a:lnTo>
                  <a:pt x="169921" y="289277"/>
                </a:lnTo>
                <a:cubicBezTo>
                  <a:pt x="156536" y="281840"/>
                  <a:pt x="149843" y="273288"/>
                  <a:pt x="149843" y="264365"/>
                </a:cubicBezTo>
                <a:cubicBezTo>
                  <a:pt x="149843" y="257672"/>
                  <a:pt x="152446" y="252095"/>
                  <a:pt x="157279" y="247633"/>
                </a:cubicBezTo>
                <a:cubicBezTo>
                  <a:pt x="162113" y="243171"/>
                  <a:pt x="168434" y="240940"/>
                  <a:pt x="175499" y="240940"/>
                </a:cubicBezTo>
                <a:close/>
                <a:moveTo>
                  <a:pt x="148356" y="134971"/>
                </a:moveTo>
                <a:lnTo>
                  <a:pt x="148356" y="199296"/>
                </a:lnTo>
                <a:lnTo>
                  <a:pt x="153190" y="198924"/>
                </a:lnTo>
                <a:lnTo>
                  <a:pt x="158396" y="198552"/>
                </a:lnTo>
                <a:lnTo>
                  <a:pt x="163601" y="198181"/>
                </a:lnTo>
                <a:lnTo>
                  <a:pt x="168807" y="197809"/>
                </a:lnTo>
                <a:lnTo>
                  <a:pt x="174012" y="197437"/>
                </a:lnTo>
                <a:lnTo>
                  <a:pt x="207848" y="197437"/>
                </a:lnTo>
                <a:lnTo>
                  <a:pt x="216400" y="197809"/>
                </a:lnTo>
                <a:lnTo>
                  <a:pt x="224951" y="198181"/>
                </a:lnTo>
                <a:lnTo>
                  <a:pt x="229041" y="198552"/>
                </a:lnTo>
                <a:lnTo>
                  <a:pt x="233132" y="198924"/>
                </a:lnTo>
                <a:lnTo>
                  <a:pt x="237222" y="199296"/>
                </a:lnTo>
                <a:lnTo>
                  <a:pt x="241312" y="199668"/>
                </a:lnTo>
                <a:lnTo>
                  <a:pt x="249492" y="200412"/>
                </a:lnTo>
                <a:lnTo>
                  <a:pt x="253582" y="200783"/>
                </a:lnTo>
                <a:lnTo>
                  <a:pt x="257672" y="201527"/>
                </a:lnTo>
                <a:lnTo>
                  <a:pt x="257672" y="134971"/>
                </a:lnTo>
                <a:lnTo>
                  <a:pt x="149100" y="134971"/>
                </a:lnTo>
                <a:close/>
                <a:moveTo>
                  <a:pt x="241683" y="113405"/>
                </a:moveTo>
                <a:lnTo>
                  <a:pt x="232388" y="120842"/>
                </a:lnTo>
                <a:lnTo>
                  <a:pt x="250607" y="120842"/>
                </a:lnTo>
                <a:close/>
                <a:moveTo>
                  <a:pt x="167319" y="113405"/>
                </a:moveTo>
                <a:lnTo>
                  <a:pt x="158024" y="120842"/>
                </a:lnTo>
                <a:lnTo>
                  <a:pt x="176615" y="120842"/>
                </a:lnTo>
                <a:close/>
                <a:moveTo>
                  <a:pt x="76223" y="106341"/>
                </a:moveTo>
                <a:lnTo>
                  <a:pt x="76223" y="211194"/>
                </a:lnTo>
                <a:lnTo>
                  <a:pt x="82916" y="209335"/>
                </a:lnTo>
                <a:lnTo>
                  <a:pt x="89981" y="207476"/>
                </a:lnTo>
                <a:lnTo>
                  <a:pt x="97045" y="205989"/>
                </a:lnTo>
                <a:lnTo>
                  <a:pt x="100763" y="205245"/>
                </a:lnTo>
                <a:lnTo>
                  <a:pt x="104482" y="204502"/>
                </a:lnTo>
                <a:lnTo>
                  <a:pt x="108200" y="203758"/>
                </a:lnTo>
                <a:lnTo>
                  <a:pt x="111918" y="203014"/>
                </a:lnTo>
                <a:lnTo>
                  <a:pt x="119354" y="201899"/>
                </a:lnTo>
                <a:lnTo>
                  <a:pt x="123073" y="201155"/>
                </a:lnTo>
                <a:lnTo>
                  <a:pt x="126791" y="200783"/>
                </a:lnTo>
                <a:lnTo>
                  <a:pt x="134599" y="200040"/>
                </a:lnTo>
                <a:lnTo>
                  <a:pt x="134971" y="200040"/>
                </a:lnTo>
                <a:lnTo>
                  <a:pt x="134971" y="120842"/>
                </a:lnTo>
                <a:lnTo>
                  <a:pt x="152818" y="106341"/>
                </a:lnTo>
                <a:close/>
                <a:moveTo>
                  <a:pt x="254325" y="105969"/>
                </a:moveTo>
                <a:lnTo>
                  <a:pt x="271429" y="120470"/>
                </a:lnTo>
                <a:lnTo>
                  <a:pt x="271429" y="203386"/>
                </a:lnTo>
                <a:lnTo>
                  <a:pt x="272173" y="203758"/>
                </a:lnTo>
                <a:lnTo>
                  <a:pt x="272545" y="203758"/>
                </a:lnTo>
                <a:lnTo>
                  <a:pt x="278865" y="204873"/>
                </a:lnTo>
                <a:lnTo>
                  <a:pt x="285186" y="206361"/>
                </a:lnTo>
                <a:lnTo>
                  <a:pt x="288161" y="207104"/>
                </a:lnTo>
                <a:lnTo>
                  <a:pt x="291507" y="207848"/>
                </a:lnTo>
                <a:lnTo>
                  <a:pt x="297828" y="209335"/>
                </a:lnTo>
                <a:lnTo>
                  <a:pt x="297828" y="105969"/>
                </a:lnTo>
                <a:close/>
                <a:moveTo>
                  <a:pt x="229413" y="103366"/>
                </a:moveTo>
                <a:lnTo>
                  <a:pt x="208963" y="120842"/>
                </a:lnTo>
                <a:lnTo>
                  <a:pt x="224580" y="120842"/>
                </a:lnTo>
                <a:lnTo>
                  <a:pt x="237222" y="109687"/>
                </a:lnTo>
                <a:close/>
                <a:moveTo>
                  <a:pt x="179589" y="103366"/>
                </a:moveTo>
                <a:lnTo>
                  <a:pt x="171409" y="110059"/>
                </a:lnTo>
                <a:lnTo>
                  <a:pt x="184423" y="120842"/>
                </a:lnTo>
                <a:lnTo>
                  <a:pt x="200039" y="120842"/>
                </a:lnTo>
                <a:close/>
                <a:moveTo>
                  <a:pt x="217887" y="94071"/>
                </a:moveTo>
                <a:lnTo>
                  <a:pt x="207476" y="102994"/>
                </a:lnTo>
                <a:lnTo>
                  <a:pt x="207476" y="115636"/>
                </a:lnTo>
                <a:lnTo>
                  <a:pt x="226067" y="100764"/>
                </a:lnTo>
                <a:close/>
                <a:moveTo>
                  <a:pt x="191116" y="93699"/>
                </a:moveTo>
                <a:lnTo>
                  <a:pt x="182936" y="100392"/>
                </a:lnTo>
                <a:lnTo>
                  <a:pt x="201527" y="115636"/>
                </a:lnTo>
                <a:lnTo>
                  <a:pt x="201527" y="102994"/>
                </a:lnTo>
                <a:close/>
                <a:moveTo>
                  <a:pt x="207476" y="85519"/>
                </a:moveTo>
                <a:lnTo>
                  <a:pt x="207476" y="96302"/>
                </a:lnTo>
                <a:lnTo>
                  <a:pt x="214169" y="90724"/>
                </a:lnTo>
                <a:close/>
                <a:moveTo>
                  <a:pt x="201899" y="85519"/>
                </a:moveTo>
                <a:lnTo>
                  <a:pt x="195206" y="90724"/>
                </a:lnTo>
                <a:lnTo>
                  <a:pt x="201899" y="96302"/>
                </a:lnTo>
                <a:close/>
                <a:moveTo>
                  <a:pt x="168807" y="44619"/>
                </a:moveTo>
                <a:lnTo>
                  <a:pt x="194462" y="72505"/>
                </a:lnTo>
                <a:lnTo>
                  <a:pt x="204130" y="64697"/>
                </a:lnTo>
                <a:lnTo>
                  <a:pt x="237593" y="92583"/>
                </a:lnTo>
                <a:lnTo>
                  <a:pt x="237593" y="92955"/>
                </a:lnTo>
                <a:lnTo>
                  <a:pt x="292995" y="92955"/>
                </a:lnTo>
                <a:lnTo>
                  <a:pt x="247633" y="44619"/>
                </a:lnTo>
                <a:close/>
                <a:moveTo>
                  <a:pt x="137574" y="33836"/>
                </a:moveTo>
                <a:lnTo>
                  <a:pt x="84031" y="92212"/>
                </a:lnTo>
                <a:lnTo>
                  <a:pt x="169550" y="92212"/>
                </a:lnTo>
                <a:lnTo>
                  <a:pt x="181820" y="82544"/>
                </a:lnTo>
                <a:close/>
                <a:moveTo>
                  <a:pt x="189257" y="0"/>
                </a:moveTo>
                <a:lnTo>
                  <a:pt x="204501" y="0"/>
                </a:lnTo>
                <a:lnTo>
                  <a:pt x="204501" y="29746"/>
                </a:lnTo>
                <a:lnTo>
                  <a:pt x="255069" y="29746"/>
                </a:lnTo>
                <a:lnTo>
                  <a:pt x="311214" y="92212"/>
                </a:lnTo>
                <a:lnTo>
                  <a:pt x="311214" y="213425"/>
                </a:lnTo>
                <a:lnTo>
                  <a:pt x="312701" y="213797"/>
                </a:lnTo>
                <a:lnTo>
                  <a:pt x="316419" y="214913"/>
                </a:lnTo>
                <a:lnTo>
                  <a:pt x="320138" y="216028"/>
                </a:lnTo>
                <a:lnTo>
                  <a:pt x="323484" y="217144"/>
                </a:lnTo>
                <a:lnTo>
                  <a:pt x="326830" y="218631"/>
                </a:lnTo>
                <a:lnTo>
                  <a:pt x="329433" y="219374"/>
                </a:lnTo>
                <a:lnTo>
                  <a:pt x="331664" y="220490"/>
                </a:lnTo>
                <a:lnTo>
                  <a:pt x="336498" y="222349"/>
                </a:lnTo>
                <a:lnTo>
                  <a:pt x="340959" y="224208"/>
                </a:lnTo>
                <a:lnTo>
                  <a:pt x="345421" y="226439"/>
                </a:lnTo>
                <a:lnTo>
                  <a:pt x="349511" y="228670"/>
                </a:lnTo>
                <a:lnTo>
                  <a:pt x="353230" y="230901"/>
                </a:lnTo>
                <a:lnTo>
                  <a:pt x="355089" y="232016"/>
                </a:lnTo>
                <a:lnTo>
                  <a:pt x="356948" y="233132"/>
                </a:lnTo>
                <a:lnTo>
                  <a:pt x="360294" y="235363"/>
                </a:lnTo>
                <a:lnTo>
                  <a:pt x="363269" y="237594"/>
                </a:lnTo>
                <a:lnTo>
                  <a:pt x="366243" y="239825"/>
                </a:lnTo>
                <a:lnTo>
                  <a:pt x="367731" y="240940"/>
                </a:lnTo>
                <a:lnTo>
                  <a:pt x="369218" y="242056"/>
                </a:lnTo>
                <a:lnTo>
                  <a:pt x="371821" y="244286"/>
                </a:lnTo>
                <a:lnTo>
                  <a:pt x="374052" y="246517"/>
                </a:lnTo>
                <a:lnTo>
                  <a:pt x="375167" y="247633"/>
                </a:lnTo>
                <a:lnTo>
                  <a:pt x="376282" y="248748"/>
                </a:lnTo>
                <a:lnTo>
                  <a:pt x="378142" y="251351"/>
                </a:lnTo>
                <a:lnTo>
                  <a:pt x="378885" y="252467"/>
                </a:lnTo>
                <a:lnTo>
                  <a:pt x="379629" y="253582"/>
                </a:lnTo>
                <a:lnTo>
                  <a:pt x="375911" y="250979"/>
                </a:lnTo>
                <a:lnTo>
                  <a:pt x="372192" y="248377"/>
                </a:lnTo>
                <a:lnTo>
                  <a:pt x="368102" y="245774"/>
                </a:lnTo>
                <a:lnTo>
                  <a:pt x="364012" y="243171"/>
                </a:lnTo>
                <a:lnTo>
                  <a:pt x="361781" y="242056"/>
                </a:lnTo>
                <a:lnTo>
                  <a:pt x="359551" y="240940"/>
                </a:lnTo>
                <a:lnTo>
                  <a:pt x="355089" y="238709"/>
                </a:lnTo>
                <a:lnTo>
                  <a:pt x="352858" y="237594"/>
                </a:lnTo>
                <a:lnTo>
                  <a:pt x="350255" y="236478"/>
                </a:lnTo>
                <a:lnTo>
                  <a:pt x="345421" y="234247"/>
                </a:lnTo>
                <a:lnTo>
                  <a:pt x="340588" y="232388"/>
                </a:lnTo>
                <a:lnTo>
                  <a:pt x="336498" y="230529"/>
                </a:lnTo>
                <a:lnTo>
                  <a:pt x="332408" y="228670"/>
                </a:lnTo>
                <a:lnTo>
                  <a:pt x="328318" y="227183"/>
                </a:lnTo>
                <a:lnTo>
                  <a:pt x="323856" y="225695"/>
                </a:lnTo>
                <a:lnTo>
                  <a:pt x="319394" y="224208"/>
                </a:lnTo>
                <a:lnTo>
                  <a:pt x="314932" y="222721"/>
                </a:lnTo>
                <a:lnTo>
                  <a:pt x="310470" y="221234"/>
                </a:lnTo>
                <a:lnTo>
                  <a:pt x="306008" y="219746"/>
                </a:lnTo>
                <a:lnTo>
                  <a:pt x="301547" y="218631"/>
                </a:lnTo>
                <a:lnTo>
                  <a:pt x="297085" y="217515"/>
                </a:lnTo>
                <a:lnTo>
                  <a:pt x="292623" y="216400"/>
                </a:lnTo>
                <a:lnTo>
                  <a:pt x="287789" y="215284"/>
                </a:lnTo>
                <a:lnTo>
                  <a:pt x="282955" y="214169"/>
                </a:lnTo>
                <a:lnTo>
                  <a:pt x="278122" y="213054"/>
                </a:lnTo>
                <a:lnTo>
                  <a:pt x="273288" y="212310"/>
                </a:lnTo>
                <a:lnTo>
                  <a:pt x="268454" y="211566"/>
                </a:lnTo>
                <a:lnTo>
                  <a:pt x="263621" y="210823"/>
                </a:lnTo>
                <a:lnTo>
                  <a:pt x="258787" y="210079"/>
                </a:lnTo>
                <a:lnTo>
                  <a:pt x="253953" y="209335"/>
                </a:lnTo>
                <a:lnTo>
                  <a:pt x="248748" y="208592"/>
                </a:lnTo>
                <a:lnTo>
                  <a:pt x="243542" y="207848"/>
                </a:lnTo>
                <a:lnTo>
                  <a:pt x="238337" y="207104"/>
                </a:lnTo>
                <a:lnTo>
                  <a:pt x="233132" y="206733"/>
                </a:lnTo>
                <a:lnTo>
                  <a:pt x="227926" y="206361"/>
                </a:lnTo>
                <a:lnTo>
                  <a:pt x="222721" y="205989"/>
                </a:lnTo>
                <a:lnTo>
                  <a:pt x="217143" y="205617"/>
                </a:lnTo>
                <a:lnTo>
                  <a:pt x="211566" y="205245"/>
                </a:lnTo>
                <a:lnTo>
                  <a:pt x="205989" y="204873"/>
                </a:lnTo>
                <a:lnTo>
                  <a:pt x="172525" y="204873"/>
                </a:lnTo>
                <a:lnTo>
                  <a:pt x="166947" y="205245"/>
                </a:lnTo>
                <a:lnTo>
                  <a:pt x="161370" y="205617"/>
                </a:lnTo>
                <a:lnTo>
                  <a:pt x="156165" y="205989"/>
                </a:lnTo>
                <a:lnTo>
                  <a:pt x="150959" y="206361"/>
                </a:lnTo>
                <a:lnTo>
                  <a:pt x="145754" y="206733"/>
                </a:lnTo>
                <a:lnTo>
                  <a:pt x="140548" y="207104"/>
                </a:lnTo>
                <a:lnTo>
                  <a:pt x="135343" y="207848"/>
                </a:lnTo>
                <a:lnTo>
                  <a:pt x="130137" y="208592"/>
                </a:lnTo>
                <a:lnTo>
                  <a:pt x="124932" y="209335"/>
                </a:lnTo>
                <a:lnTo>
                  <a:pt x="119726" y="210079"/>
                </a:lnTo>
                <a:lnTo>
                  <a:pt x="114893" y="210823"/>
                </a:lnTo>
                <a:lnTo>
                  <a:pt x="110059" y="211566"/>
                </a:lnTo>
                <a:lnTo>
                  <a:pt x="105225" y="212310"/>
                </a:lnTo>
                <a:lnTo>
                  <a:pt x="100392" y="213054"/>
                </a:lnTo>
                <a:lnTo>
                  <a:pt x="95558" y="214169"/>
                </a:lnTo>
                <a:lnTo>
                  <a:pt x="90724" y="215284"/>
                </a:lnTo>
                <a:lnTo>
                  <a:pt x="86262" y="216400"/>
                </a:lnTo>
                <a:lnTo>
                  <a:pt x="81801" y="217515"/>
                </a:lnTo>
                <a:lnTo>
                  <a:pt x="77339" y="218631"/>
                </a:lnTo>
                <a:lnTo>
                  <a:pt x="72877" y="219746"/>
                </a:lnTo>
                <a:lnTo>
                  <a:pt x="68415" y="221234"/>
                </a:lnTo>
                <a:lnTo>
                  <a:pt x="63953" y="222721"/>
                </a:lnTo>
                <a:lnTo>
                  <a:pt x="59491" y="224208"/>
                </a:lnTo>
                <a:lnTo>
                  <a:pt x="55029" y="225695"/>
                </a:lnTo>
                <a:lnTo>
                  <a:pt x="50939" y="227183"/>
                </a:lnTo>
                <a:lnTo>
                  <a:pt x="46849" y="228670"/>
                </a:lnTo>
                <a:lnTo>
                  <a:pt x="42759" y="230529"/>
                </a:lnTo>
                <a:lnTo>
                  <a:pt x="38669" y="232388"/>
                </a:lnTo>
                <a:lnTo>
                  <a:pt x="34579" y="234247"/>
                </a:lnTo>
                <a:lnTo>
                  <a:pt x="29374" y="236478"/>
                </a:lnTo>
                <a:lnTo>
                  <a:pt x="24540" y="238709"/>
                </a:lnTo>
                <a:lnTo>
                  <a:pt x="20078" y="240940"/>
                </a:lnTo>
                <a:lnTo>
                  <a:pt x="15616" y="243543"/>
                </a:lnTo>
                <a:lnTo>
                  <a:pt x="11526" y="246146"/>
                </a:lnTo>
                <a:lnTo>
                  <a:pt x="7436" y="248748"/>
                </a:lnTo>
                <a:lnTo>
                  <a:pt x="3718" y="251351"/>
                </a:lnTo>
                <a:lnTo>
                  <a:pt x="0" y="253954"/>
                </a:lnTo>
                <a:lnTo>
                  <a:pt x="1487" y="251351"/>
                </a:lnTo>
                <a:lnTo>
                  <a:pt x="3346" y="248748"/>
                </a:lnTo>
                <a:lnTo>
                  <a:pt x="5577" y="246517"/>
                </a:lnTo>
                <a:lnTo>
                  <a:pt x="7808" y="244286"/>
                </a:lnTo>
                <a:lnTo>
                  <a:pt x="10411" y="242056"/>
                </a:lnTo>
                <a:lnTo>
                  <a:pt x="13014" y="239825"/>
                </a:lnTo>
                <a:lnTo>
                  <a:pt x="15988" y="237594"/>
                </a:lnTo>
                <a:lnTo>
                  <a:pt x="19335" y="235363"/>
                </a:lnTo>
                <a:lnTo>
                  <a:pt x="22681" y="233132"/>
                </a:lnTo>
                <a:lnTo>
                  <a:pt x="26399" y="230901"/>
                </a:lnTo>
                <a:lnTo>
                  <a:pt x="30117" y="228670"/>
                </a:lnTo>
                <a:lnTo>
                  <a:pt x="34207" y="226439"/>
                </a:lnTo>
                <a:lnTo>
                  <a:pt x="38298" y="224208"/>
                </a:lnTo>
                <a:lnTo>
                  <a:pt x="42759" y="222349"/>
                </a:lnTo>
                <a:lnTo>
                  <a:pt x="47593" y="220490"/>
                </a:lnTo>
                <a:lnTo>
                  <a:pt x="52427" y="218631"/>
                </a:lnTo>
                <a:lnTo>
                  <a:pt x="56517" y="217144"/>
                </a:lnTo>
                <a:lnTo>
                  <a:pt x="60979" y="215656"/>
                </a:lnTo>
                <a:lnTo>
                  <a:pt x="60979" y="92212"/>
                </a:lnTo>
                <a:lnTo>
                  <a:pt x="117867" y="29746"/>
                </a:lnTo>
                <a:lnTo>
                  <a:pt x="136830" y="8924"/>
                </a:lnTo>
                <a:lnTo>
                  <a:pt x="159511" y="33836"/>
                </a:lnTo>
                <a:lnTo>
                  <a:pt x="155793" y="29746"/>
                </a:lnTo>
                <a:lnTo>
                  <a:pt x="189257" y="29746"/>
                </a:lnTo>
                <a:close/>
              </a:path>
            </a:pathLst>
          </a:custGeom>
          <a:solidFill>
            <a:schemeClr val="accent1"/>
          </a:solidFill>
        </p:spPr>
        <p:txBody>
          <a:bodyPr wrap="square">
            <a:noAutofit/>
          </a:bodyPr>
          <a:lstStyle>
            <a:lvl1pPr marL="0" indent="0">
              <a:buNone/>
              <a:defRPr sz="200">
                <a:noFill/>
              </a:defRPr>
            </a:lvl1pPr>
            <a:lvl2pPr marL="227012" indent="0">
              <a:buNone/>
              <a:defRPr sz="200"/>
            </a:lvl2pPr>
            <a:lvl3pPr marL="460375" indent="0">
              <a:buNone/>
              <a:defRPr sz="200"/>
            </a:lvl3pPr>
            <a:lvl4pPr marL="625475" indent="0">
              <a:buNone/>
              <a:defRPr sz="200"/>
            </a:lvl4pPr>
            <a:lvl5pPr marL="798513" indent="0">
              <a:buNone/>
              <a:defRPr sz="200"/>
            </a:lvl5pPr>
          </a:lstStyle>
          <a:p>
            <a:pPr lvl="0"/>
            <a:r>
              <a:rPr lang="en-US"/>
              <a:t>Click to edit Master text styles</a:t>
            </a:r>
          </a:p>
        </p:txBody>
      </p:sp>
      <p:grpSp>
        <p:nvGrpSpPr>
          <p:cNvPr id="26" name="Group 25">
            <a:extLst>
              <a:ext uri="{FF2B5EF4-FFF2-40B4-BE49-F238E27FC236}">
                <a16:creationId xmlns:a16="http://schemas.microsoft.com/office/drawing/2014/main" id="{40895349-201F-90FD-C7AF-2B5BD992D2EE}"/>
              </a:ext>
            </a:extLst>
          </p:cNvPr>
          <p:cNvGrpSpPr/>
          <p:nvPr userDrawn="1"/>
        </p:nvGrpSpPr>
        <p:grpSpPr>
          <a:xfrm>
            <a:off x="12361180" y="4816547"/>
            <a:ext cx="3077430" cy="1903228"/>
            <a:chOff x="12361180" y="4816547"/>
            <a:chExt cx="3077430" cy="1903228"/>
          </a:xfrm>
        </p:grpSpPr>
        <p:sp>
          <p:nvSpPr>
            <p:cNvPr id="13" name="Rectangle 12">
              <a:extLst>
                <a:ext uri="{FF2B5EF4-FFF2-40B4-BE49-F238E27FC236}">
                  <a16:creationId xmlns:a16="http://schemas.microsoft.com/office/drawing/2014/main" id="{112C1B4B-8049-16E7-C090-63D683B7E4B8}"/>
                </a:ext>
              </a:extLst>
            </p:cNvPr>
            <p:cNvSpPr/>
            <p:nvPr userDrawn="1"/>
          </p:nvSpPr>
          <p:spPr>
            <a:xfrm>
              <a:off x="12361180" y="4816547"/>
              <a:ext cx="3077430" cy="190322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91440" rtlCol="0" anchor="t"/>
            <a:lstStyle/>
            <a:p>
              <a:pPr>
                <a:spcBef>
                  <a:spcPts val="1200"/>
                </a:spcBef>
              </a:pPr>
              <a:r>
                <a:rPr lang="en-US" sz="1000" b="1" cap="all" dirty="0">
                  <a:solidFill>
                    <a:schemeClr val="bg1"/>
                  </a:solidFill>
                </a:rPr>
                <a:t>Floating Logo</a:t>
              </a:r>
            </a:p>
            <a:p>
              <a:pPr>
                <a:spcBef>
                  <a:spcPts val="1200"/>
                </a:spcBef>
              </a:pPr>
              <a:r>
                <a:rPr lang="en-US" sz="1000" dirty="0">
                  <a:solidFill>
                    <a:schemeClr val="bg1"/>
                  </a:solidFill>
                </a:rPr>
                <a:t>This layout is built in layers, with a logo </a:t>
              </a:r>
              <a:br>
                <a:rPr lang="en-US" sz="1000" dirty="0">
                  <a:solidFill>
                    <a:schemeClr val="bg1"/>
                  </a:solidFill>
                </a:rPr>
              </a:br>
              <a:r>
                <a:rPr lang="en-US" sz="1000" dirty="0">
                  <a:solidFill>
                    <a:schemeClr val="bg1"/>
                  </a:solidFill>
                </a:rPr>
                <a:t>overlay that should hover over the image. </a:t>
              </a:r>
            </a:p>
            <a:p>
              <a:pPr>
                <a:spcBef>
                  <a:spcPts val="1200"/>
                </a:spcBef>
              </a:pPr>
              <a:r>
                <a:rPr lang="en-US" sz="1000" dirty="0">
                  <a:solidFill>
                    <a:schemeClr val="bg1"/>
                  </a:solidFill>
                </a:rPr>
                <a:t>The color of the logo may be changed to suit the color of the image behind it. Change the color by selecting it and choosing a new color from the theme row of the Fill Palette, White or Accent 1.</a:t>
              </a:r>
            </a:p>
          </p:txBody>
        </p:sp>
        <p:grpSp>
          <p:nvGrpSpPr>
            <p:cNvPr id="23" name="Group 22">
              <a:extLst>
                <a:ext uri="{FF2B5EF4-FFF2-40B4-BE49-F238E27FC236}">
                  <a16:creationId xmlns:a16="http://schemas.microsoft.com/office/drawing/2014/main" id="{82769137-E7E4-2870-3192-167D8E529B50}"/>
                </a:ext>
              </a:extLst>
            </p:cNvPr>
            <p:cNvGrpSpPr/>
            <p:nvPr userDrawn="1"/>
          </p:nvGrpSpPr>
          <p:grpSpPr>
            <a:xfrm>
              <a:off x="12467344" y="6414314"/>
              <a:ext cx="887150" cy="242419"/>
              <a:chOff x="12435444" y="7109930"/>
              <a:chExt cx="1638529" cy="447737"/>
            </a:xfrm>
          </p:grpSpPr>
          <p:pic>
            <p:nvPicPr>
              <p:cNvPr id="16" name="Picture 15">
                <a:extLst>
                  <a:ext uri="{FF2B5EF4-FFF2-40B4-BE49-F238E27FC236}">
                    <a16:creationId xmlns:a16="http://schemas.microsoft.com/office/drawing/2014/main" id="{B3E056DF-A3F8-6B6C-17B3-EA214E65E224}"/>
                  </a:ext>
                </a:extLst>
              </p:cNvPr>
              <p:cNvPicPr>
                <a:picLocks noChangeAspect="1"/>
              </p:cNvPicPr>
              <p:nvPr userDrawn="1"/>
            </p:nvPicPr>
            <p:blipFill>
              <a:blip r:embed="rId2"/>
              <a:stretch>
                <a:fillRect/>
              </a:stretch>
            </p:blipFill>
            <p:spPr>
              <a:xfrm>
                <a:off x="12435444" y="7109930"/>
                <a:ext cx="1638529" cy="447737"/>
              </a:xfrm>
              <a:prstGeom prst="rect">
                <a:avLst/>
              </a:prstGeom>
            </p:spPr>
          </p:pic>
          <p:sp>
            <p:nvSpPr>
              <p:cNvPr id="18" name="Rectangle 17">
                <a:extLst>
                  <a:ext uri="{FF2B5EF4-FFF2-40B4-BE49-F238E27FC236}">
                    <a16:creationId xmlns:a16="http://schemas.microsoft.com/office/drawing/2014/main" id="{7A870B64-4BFD-3722-FDA1-0AC86B450FF1}"/>
                  </a:ext>
                </a:extLst>
              </p:cNvPr>
              <p:cNvSpPr/>
              <p:nvPr userDrawn="1"/>
            </p:nvSpPr>
            <p:spPr>
              <a:xfrm>
                <a:off x="12435445" y="7366312"/>
                <a:ext cx="166864" cy="19135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600" dirty="0"/>
              </a:p>
            </p:txBody>
          </p:sp>
          <p:sp>
            <p:nvSpPr>
              <p:cNvPr id="20" name="Rectangle 19">
                <a:extLst>
                  <a:ext uri="{FF2B5EF4-FFF2-40B4-BE49-F238E27FC236}">
                    <a16:creationId xmlns:a16="http://schemas.microsoft.com/office/drawing/2014/main" id="{1CC62A98-FD59-2619-4C94-A7A7BB385F34}"/>
                  </a:ext>
                </a:extLst>
              </p:cNvPr>
              <p:cNvSpPr/>
              <p:nvPr userDrawn="1"/>
            </p:nvSpPr>
            <p:spPr>
              <a:xfrm>
                <a:off x="13087844" y="7366312"/>
                <a:ext cx="166864" cy="19135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600" dirty="0"/>
              </a:p>
            </p:txBody>
          </p:sp>
        </p:grpSp>
      </p:grpSp>
    </p:spTree>
    <p:extLst>
      <p:ext uri="{BB962C8B-B14F-4D97-AF65-F5344CB8AC3E}">
        <p14:creationId xmlns:p14="http://schemas.microsoft.com/office/powerpoint/2010/main" val="3052572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6" name="Picture 5" descr="A group of green leaves&#10;&#10;Description automatically generated with medium confidence">
            <a:extLst>
              <a:ext uri="{FF2B5EF4-FFF2-40B4-BE49-F238E27FC236}">
                <a16:creationId xmlns:a16="http://schemas.microsoft.com/office/drawing/2014/main" id="{80C39CAD-46E6-3D8E-152E-3502C302419E}"/>
              </a:ext>
            </a:extLst>
          </p:cNvPr>
          <p:cNvPicPr>
            <a:picLocks noChangeAspect="1"/>
          </p:cNvPicPr>
          <p:nvPr userDrawn="1"/>
        </p:nvPicPr>
        <p:blipFill rotWithShape="1">
          <a:blip r:embed="rId2"/>
          <a:srcRect t="7868" b="7868"/>
          <a:stretch/>
        </p:blipFill>
        <p:spPr>
          <a:xfrm>
            <a:off x="-1" y="0"/>
            <a:ext cx="12192002" cy="6858000"/>
          </a:xfrm>
          <a:prstGeom prst="rect">
            <a:avLst/>
          </a:prstGeom>
        </p:spPr>
      </p:pic>
      <p:sp>
        <p:nvSpPr>
          <p:cNvPr id="7" name="Freeform: Shape 6">
            <a:extLst>
              <a:ext uri="{FF2B5EF4-FFF2-40B4-BE49-F238E27FC236}">
                <a16:creationId xmlns:a16="http://schemas.microsoft.com/office/drawing/2014/main" id="{ED8A06A0-FE95-E62F-443B-A3CE4010A842}"/>
              </a:ext>
            </a:extLst>
          </p:cNvPr>
          <p:cNvSpPr/>
          <p:nvPr userDrawn="1"/>
        </p:nvSpPr>
        <p:spPr>
          <a:xfrm>
            <a:off x="3153012" y="-1"/>
            <a:ext cx="9038988" cy="6858001"/>
          </a:xfrm>
          <a:custGeom>
            <a:avLst/>
            <a:gdLst>
              <a:gd name="connsiteX0" fmla="*/ 1106223 w 9038988"/>
              <a:gd name="connsiteY0" fmla="*/ 0 h 6858001"/>
              <a:gd name="connsiteX1" fmla="*/ 1792023 w 9038988"/>
              <a:gd name="connsiteY1" fmla="*/ 0 h 6858001"/>
              <a:gd name="connsiteX2" fmla="*/ 2928028 w 9038988"/>
              <a:gd name="connsiteY2" fmla="*/ 0 h 6858001"/>
              <a:gd name="connsiteX3" fmla="*/ 3613828 w 9038988"/>
              <a:gd name="connsiteY3" fmla="*/ 0 h 6858001"/>
              <a:gd name="connsiteX4" fmla="*/ 3613830 w 9038988"/>
              <a:gd name="connsiteY4" fmla="*/ 1 h 6858001"/>
              <a:gd name="connsiteX5" fmla="*/ 4941622 w 9038988"/>
              <a:gd name="connsiteY5" fmla="*/ 1 h 6858001"/>
              <a:gd name="connsiteX6" fmla="*/ 4941623 w 9038988"/>
              <a:gd name="connsiteY6" fmla="*/ 0 h 6858001"/>
              <a:gd name="connsiteX7" fmla="*/ 5627423 w 9038988"/>
              <a:gd name="connsiteY7" fmla="*/ 0 h 6858001"/>
              <a:gd name="connsiteX8" fmla="*/ 6763428 w 9038988"/>
              <a:gd name="connsiteY8" fmla="*/ 0 h 6858001"/>
              <a:gd name="connsiteX9" fmla="*/ 7449228 w 9038988"/>
              <a:gd name="connsiteY9" fmla="*/ 0 h 6858001"/>
              <a:gd name="connsiteX10" fmla="*/ 7449230 w 9038988"/>
              <a:gd name="connsiteY10" fmla="*/ 1 h 6858001"/>
              <a:gd name="connsiteX11" fmla="*/ 9038988 w 9038988"/>
              <a:gd name="connsiteY11" fmla="*/ 1 h 6858001"/>
              <a:gd name="connsiteX12" fmla="*/ 9038988 w 9038988"/>
              <a:gd name="connsiteY12" fmla="*/ 6858001 h 6858001"/>
              <a:gd name="connsiteX13" fmla="*/ 6081196 w 9038988"/>
              <a:gd name="connsiteY13" fmla="*/ 6858001 h 6858001"/>
              <a:gd name="connsiteX14" fmla="*/ 5627426 w 9038988"/>
              <a:gd name="connsiteY14" fmla="*/ 6858001 h 6858001"/>
              <a:gd name="connsiteX15" fmla="*/ 5395396 w 9038988"/>
              <a:gd name="connsiteY15" fmla="*/ 6858001 h 6858001"/>
              <a:gd name="connsiteX16" fmla="*/ 5203588 w 9038988"/>
              <a:gd name="connsiteY16" fmla="*/ 6858001 h 6858001"/>
              <a:gd name="connsiteX17" fmla="*/ 4941626 w 9038988"/>
              <a:gd name="connsiteY17" fmla="*/ 6858001 h 6858001"/>
              <a:gd name="connsiteX18" fmla="*/ 2245796 w 9038988"/>
              <a:gd name="connsiteY18" fmla="*/ 6858001 h 6858001"/>
              <a:gd name="connsiteX19" fmla="*/ 1792026 w 9038988"/>
              <a:gd name="connsiteY19" fmla="*/ 6858001 h 6858001"/>
              <a:gd name="connsiteX20" fmla="*/ 1559996 w 9038988"/>
              <a:gd name="connsiteY20" fmla="*/ 6858001 h 6858001"/>
              <a:gd name="connsiteX21" fmla="*/ 1106226 w 9038988"/>
              <a:gd name="connsiteY21" fmla="*/ 6858001 h 6858001"/>
              <a:gd name="connsiteX22" fmla="*/ 1055643 w 9038988"/>
              <a:gd name="connsiteY22" fmla="*/ 6811531 h 6858001"/>
              <a:gd name="connsiteX23" fmla="*/ 0 w 9038988"/>
              <a:gd name="connsiteY23" fmla="*/ 3428999 h 6858001"/>
              <a:gd name="connsiteX24" fmla="*/ 1055644 w 9038988"/>
              <a:gd name="connsiteY24" fmla="*/ 4646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038988" h="6858001">
                <a:moveTo>
                  <a:pt x="1106223" y="0"/>
                </a:moveTo>
                <a:lnTo>
                  <a:pt x="1792023" y="0"/>
                </a:lnTo>
                <a:lnTo>
                  <a:pt x="2928028" y="0"/>
                </a:lnTo>
                <a:lnTo>
                  <a:pt x="3613828" y="0"/>
                </a:lnTo>
                <a:lnTo>
                  <a:pt x="3613830" y="1"/>
                </a:lnTo>
                <a:lnTo>
                  <a:pt x="4941622" y="1"/>
                </a:lnTo>
                <a:lnTo>
                  <a:pt x="4941623" y="0"/>
                </a:lnTo>
                <a:lnTo>
                  <a:pt x="5627423" y="0"/>
                </a:lnTo>
                <a:lnTo>
                  <a:pt x="6763428" y="0"/>
                </a:lnTo>
                <a:lnTo>
                  <a:pt x="7449228" y="0"/>
                </a:lnTo>
                <a:lnTo>
                  <a:pt x="7449230" y="1"/>
                </a:lnTo>
                <a:lnTo>
                  <a:pt x="9038988" y="1"/>
                </a:lnTo>
                <a:lnTo>
                  <a:pt x="9038988" y="6858001"/>
                </a:lnTo>
                <a:lnTo>
                  <a:pt x="6081196" y="6858001"/>
                </a:lnTo>
                <a:lnTo>
                  <a:pt x="5627426" y="6858001"/>
                </a:lnTo>
                <a:lnTo>
                  <a:pt x="5395396" y="6858001"/>
                </a:lnTo>
                <a:lnTo>
                  <a:pt x="5203588" y="6858001"/>
                </a:lnTo>
                <a:lnTo>
                  <a:pt x="4941626" y="6858001"/>
                </a:lnTo>
                <a:lnTo>
                  <a:pt x="2245796" y="6858001"/>
                </a:lnTo>
                <a:lnTo>
                  <a:pt x="1792026" y="6858001"/>
                </a:lnTo>
                <a:lnTo>
                  <a:pt x="1559996" y="6858001"/>
                </a:lnTo>
                <a:lnTo>
                  <a:pt x="1106226" y="6858001"/>
                </a:lnTo>
                <a:lnTo>
                  <a:pt x="1055643" y="6811531"/>
                </a:lnTo>
                <a:cubicBezTo>
                  <a:pt x="426855" y="6160113"/>
                  <a:pt x="0" y="4889621"/>
                  <a:pt x="0" y="3428999"/>
                </a:cubicBezTo>
                <a:cubicBezTo>
                  <a:pt x="0" y="1968376"/>
                  <a:pt x="426855" y="697885"/>
                  <a:pt x="1055644" y="46467"/>
                </a:cubicBezTo>
                <a:close/>
              </a:path>
            </a:pathLst>
          </a:custGeom>
          <a:solidFill>
            <a:srgbClr val="20412A">
              <a:alpha val="95000"/>
            </a:srgbClr>
          </a:solidFill>
          <a:ln w="9525" cap="flat">
            <a:noFill/>
            <a:prstDash val="solid"/>
            <a:miter/>
          </a:ln>
        </p:spPr>
        <p:txBody>
          <a:bodyPr wrap="square" rtlCol="0" anchor="ctr">
            <a:noAutofit/>
          </a:bodyPr>
          <a:lstStyle/>
          <a:p>
            <a:endParaRPr lang="en-US" dirty="0"/>
          </a:p>
        </p:txBody>
      </p:sp>
      <p:sp>
        <p:nvSpPr>
          <p:cNvPr id="2" name="Title 1">
            <a:extLst>
              <a:ext uri="{FF2B5EF4-FFF2-40B4-BE49-F238E27FC236}">
                <a16:creationId xmlns:a16="http://schemas.microsoft.com/office/drawing/2014/main" id="{60308C9E-9484-F628-5059-D9B99DE37106}"/>
              </a:ext>
            </a:extLst>
          </p:cNvPr>
          <p:cNvSpPr>
            <a:spLocks noGrp="1"/>
          </p:cNvSpPr>
          <p:nvPr>
            <p:ph type="title" hasCustomPrompt="1"/>
          </p:nvPr>
        </p:nvSpPr>
        <p:spPr>
          <a:xfrm>
            <a:off x="685800" y="685798"/>
            <a:ext cx="2147711" cy="2743201"/>
          </a:xfrm>
        </p:spPr>
        <p:txBody>
          <a:bodyPr/>
          <a:lstStyle>
            <a:lvl1pPr>
              <a:defRPr>
                <a:solidFill>
                  <a:schemeClr val="bg1"/>
                </a:solidFill>
              </a:defRPr>
            </a:lvl1pPr>
          </a:lstStyle>
          <a:p>
            <a:r>
              <a:rPr lang="en-US" dirty="0"/>
              <a:t>Agenda</a:t>
            </a:r>
          </a:p>
        </p:txBody>
      </p:sp>
      <p:sp>
        <p:nvSpPr>
          <p:cNvPr id="3" name="Footer Placeholder 2">
            <a:extLst>
              <a:ext uri="{FF2B5EF4-FFF2-40B4-BE49-F238E27FC236}">
                <a16:creationId xmlns:a16="http://schemas.microsoft.com/office/drawing/2014/main" id="{1FA3C177-4520-24A6-18A0-1F6665C21DEE}"/>
              </a:ext>
            </a:extLst>
          </p:cNvPr>
          <p:cNvSpPr>
            <a:spLocks noGrp="1"/>
          </p:cNvSpPr>
          <p:nvPr>
            <p:ph type="ftr" sz="quarter" idx="10"/>
          </p:nvPr>
        </p:nvSpPr>
        <p:spPr>
          <a:xfrm>
            <a:off x="6324600" y="6446519"/>
            <a:ext cx="3291840" cy="137160"/>
          </a:xfrm>
        </p:spPr>
        <p:txBody>
          <a:bodyPr/>
          <a:lstStyle>
            <a:lvl1pPr>
              <a:defRPr>
                <a:solidFill>
                  <a:schemeClr val="bg1"/>
                </a:solidFill>
              </a:defRPr>
            </a:lvl1pPr>
          </a:lstStyle>
          <a:p>
            <a:r>
              <a:rPr lang="en-US" dirty="0"/>
              <a:t>2021 NCI-IDD State of the Workforce Survey Report | Data Glance</a:t>
            </a:r>
          </a:p>
        </p:txBody>
      </p:sp>
      <p:sp>
        <p:nvSpPr>
          <p:cNvPr id="4" name="Date Placeholder 3">
            <a:extLst>
              <a:ext uri="{FF2B5EF4-FFF2-40B4-BE49-F238E27FC236}">
                <a16:creationId xmlns:a16="http://schemas.microsoft.com/office/drawing/2014/main" id="{6E84F5AF-02E8-FCA7-A4E3-ED24D50E46C6}"/>
              </a:ext>
            </a:extLst>
          </p:cNvPr>
          <p:cNvSpPr>
            <a:spLocks noGrp="1"/>
          </p:cNvSpPr>
          <p:nvPr>
            <p:ph type="dt" sz="half" idx="11"/>
          </p:nvPr>
        </p:nvSpPr>
        <p:spPr>
          <a:xfrm>
            <a:off x="9860279" y="6446519"/>
            <a:ext cx="936055" cy="137160"/>
          </a:xfrm>
        </p:spPr>
        <p:txBody>
          <a:bodyPr/>
          <a:lstStyle>
            <a:lvl1pPr>
              <a:defRPr>
                <a:solidFill>
                  <a:schemeClr val="bg1"/>
                </a:solidFill>
              </a:defRPr>
            </a:lvl1pPr>
          </a:lstStyle>
          <a:p>
            <a:fld id="{FB24FAC2-B746-1C4A-8270-126837A7D881}" type="datetime1">
              <a:rPr lang="en-US" smtClean="0"/>
              <a:t>3/2/2023</a:t>
            </a:fld>
            <a:endParaRPr lang="en-US" dirty="0"/>
          </a:p>
        </p:txBody>
      </p:sp>
      <p:sp>
        <p:nvSpPr>
          <p:cNvPr id="5" name="Slide Number Placeholder 4">
            <a:extLst>
              <a:ext uri="{FF2B5EF4-FFF2-40B4-BE49-F238E27FC236}">
                <a16:creationId xmlns:a16="http://schemas.microsoft.com/office/drawing/2014/main" id="{444C7890-8460-6E5F-E3B9-9658D793131A}"/>
              </a:ext>
            </a:extLst>
          </p:cNvPr>
          <p:cNvSpPr>
            <a:spLocks noGrp="1"/>
          </p:cNvSpPr>
          <p:nvPr>
            <p:ph type="sldNum" sz="quarter" idx="12"/>
          </p:nvPr>
        </p:nvSpPr>
        <p:spPr/>
        <p:txBody>
          <a:bodyPr/>
          <a:lstStyle>
            <a:lvl1pPr>
              <a:defRPr>
                <a:solidFill>
                  <a:schemeClr val="bg1"/>
                </a:solidFill>
              </a:defRPr>
            </a:lvl1pPr>
          </a:lstStyle>
          <a:p>
            <a:fld id="{B2643E34-DC33-45ED-8E33-EC0D5991E9A4}" type="slidenum">
              <a:rPr lang="en-US" smtClean="0"/>
              <a:pPr/>
              <a:t>‹#›</a:t>
            </a:fld>
            <a:endParaRPr lang="en-US" dirty="0"/>
          </a:p>
        </p:txBody>
      </p:sp>
      <p:sp>
        <p:nvSpPr>
          <p:cNvPr id="9" name="Text Placeholder 8">
            <a:extLst>
              <a:ext uri="{FF2B5EF4-FFF2-40B4-BE49-F238E27FC236}">
                <a16:creationId xmlns:a16="http://schemas.microsoft.com/office/drawing/2014/main" id="{189EFCF6-EB3A-0F3D-A488-EC6682A3FD61}"/>
              </a:ext>
            </a:extLst>
          </p:cNvPr>
          <p:cNvSpPr>
            <a:spLocks noGrp="1"/>
          </p:cNvSpPr>
          <p:nvPr>
            <p:ph type="body" sz="quarter" idx="13"/>
          </p:nvPr>
        </p:nvSpPr>
        <p:spPr>
          <a:xfrm>
            <a:off x="6324600" y="685800"/>
            <a:ext cx="5181600" cy="5486400"/>
          </a:xfrm>
        </p:spPr>
        <p:txBody>
          <a:bodyPr anchor="ctr"/>
          <a:lstStyle>
            <a:lvl1pPr marL="0" indent="0">
              <a:lnSpc>
                <a:spcPct val="90000"/>
              </a:lnSpc>
              <a:spcBef>
                <a:spcPts val="7800"/>
              </a:spcBef>
              <a:buNone/>
              <a:defRPr sz="2400">
                <a:solidFill>
                  <a:schemeClr val="bg1"/>
                </a:solidFill>
              </a:defRPr>
            </a:lvl1pPr>
            <a:lvl2pPr marL="227012" indent="0">
              <a:buNone/>
              <a:defRPr>
                <a:solidFill>
                  <a:schemeClr val="bg1"/>
                </a:solidFill>
              </a:defRPr>
            </a:lvl2pPr>
            <a:lvl3pPr marL="460375" indent="0">
              <a:buNone/>
              <a:defRPr>
                <a:solidFill>
                  <a:schemeClr val="bg1"/>
                </a:solidFill>
              </a:defRPr>
            </a:lvl3pPr>
            <a:lvl4pPr marL="625475" indent="0">
              <a:buNone/>
              <a:defRPr>
                <a:solidFill>
                  <a:schemeClr val="bg1"/>
                </a:solidFill>
              </a:defRPr>
            </a:lvl4pPr>
            <a:lvl5pPr marL="798513" indent="0">
              <a:buNone/>
              <a:defRPr>
                <a:solidFill>
                  <a:schemeClr val="bg1"/>
                </a:solidFill>
              </a:defRPr>
            </a:lvl5pPr>
          </a:lstStyle>
          <a:p>
            <a:pPr lvl="0"/>
            <a:r>
              <a:rPr lang="en-US"/>
              <a:t>Click to edit Master text styles</a:t>
            </a:r>
          </a:p>
        </p:txBody>
      </p:sp>
      <p:sp>
        <p:nvSpPr>
          <p:cNvPr id="8" name="Rectangle 7">
            <a:extLst>
              <a:ext uri="{FF2B5EF4-FFF2-40B4-BE49-F238E27FC236}">
                <a16:creationId xmlns:a16="http://schemas.microsoft.com/office/drawing/2014/main" id="{202EA5D5-2D29-869A-1E63-BE326EDCDF80}"/>
              </a:ext>
            </a:extLst>
          </p:cNvPr>
          <p:cNvSpPr/>
          <p:nvPr userDrawn="1"/>
        </p:nvSpPr>
        <p:spPr>
          <a:xfrm>
            <a:off x="12361180" y="0"/>
            <a:ext cx="3077430" cy="179270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91440" rtlCol="0" anchor="t"/>
          <a:lstStyle/>
          <a:p>
            <a:pPr>
              <a:spcBef>
                <a:spcPts val="1200"/>
              </a:spcBef>
            </a:pPr>
            <a:r>
              <a:rPr lang="en-US" sz="1000" b="1" cap="all" dirty="0">
                <a:solidFill>
                  <a:schemeClr val="bg1"/>
                </a:solidFill>
              </a:rPr>
              <a:t>Optional icon &amp; gradient line</a:t>
            </a:r>
          </a:p>
          <a:p>
            <a:pPr marL="174625" indent="-174625">
              <a:spcBef>
                <a:spcPts val="1200"/>
              </a:spcBef>
              <a:buFont typeface="+mj-lt"/>
              <a:buAutoNum type="arabicPeriod"/>
            </a:pPr>
            <a:r>
              <a:rPr lang="en-US" sz="1000" cap="all" dirty="0">
                <a:solidFill>
                  <a:schemeClr val="bg1"/>
                </a:solidFill>
              </a:rPr>
              <a:t>Icon</a:t>
            </a:r>
            <a:br>
              <a:rPr lang="en-US" sz="1000" dirty="0">
                <a:solidFill>
                  <a:schemeClr val="bg1"/>
                </a:solidFill>
              </a:rPr>
            </a:br>
            <a:r>
              <a:rPr lang="en-US" sz="1000" dirty="0">
                <a:solidFill>
                  <a:schemeClr val="bg1"/>
                </a:solidFill>
              </a:rPr>
              <a:t>Copy and paste an icon from the </a:t>
            </a:r>
            <a:br>
              <a:rPr lang="en-US" sz="1000" dirty="0">
                <a:solidFill>
                  <a:schemeClr val="bg1"/>
                </a:solidFill>
              </a:rPr>
            </a:br>
            <a:r>
              <a:rPr lang="en-US" sz="1000" dirty="0">
                <a:solidFill>
                  <a:schemeClr val="bg1"/>
                </a:solidFill>
              </a:rPr>
              <a:t>icon library, scale up to  roughly 0.75 inch </a:t>
            </a:r>
            <a:br>
              <a:rPr lang="en-US" sz="1000" dirty="0">
                <a:solidFill>
                  <a:schemeClr val="bg1"/>
                </a:solidFill>
              </a:rPr>
            </a:br>
            <a:r>
              <a:rPr lang="en-US" sz="1000" dirty="0">
                <a:solidFill>
                  <a:schemeClr val="bg1"/>
                </a:solidFill>
              </a:rPr>
              <a:t>height as shown in sample slide.</a:t>
            </a:r>
          </a:p>
          <a:p>
            <a:pPr marL="174625" indent="-174625">
              <a:spcBef>
                <a:spcPts val="1200"/>
              </a:spcBef>
              <a:buFont typeface="+mj-lt"/>
              <a:buAutoNum type="arabicPeriod"/>
            </a:pPr>
            <a:r>
              <a:rPr lang="en-US" sz="1000" cap="all" dirty="0">
                <a:solidFill>
                  <a:schemeClr val="bg1"/>
                </a:solidFill>
              </a:rPr>
              <a:t>Gradient line</a:t>
            </a:r>
            <a:br>
              <a:rPr lang="en-US" sz="1000" dirty="0">
                <a:solidFill>
                  <a:schemeClr val="bg1"/>
                </a:solidFill>
              </a:rPr>
            </a:br>
            <a:r>
              <a:rPr lang="en-US" sz="1000" dirty="0">
                <a:solidFill>
                  <a:schemeClr val="bg1"/>
                </a:solidFill>
              </a:rPr>
              <a:t>Copy and paste the gradient line from </a:t>
            </a:r>
            <a:br>
              <a:rPr lang="en-US" sz="1000" dirty="0">
                <a:solidFill>
                  <a:schemeClr val="bg1"/>
                </a:solidFill>
              </a:rPr>
            </a:br>
            <a:r>
              <a:rPr lang="en-US" sz="1000" dirty="0">
                <a:solidFill>
                  <a:schemeClr val="bg1"/>
                </a:solidFill>
              </a:rPr>
              <a:t>sample slide as needed. </a:t>
            </a:r>
          </a:p>
        </p:txBody>
      </p:sp>
    </p:spTree>
    <p:extLst>
      <p:ext uri="{BB962C8B-B14F-4D97-AF65-F5344CB8AC3E}">
        <p14:creationId xmlns:p14="http://schemas.microsoft.com/office/powerpoint/2010/main" val="13142273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9A4418CA-82D1-4D77-BF0D-0416BC54B411}"/>
              </a:ext>
            </a:extLst>
          </p:cNvPr>
          <p:cNvSpPr>
            <a:spLocks noGrp="1"/>
          </p:cNvSpPr>
          <p:nvPr>
            <p:ph type="dt" sz="half" idx="10"/>
          </p:nvPr>
        </p:nvSpPr>
        <p:spPr/>
        <p:txBody>
          <a:bodyPr/>
          <a:lstStyle/>
          <a:p>
            <a:fld id="{CBB85AB5-6AB5-B147-9A23-F28A8310A0E5}" type="datetime1">
              <a:rPr lang="en-US" smtClean="0"/>
              <a:t>3/2/2023</a:t>
            </a:fld>
            <a:endParaRPr lang="en-US" dirty="0"/>
          </a:p>
        </p:txBody>
      </p:sp>
      <p:sp>
        <p:nvSpPr>
          <p:cNvPr id="9" name="Footer Placeholder 8">
            <a:extLst>
              <a:ext uri="{FF2B5EF4-FFF2-40B4-BE49-F238E27FC236}">
                <a16:creationId xmlns:a16="http://schemas.microsoft.com/office/drawing/2014/main" id="{921A5836-40BC-4565-9B91-02610BB2DEDB}"/>
              </a:ext>
            </a:extLst>
          </p:cNvPr>
          <p:cNvSpPr>
            <a:spLocks noGrp="1"/>
          </p:cNvSpPr>
          <p:nvPr>
            <p:ph type="ftr" sz="quarter" idx="11"/>
          </p:nvPr>
        </p:nvSpPr>
        <p:spPr/>
        <p:txBody>
          <a:bodyPr/>
          <a:lstStyle/>
          <a:p>
            <a:r>
              <a:rPr lang="en-US" dirty="0"/>
              <a:t>2021 NCI-IDD State of the Workforce Survey Report | Data Glance</a:t>
            </a:r>
          </a:p>
        </p:txBody>
      </p:sp>
      <p:sp>
        <p:nvSpPr>
          <p:cNvPr id="10" name="Slide Number Placeholder 9">
            <a:extLst>
              <a:ext uri="{FF2B5EF4-FFF2-40B4-BE49-F238E27FC236}">
                <a16:creationId xmlns:a16="http://schemas.microsoft.com/office/drawing/2014/main" id="{CBD6848A-A4A5-4326-A71B-8EF2FF7C4F3E}"/>
              </a:ext>
            </a:extLst>
          </p:cNvPr>
          <p:cNvSpPr>
            <a:spLocks noGrp="1"/>
          </p:cNvSpPr>
          <p:nvPr>
            <p:ph type="sldNum" sz="quarter" idx="12"/>
          </p:nvPr>
        </p:nvSpPr>
        <p:spPr/>
        <p:txBody>
          <a:bodyPr/>
          <a:lstStyle/>
          <a:p>
            <a:fld id="{B2643E34-DC33-45ED-8E33-EC0D5991E9A4}" type="slidenum">
              <a:rPr lang="en-US" smtClean="0"/>
              <a:pPr/>
              <a:t>‹#›</a:t>
            </a:fld>
            <a:endParaRPr lang="en-US" dirty="0"/>
          </a:p>
        </p:txBody>
      </p:sp>
      <p:sp>
        <p:nvSpPr>
          <p:cNvPr id="5" name="Content Placeholder 4">
            <a:extLst>
              <a:ext uri="{FF2B5EF4-FFF2-40B4-BE49-F238E27FC236}">
                <a16:creationId xmlns:a16="http://schemas.microsoft.com/office/drawing/2014/main" id="{AFA20EAA-86AC-4480-9CAA-88657F3D94ED}"/>
              </a:ext>
            </a:extLst>
          </p:cNvPr>
          <p:cNvSpPr>
            <a:spLocks noGrp="1"/>
          </p:cNvSpPr>
          <p:nvPr>
            <p:ph sz="quarter" idx="13"/>
          </p:nvPr>
        </p:nvSpPr>
        <p:spPr>
          <a:xfrm>
            <a:off x="685800" y="2057401"/>
            <a:ext cx="10820400"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0">
            <a:extLst>
              <a:ext uri="{FF2B5EF4-FFF2-40B4-BE49-F238E27FC236}">
                <a16:creationId xmlns:a16="http://schemas.microsoft.com/office/drawing/2014/main" id="{087A5D98-A155-4A2C-A9E2-FF413A52CD5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742457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25D001E-6990-4A54-9749-8798CBF8F16C}"/>
              </a:ext>
            </a:extLst>
          </p:cNvPr>
          <p:cNvSpPr>
            <a:spLocks noGrp="1"/>
          </p:cNvSpPr>
          <p:nvPr>
            <p:ph type="body" idx="1"/>
          </p:nvPr>
        </p:nvSpPr>
        <p:spPr>
          <a:xfrm>
            <a:off x="924865" y="2057400"/>
            <a:ext cx="4946539" cy="761311"/>
          </a:xfrm>
        </p:spPr>
        <p:txBody>
          <a:bodyPr anchor="b"/>
          <a:lstStyle>
            <a:lvl1pPr marL="0" indent="0">
              <a:spcBef>
                <a:spcPts val="0"/>
              </a:spcBef>
              <a:buNone/>
              <a:defRPr sz="2400" b="1">
                <a:solidFill>
                  <a:schemeClr val="accent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EA2B7C-25FA-4228-B579-2AC94371180B}"/>
              </a:ext>
            </a:extLst>
          </p:cNvPr>
          <p:cNvSpPr>
            <a:spLocks noGrp="1"/>
          </p:cNvSpPr>
          <p:nvPr>
            <p:ph sz="half" idx="2"/>
          </p:nvPr>
        </p:nvSpPr>
        <p:spPr>
          <a:xfrm>
            <a:off x="924865" y="3212435"/>
            <a:ext cx="4946539" cy="22739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1E06274A-45BF-4129-B635-25169CE4E5CC}"/>
              </a:ext>
            </a:extLst>
          </p:cNvPr>
          <p:cNvSpPr>
            <a:spLocks noGrp="1"/>
          </p:cNvSpPr>
          <p:nvPr>
            <p:ph type="body" sz="quarter" idx="3"/>
          </p:nvPr>
        </p:nvSpPr>
        <p:spPr>
          <a:xfrm>
            <a:off x="6320597" y="2057400"/>
            <a:ext cx="4946537" cy="761311"/>
          </a:xfrm>
        </p:spPr>
        <p:txBody>
          <a:bodyPr anchor="b"/>
          <a:lstStyle>
            <a:lvl1pPr marL="0" indent="0">
              <a:spcBef>
                <a:spcPts val="0"/>
              </a:spcBef>
              <a:buNone/>
              <a:defRPr sz="2400" b="1">
                <a:solidFill>
                  <a:schemeClr val="accent3"/>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09BA14-6B93-4981-9F9D-DBDD729C6259}"/>
              </a:ext>
            </a:extLst>
          </p:cNvPr>
          <p:cNvSpPr>
            <a:spLocks noGrp="1"/>
          </p:cNvSpPr>
          <p:nvPr>
            <p:ph sz="quarter" idx="4"/>
          </p:nvPr>
        </p:nvSpPr>
        <p:spPr>
          <a:xfrm>
            <a:off x="6320597" y="3212435"/>
            <a:ext cx="4946537" cy="22739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10">
            <a:extLst>
              <a:ext uri="{FF2B5EF4-FFF2-40B4-BE49-F238E27FC236}">
                <a16:creationId xmlns:a16="http://schemas.microsoft.com/office/drawing/2014/main" id="{3636244A-819A-4EAE-94D5-6CA165E69921}"/>
              </a:ext>
            </a:extLst>
          </p:cNvPr>
          <p:cNvSpPr>
            <a:spLocks noGrp="1"/>
          </p:cNvSpPr>
          <p:nvPr>
            <p:ph type="dt" sz="half" idx="10"/>
          </p:nvPr>
        </p:nvSpPr>
        <p:spPr/>
        <p:txBody>
          <a:bodyPr/>
          <a:lstStyle/>
          <a:p>
            <a:fld id="{7DB0B814-ECC4-0B45-99E0-8EB42C0048FD}" type="datetime1">
              <a:rPr lang="en-US" smtClean="0"/>
              <a:t>3/2/2023</a:t>
            </a:fld>
            <a:endParaRPr lang="en-US" dirty="0"/>
          </a:p>
        </p:txBody>
      </p:sp>
      <p:sp>
        <p:nvSpPr>
          <p:cNvPr id="12" name="Footer Placeholder 11">
            <a:extLst>
              <a:ext uri="{FF2B5EF4-FFF2-40B4-BE49-F238E27FC236}">
                <a16:creationId xmlns:a16="http://schemas.microsoft.com/office/drawing/2014/main" id="{6857DF7F-3B65-4F1F-928D-593C4CE4A756}"/>
              </a:ext>
            </a:extLst>
          </p:cNvPr>
          <p:cNvSpPr>
            <a:spLocks noGrp="1"/>
          </p:cNvSpPr>
          <p:nvPr>
            <p:ph type="ftr" sz="quarter" idx="11"/>
          </p:nvPr>
        </p:nvSpPr>
        <p:spPr/>
        <p:txBody>
          <a:bodyPr/>
          <a:lstStyle/>
          <a:p>
            <a:r>
              <a:rPr lang="en-US" dirty="0"/>
              <a:t>2021 NCI-IDD State of the Workforce Survey Report | Data Glance</a:t>
            </a:r>
          </a:p>
        </p:txBody>
      </p:sp>
      <p:sp>
        <p:nvSpPr>
          <p:cNvPr id="13" name="Slide Number Placeholder 12">
            <a:extLst>
              <a:ext uri="{FF2B5EF4-FFF2-40B4-BE49-F238E27FC236}">
                <a16:creationId xmlns:a16="http://schemas.microsoft.com/office/drawing/2014/main" id="{41F10C45-6D8F-467D-B8EA-87750CB8F382}"/>
              </a:ext>
            </a:extLst>
          </p:cNvPr>
          <p:cNvSpPr>
            <a:spLocks noGrp="1"/>
          </p:cNvSpPr>
          <p:nvPr>
            <p:ph type="sldNum" sz="quarter" idx="12"/>
          </p:nvPr>
        </p:nvSpPr>
        <p:spPr/>
        <p:txBody>
          <a:bodyPr wrap="none"/>
          <a:lstStyle/>
          <a:p>
            <a:fld id="{B2643E34-DC33-45ED-8E33-EC0D5991E9A4}" type="slidenum">
              <a:rPr lang="en-US" smtClean="0"/>
              <a:pPr/>
              <a:t>‹#›</a:t>
            </a:fld>
            <a:endParaRPr lang="en-US" dirty="0"/>
          </a:p>
        </p:txBody>
      </p:sp>
      <p:sp>
        <p:nvSpPr>
          <p:cNvPr id="9" name="Title 8">
            <a:extLst>
              <a:ext uri="{FF2B5EF4-FFF2-40B4-BE49-F238E27FC236}">
                <a16:creationId xmlns:a16="http://schemas.microsoft.com/office/drawing/2014/main" id="{FE6DE758-0463-4F93-89C5-61F608D7A068}"/>
              </a:ext>
            </a:extLst>
          </p:cNvPr>
          <p:cNvSpPr>
            <a:spLocks noGrp="1"/>
          </p:cNvSpPr>
          <p:nvPr>
            <p:ph type="title"/>
          </p:nvPr>
        </p:nvSpPr>
        <p:spPr/>
        <p:txBody>
          <a:bodyPr/>
          <a:lstStyle/>
          <a:p>
            <a:r>
              <a:rPr lang="en-US"/>
              <a:t>Click to edit Master title style</a:t>
            </a:r>
          </a:p>
        </p:txBody>
      </p:sp>
      <p:cxnSp>
        <p:nvCxnSpPr>
          <p:cNvPr id="2" name="Straight Connector 1">
            <a:extLst>
              <a:ext uri="{FF2B5EF4-FFF2-40B4-BE49-F238E27FC236}">
                <a16:creationId xmlns:a16="http://schemas.microsoft.com/office/drawing/2014/main" id="{9F199382-5041-369F-8858-880C73CADB48}"/>
              </a:ext>
            </a:extLst>
          </p:cNvPr>
          <p:cNvCxnSpPr>
            <a:cxnSpLocks/>
          </p:cNvCxnSpPr>
          <p:nvPr userDrawn="1"/>
        </p:nvCxnSpPr>
        <p:spPr>
          <a:xfrm>
            <a:off x="696686" y="2029486"/>
            <a:ext cx="0" cy="3484271"/>
          </a:xfrm>
          <a:prstGeom prst="line">
            <a:avLst/>
          </a:prstGeom>
          <a:ln w="9525" cap="flat">
            <a:solidFill>
              <a:srgbClr val="EEEEEE"/>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4BAED7D0-5C72-F2BA-37DA-0229A534564E}"/>
              </a:ext>
            </a:extLst>
          </p:cNvPr>
          <p:cNvCxnSpPr>
            <a:cxnSpLocks/>
          </p:cNvCxnSpPr>
          <p:nvPr userDrawn="1"/>
        </p:nvCxnSpPr>
        <p:spPr>
          <a:xfrm>
            <a:off x="6096000" y="2029486"/>
            <a:ext cx="0" cy="3484271"/>
          </a:xfrm>
          <a:prstGeom prst="line">
            <a:avLst/>
          </a:prstGeom>
          <a:ln w="9525" cap="flat">
            <a:solidFill>
              <a:srgbClr val="EEEEEE"/>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565FBECD-60CF-C18E-B240-801373D890C8}"/>
              </a:ext>
            </a:extLst>
          </p:cNvPr>
          <p:cNvCxnSpPr>
            <a:cxnSpLocks/>
          </p:cNvCxnSpPr>
          <p:nvPr userDrawn="1"/>
        </p:nvCxnSpPr>
        <p:spPr>
          <a:xfrm>
            <a:off x="11506200" y="2029486"/>
            <a:ext cx="0" cy="3484271"/>
          </a:xfrm>
          <a:prstGeom prst="line">
            <a:avLst/>
          </a:prstGeom>
          <a:ln w="9525" cap="flat">
            <a:solidFill>
              <a:srgbClr val="EEEEEE"/>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93854401"/>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B7E0A99-1A28-4D24-A585-99C2E027D9DC}"/>
              </a:ext>
            </a:extLst>
          </p:cNvPr>
          <p:cNvSpPr>
            <a:spLocks noGrp="1"/>
          </p:cNvSpPr>
          <p:nvPr>
            <p:ph sz="half" idx="1"/>
          </p:nvPr>
        </p:nvSpPr>
        <p:spPr>
          <a:xfrm>
            <a:off x="924864" y="2057400"/>
            <a:ext cx="4946541" cy="3429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80E6115-4384-41EE-B6B2-940A4649995F}"/>
              </a:ext>
            </a:extLst>
          </p:cNvPr>
          <p:cNvSpPr>
            <a:spLocks noGrp="1"/>
          </p:cNvSpPr>
          <p:nvPr>
            <p:ph sz="half" idx="2"/>
          </p:nvPr>
        </p:nvSpPr>
        <p:spPr>
          <a:xfrm>
            <a:off x="6320596" y="2057400"/>
            <a:ext cx="4946537" cy="3429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FEA81D9C-1714-41EC-AB5C-54E1320D367A}"/>
              </a:ext>
            </a:extLst>
          </p:cNvPr>
          <p:cNvSpPr>
            <a:spLocks noGrp="1"/>
          </p:cNvSpPr>
          <p:nvPr>
            <p:ph type="dt" sz="half" idx="10"/>
          </p:nvPr>
        </p:nvSpPr>
        <p:spPr/>
        <p:txBody>
          <a:bodyPr/>
          <a:lstStyle/>
          <a:p>
            <a:fld id="{189FB130-42FA-7A40-AE4E-7D2EC3803E7E}" type="datetime1">
              <a:rPr lang="en-US" smtClean="0"/>
              <a:t>3/2/2023</a:t>
            </a:fld>
            <a:endParaRPr lang="en-US" dirty="0"/>
          </a:p>
        </p:txBody>
      </p:sp>
      <p:sp>
        <p:nvSpPr>
          <p:cNvPr id="9" name="Footer Placeholder 8">
            <a:extLst>
              <a:ext uri="{FF2B5EF4-FFF2-40B4-BE49-F238E27FC236}">
                <a16:creationId xmlns:a16="http://schemas.microsoft.com/office/drawing/2014/main" id="{138C60D4-B5E0-4E33-9DD7-8166677DEA07}"/>
              </a:ext>
            </a:extLst>
          </p:cNvPr>
          <p:cNvSpPr>
            <a:spLocks noGrp="1"/>
          </p:cNvSpPr>
          <p:nvPr>
            <p:ph type="ftr" sz="quarter" idx="11"/>
          </p:nvPr>
        </p:nvSpPr>
        <p:spPr/>
        <p:txBody>
          <a:bodyPr/>
          <a:lstStyle/>
          <a:p>
            <a:r>
              <a:rPr lang="en-US" dirty="0"/>
              <a:t>2021 NCI-IDD State of the Workforce Survey Report | Data Glance</a:t>
            </a:r>
          </a:p>
        </p:txBody>
      </p:sp>
      <p:sp>
        <p:nvSpPr>
          <p:cNvPr id="11" name="Slide Number Placeholder 10">
            <a:extLst>
              <a:ext uri="{FF2B5EF4-FFF2-40B4-BE49-F238E27FC236}">
                <a16:creationId xmlns:a16="http://schemas.microsoft.com/office/drawing/2014/main" id="{F9FE130B-2CDC-422E-A384-1923087EC349}"/>
              </a:ext>
            </a:extLst>
          </p:cNvPr>
          <p:cNvSpPr>
            <a:spLocks noGrp="1"/>
          </p:cNvSpPr>
          <p:nvPr>
            <p:ph type="sldNum" sz="quarter" idx="12"/>
          </p:nvPr>
        </p:nvSpPr>
        <p:spPr/>
        <p:txBody>
          <a:bodyPr/>
          <a:lstStyle/>
          <a:p>
            <a:fld id="{B2643E34-DC33-45ED-8E33-EC0D5991E9A4}" type="slidenum">
              <a:rPr lang="en-US" smtClean="0"/>
              <a:pPr/>
              <a:t>‹#›</a:t>
            </a:fld>
            <a:endParaRPr lang="en-US" dirty="0"/>
          </a:p>
        </p:txBody>
      </p:sp>
      <p:sp>
        <p:nvSpPr>
          <p:cNvPr id="6" name="Title 5">
            <a:extLst>
              <a:ext uri="{FF2B5EF4-FFF2-40B4-BE49-F238E27FC236}">
                <a16:creationId xmlns:a16="http://schemas.microsoft.com/office/drawing/2014/main" id="{A65B2DC3-BD62-4AA0-806F-9A3DC14395F9}"/>
              </a:ext>
            </a:extLst>
          </p:cNvPr>
          <p:cNvSpPr>
            <a:spLocks noGrp="1"/>
          </p:cNvSpPr>
          <p:nvPr>
            <p:ph type="title"/>
          </p:nvPr>
        </p:nvSpPr>
        <p:spPr/>
        <p:txBody>
          <a:bodyPr/>
          <a:lstStyle/>
          <a:p>
            <a:r>
              <a:rPr lang="en-US"/>
              <a:t>Click to edit Master title style</a:t>
            </a:r>
          </a:p>
        </p:txBody>
      </p:sp>
      <p:cxnSp>
        <p:nvCxnSpPr>
          <p:cNvPr id="2" name="Straight Connector 1">
            <a:extLst>
              <a:ext uri="{FF2B5EF4-FFF2-40B4-BE49-F238E27FC236}">
                <a16:creationId xmlns:a16="http://schemas.microsoft.com/office/drawing/2014/main" id="{AA222BA9-9A43-1ACC-F4C2-D172F135CA71}"/>
              </a:ext>
            </a:extLst>
          </p:cNvPr>
          <p:cNvCxnSpPr>
            <a:cxnSpLocks/>
          </p:cNvCxnSpPr>
          <p:nvPr userDrawn="1"/>
        </p:nvCxnSpPr>
        <p:spPr>
          <a:xfrm>
            <a:off x="696686" y="2029486"/>
            <a:ext cx="0" cy="3484271"/>
          </a:xfrm>
          <a:prstGeom prst="line">
            <a:avLst/>
          </a:prstGeom>
          <a:ln w="9525" cap="flat">
            <a:solidFill>
              <a:srgbClr val="EEEEEE"/>
            </a:solidFill>
          </a:ln>
          <a:effectLst/>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9A70DE7A-A349-CBE6-ECD1-866884CD36E1}"/>
              </a:ext>
            </a:extLst>
          </p:cNvPr>
          <p:cNvCxnSpPr>
            <a:cxnSpLocks/>
          </p:cNvCxnSpPr>
          <p:nvPr userDrawn="1"/>
        </p:nvCxnSpPr>
        <p:spPr>
          <a:xfrm>
            <a:off x="6096000" y="2029486"/>
            <a:ext cx="0" cy="3484271"/>
          </a:xfrm>
          <a:prstGeom prst="line">
            <a:avLst/>
          </a:prstGeom>
          <a:ln w="9525" cap="flat">
            <a:solidFill>
              <a:srgbClr val="EEEEEE"/>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F9FAB98C-8227-DB55-F5CE-F510A6476380}"/>
              </a:ext>
            </a:extLst>
          </p:cNvPr>
          <p:cNvCxnSpPr>
            <a:cxnSpLocks/>
          </p:cNvCxnSpPr>
          <p:nvPr userDrawn="1"/>
        </p:nvCxnSpPr>
        <p:spPr>
          <a:xfrm>
            <a:off x="11506200" y="2029486"/>
            <a:ext cx="0" cy="3484271"/>
          </a:xfrm>
          <a:prstGeom prst="line">
            <a:avLst/>
          </a:prstGeom>
          <a:ln w="9525" cap="flat">
            <a:solidFill>
              <a:srgbClr val="EEEEEE"/>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28008870"/>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2">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F5BE6D2F-D210-2DF0-04A1-7A98F5568CD8}"/>
              </a:ext>
            </a:extLst>
          </p:cNvPr>
          <p:cNvSpPr/>
          <p:nvPr userDrawn="1"/>
        </p:nvSpPr>
        <p:spPr>
          <a:xfrm>
            <a:off x="0" y="0"/>
            <a:ext cx="4445000" cy="6858000"/>
          </a:xfrm>
          <a:custGeom>
            <a:avLst/>
            <a:gdLst>
              <a:gd name="connsiteX0" fmla="*/ 0 w 4445000"/>
              <a:gd name="connsiteY0" fmla="*/ 0 h 6858000"/>
              <a:gd name="connsiteX1" fmla="*/ 2847564 w 4445000"/>
              <a:gd name="connsiteY1" fmla="*/ 0 h 6858000"/>
              <a:gd name="connsiteX2" fmla="*/ 3338779 w 4445000"/>
              <a:gd name="connsiteY2" fmla="*/ 0 h 6858000"/>
              <a:gd name="connsiteX3" fmla="*/ 3389356 w 4445000"/>
              <a:gd name="connsiteY3" fmla="*/ 46465 h 6858000"/>
              <a:gd name="connsiteX4" fmla="*/ 4445000 w 4445000"/>
              <a:gd name="connsiteY4" fmla="*/ 3428997 h 6858000"/>
              <a:gd name="connsiteX5" fmla="*/ 3389357 w 4445000"/>
              <a:gd name="connsiteY5" fmla="*/ 6811529 h 6858000"/>
              <a:gd name="connsiteX6" fmla="*/ 3338774 w 4445000"/>
              <a:gd name="connsiteY6" fmla="*/ 6857999 h 6858000"/>
              <a:gd name="connsiteX7" fmla="*/ 0 w 4445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45000" h="6858000">
                <a:moveTo>
                  <a:pt x="0" y="0"/>
                </a:moveTo>
                <a:lnTo>
                  <a:pt x="2847564" y="0"/>
                </a:lnTo>
                <a:lnTo>
                  <a:pt x="3338779" y="0"/>
                </a:lnTo>
                <a:lnTo>
                  <a:pt x="3389356" y="46465"/>
                </a:lnTo>
                <a:cubicBezTo>
                  <a:pt x="4018145" y="697883"/>
                  <a:pt x="4445000" y="1968374"/>
                  <a:pt x="4445000" y="3428997"/>
                </a:cubicBezTo>
                <a:cubicBezTo>
                  <a:pt x="4445000" y="4889619"/>
                  <a:pt x="4018145" y="6160111"/>
                  <a:pt x="3389357" y="6811529"/>
                </a:cubicBezTo>
                <a:lnTo>
                  <a:pt x="3338774" y="6857999"/>
                </a:lnTo>
                <a:lnTo>
                  <a:pt x="0" y="68580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endParaRPr lang="en-US" sz="1600" dirty="0"/>
          </a:p>
        </p:txBody>
      </p:sp>
      <p:sp>
        <p:nvSpPr>
          <p:cNvPr id="2" name="Title 1">
            <a:extLst>
              <a:ext uri="{FF2B5EF4-FFF2-40B4-BE49-F238E27FC236}">
                <a16:creationId xmlns:a16="http://schemas.microsoft.com/office/drawing/2014/main" id="{6BD76A30-9A32-76AB-7B98-EB556A6912EE}"/>
              </a:ext>
            </a:extLst>
          </p:cNvPr>
          <p:cNvSpPr>
            <a:spLocks noGrp="1"/>
          </p:cNvSpPr>
          <p:nvPr>
            <p:ph type="title"/>
          </p:nvPr>
        </p:nvSpPr>
        <p:spPr>
          <a:xfrm>
            <a:off x="685800" y="685798"/>
            <a:ext cx="2616958" cy="4800602"/>
          </a:xfrm>
        </p:spPr>
        <p:txBody>
          <a:body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E604E456-6031-4B42-FB33-A7BFFA44ACF1}"/>
              </a:ext>
            </a:extLst>
          </p:cNvPr>
          <p:cNvSpPr>
            <a:spLocks noGrp="1"/>
          </p:cNvSpPr>
          <p:nvPr>
            <p:ph type="ftr" sz="quarter" idx="10"/>
          </p:nvPr>
        </p:nvSpPr>
        <p:spPr/>
        <p:txBody>
          <a:bodyPr/>
          <a:lstStyle/>
          <a:p>
            <a:r>
              <a:rPr lang="en-US" dirty="0"/>
              <a:t>2021 NCI-IDD State of the Workforce Survey Report | Data Glance</a:t>
            </a:r>
          </a:p>
        </p:txBody>
      </p:sp>
      <p:sp>
        <p:nvSpPr>
          <p:cNvPr id="4" name="Date Placeholder 3">
            <a:extLst>
              <a:ext uri="{FF2B5EF4-FFF2-40B4-BE49-F238E27FC236}">
                <a16:creationId xmlns:a16="http://schemas.microsoft.com/office/drawing/2014/main" id="{2379E83F-22ED-31D1-627E-4AD4A019BCCE}"/>
              </a:ext>
            </a:extLst>
          </p:cNvPr>
          <p:cNvSpPr>
            <a:spLocks noGrp="1"/>
          </p:cNvSpPr>
          <p:nvPr>
            <p:ph type="dt" sz="half" idx="11"/>
          </p:nvPr>
        </p:nvSpPr>
        <p:spPr/>
        <p:txBody>
          <a:bodyPr/>
          <a:lstStyle/>
          <a:p>
            <a:fld id="{234D3D9B-307E-4443-AB5B-DF54F6BCF26D}" type="datetime1">
              <a:rPr lang="en-US" smtClean="0"/>
              <a:t>3/2/2023</a:t>
            </a:fld>
            <a:endParaRPr lang="en-US" dirty="0"/>
          </a:p>
        </p:txBody>
      </p:sp>
      <p:sp>
        <p:nvSpPr>
          <p:cNvPr id="5" name="Slide Number Placeholder 4">
            <a:extLst>
              <a:ext uri="{FF2B5EF4-FFF2-40B4-BE49-F238E27FC236}">
                <a16:creationId xmlns:a16="http://schemas.microsoft.com/office/drawing/2014/main" id="{97093A34-D3A6-B5AC-6829-B1CE09596692}"/>
              </a:ext>
            </a:extLst>
          </p:cNvPr>
          <p:cNvSpPr>
            <a:spLocks noGrp="1"/>
          </p:cNvSpPr>
          <p:nvPr>
            <p:ph type="sldNum" sz="quarter" idx="12"/>
          </p:nvPr>
        </p:nvSpPr>
        <p:spPr/>
        <p:txBody>
          <a:bodyPr/>
          <a:lstStyle/>
          <a:p>
            <a:fld id="{B2643E34-DC33-45ED-8E33-EC0D5991E9A4}" type="slidenum">
              <a:rPr lang="en-US" smtClean="0"/>
              <a:pPr/>
              <a:t>‹#›</a:t>
            </a:fld>
            <a:endParaRPr lang="en-US" dirty="0"/>
          </a:p>
        </p:txBody>
      </p:sp>
      <p:sp>
        <p:nvSpPr>
          <p:cNvPr id="12" name="Content Placeholder 11">
            <a:extLst>
              <a:ext uri="{FF2B5EF4-FFF2-40B4-BE49-F238E27FC236}">
                <a16:creationId xmlns:a16="http://schemas.microsoft.com/office/drawing/2014/main" id="{394AC399-38CC-2938-0A00-D3048719059F}"/>
              </a:ext>
            </a:extLst>
          </p:cNvPr>
          <p:cNvSpPr>
            <a:spLocks noGrp="1"/>
          </p:cNvSpPr>
          <p:nvPr>
            <p:ph sz="quarter" idx="13"/>
          </p:nvPr>
        </p:nvSpPr>
        <p:spPr>
          <a:xfrm>
            <a:off x="5182359" y="1371600"/>
            <a:ext cx="2934268"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Content Placeholder 11">
            <a:extLst>
              <a:ext uri="{FF2B5EF4-FFF2-40B4-BE49-F238E27FC236}">
                <a16:creationId xmlns:a16="http://schemas.microsoft.com/office/drawing/2014/main" id="{9BB7B1A1-8DC8-3EB2-2236-D15939FA3CA5}"/>
              </a:ext>
            </a:extLst>
          </p:cNvPr>
          <p:cNvSpPr>
            <a:spLocks noGrp="1"/>
          </p:cNvSpPr>
          <p:nvPr>
            <p:ph sz="quarter" idx="14"/>
          </p:nvPr>
        </p:nvSpPr>
        <p:spPr>
          <a:xfrm>
            <a:off x="8573827" y="1371600"/>
            <a:ext cx="2934268"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5" name="Straight Connector 24">
            <a:extLst>
              <a:ext uri="{FF2B5EF4-FFF2-40B4-BE49-F238E27FC236}">
                <a16:creationId xmlns:a16="http://schemas.microsoft.com/office/drawing/2014/main" id="{C19EB6D3-6874-22FF-2AB4-23AFFBBF7852}"/>
              </a:ext>
            </a:extLst>
          </p:cNvPr>
          <p:cNvCxnSpPr>
            <a:cxnSpLocks/>
          </p:cNvCxnSpPr>
          <p:nvPr userDrawn="1"/>
        </p:nvCxnSpPr>
        <p:spPr>
          <a:xfrm>
            <a:off x="8334233" y="1371600"/>
            <a:ext cx="0" cy="4114800"/>
          </a:xfrm>
          <a:prstGeom prst="line">
            <a:avLst/>
          </a:prstGeom>
          <a:ln w="9525" cap="flat">
            <a:solidFill>
              <a:srgbClr val="EEEEEE"/>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235460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2.sv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5ED4911-C899-7677-CEA5-A93E1258A817}"/>
              </a:ext>
            </a:extLst>
          </p:cNvPr>
          <p:cNvPicPr>
            <a:picLocks noChangeAspect="1"/>
          </p:cNvPicPr>
          <p:nvPr userDrawn="1"/>
        </p:nvPicPr>
        <p:blipFill>
          <a:blip r:embed="rId27">
            <a:extLst>
              <a:ext uri="{96DAC541-7B7A-43D3-8B79-37D633B846F1}">
                <asvg:svgBlip xmlns:asvg="http://schemas.microsoft.com/office/drawing/2016/SVG/main" r:embed="rId28"/>
              </a:ext>
            </a:extLst>
          </a:blip>
          <a:stretch>
            <a:fillRect/>
          </a:stretch>
        </p:blipFill>
        <p:spPr>
          <a:xfrm>
            <a:off x="11659472" y="6347780"/>
            <a:ext cx="379256" cy="334638"/>
          </a:xfrm>
          <a:prstGeom prst="rect">
            <a:avLst/>
          </a:prstGeom>
        </p:spPr>
      </p:pic>
      <p:sp>
        <p:nvSpPr>
          <p:cNvPr id="3" name="Text Placeholder 2">
            <a:extLst>
              <a:ext uri="{FF2B5EF4-FFF2-40B4-BE49-F238E27FC236}">
                <a16:creationId xmlns:a16="http://schemas.microsoft.com/office/drawing/2014/main" id="{FA9BDFA8-3817-4733-A7E6-C391835FC246}"/>
              </a:ext>
            </a:extLst>
          </p:cNvPr>
          <p:cNvSpPr>
            <a:spLocks noGrp="1"/>
          </p:cNvSpPr>
          <p:nvPr>
            <p:ph type="body" idx="1"/>
          </p:nvPr>
        </p:nvSpPr>
        <p:spPr>
          <a:xfrm>
            <a:off x="685800" y="2057400"/>
            <a:ext cx="10820400" cy="4114799"/>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70E8890C-677F-4C91-82E6-627D8C881C36}"/>
              </a:ext>
            </a:extLst>
          </p:cNvPr>
          <p:cNvSpPr>
            <a:spLocks noGrp="1"/>
          </p:cNvSpPr>
          <p:nvPr>
            <p:ph type="ftr" sz="quarter" idx="3"/>
          </p:nvPr>
        </p:nvSpPr>
        <p:spPr>
          <a:xfrm>
            <a:off x="685800" y="6446519"/>
            <a:ext cx="7185660" cy="137160"/>
          </a:xfrm>
          <a:prstGeom prst="rect">
            <a:avLst/>
          </a:prstGeom>
        </p:spPr>
        <p:txBody>
          <a:bodyPr vert="horz" lIns="0" tIns="0" rIns="0" bIns="0" rtlCol="0" anchor="b"/>
          <a:lstStyle>
            <a:lvl1pPr algn="l">
              <a:defRPr sz="800">
                <a:solidFill>
                  <a:schemeClr val="tx2">
                    <a:lumMod val="60000"/>
                    <a:lumOff val="40000"/>
                  </a:schemeClr>
                </a:solidFill>
              </a:defRPr>
            </a:lvl1pPr>
          </a:lstStyle>
          <a:p>
            <a:r>
              <a:rPr lang="en-US" dirty="0"/>
              <a:t>2021 NCI-IDD State of the Workforce Survey Report | Data Glance</a:t>
            </a:r>
          </a:p>
        </p:txBody>
      </p:sp>
      <p:sp>
        <p:nvSpPr>
          <p:cNvPr id="2" name="Title Placeholder 1">
            <a:extLst>
              <a:ext uri="{FF2B5EF4-FFF2-40B4-BE49-F238E27FC236}">
                <a16:creationId xmlns:a16="http://schemas.microsoft.com/office/drawing/2014/main" id="{948FBA51-83A7-418F-9111-FF640E9D135D}"/>
              </a:ext>
            </a:extLst>
          </p:cNvPr>
          <p:cNvSpPr>
            <a:spLocks noGrp="1"/>
          </p:cNvSpPr>
          <p:nvPr>
            <p:ph type="title"/>
          </p:nvPr>
        </p:nvSpPr>
        <p:spPr>
          <a:xfrm>
            <a:off x="685800" y="685798"/>
            <a:ext cx="10820400" cy="1097282"/>
          </a:xfrm>
          <a:prstGeom prst="rect">
            <a:avLst/>
          </a:prstGeom>
        </p:spPr>
        <p:txBody>
          <a:bodyPr vert="horz" lIns="0" tIns="0" rIns="0" bIns="0" rtlCol="0" anchor="t">
            <a:noAutofit/>
          </a:bodyPr>
          <a:lstStyle/>
          <a:p>
            <a:r>
              <a:rPr lang="en-US"/>
              <a:t>Click to edit Master title style</a:t>
            </a:r>
          </a:p>
        </p:txBody>
      </p:sp>
      <p:sp>
        <p:nvSpPr>
          <p:cNvPr id="4" name="Date Placeholder 3">
            <a:extLst>
              <a:ext uri="{FF2B5EF4-FFF2-40B4-BE49-F238E27FC236}">
                <a16:creationId xmlns:a16="http://schemas.microsoft.com/office/drawing/2014/main" id="{C87AF948-68C6-4080-96A4-341B3E72654F}"/>
              </a:ext>
            </a:extLst>
          </p:cNvPr>
          <p:cNvSpPr>
            <a:spLocks noGrp="1"/>
          </p:cNvSpPr>
          <p:nvPr>
            <p:ph type="dt" sz="half" idx="2"/>
          </p:nvPr>
        </p:nvSpPr>
        <p:spPr>
          <a:xfrm>
            <a:off x="8967535" y="6446519"/>
            <a:ext cx="1828800" cy="137160"/>
          </a:xfrm>
          <a:prstGeom prst="rect">
            <a:avLst/>
          </a:prstGeom>
        </p:spPr>
        <p:txBody>
          <a:bodyPr vert="horz" wrap="none" lIns="0" tIns="0" rIns="0" bIns="0" rtlCol="0" anchor="b"/>
          <a:lstStyle>
            <a:lvl1pPr algn="r">
              <a:defRPr sz="800">
                <a:solidFill>
                  <a:schemeClr val="tx2">
                    <a:lumMod val="60000"/>
                    <a:lumOff val="40000"/>
                  </a:schemeClr>
                </a:solidFill>
              </a:defRPr>
            </a:lvl1pPr>
          </a:lstStyle>
          <a:p>
            <a:fld id="{5B9EB51A-98A9-8742-985C-581F23F6E0DB}" type="datetime1">
              <a:rPr lang="en-US" smtClean="0"/>
              <a:t>3/2/2023</a:t>
            </a:fld>
            <a:endParaRPr lang="en-US" dirty="0"/>
          </a:p>
        </p:txBody>
      </p:sp>
      <p:sp>
        <p:nvSpPr>
          <p:cNvPr id="6" name="Slide Number Placeholder 5">
            <a:extLst>
              <a:ext uri="{FF2B5EF4-FFF2-40B4-BE49-F238E27FC236}">
                <a16:creationId xmlns:a16="http://schemas.microsoft.com/office/drawing/2014/main" id="{BBB351C1-F417-4576-B405-26A2525BAB69}"/>
              </a:ext>
            </a:extLst>
          </p:cNvPr>
          <p:cNvSpPr>
            <a:spLocks noGrp="1"/>
          </p:cNvSpPr>
          <p:nvPr>
            <p:ph type="sldNum" sz="quarter" idx="4"/>
          </p:nvPr>
        </p:nvSpPr>
        <p:spPr>
          <a:xfrm>
            <a:off x="10840792" y="6446519"/>
            <a:ext cx="665408" cy="137160"/>
          </a:xfrm>
          <a:prstGeom prst="rect">
            <a:avLst/>
          </a:prstGeom>
        </p:spPr>
        <p:txBody>
          <a:bodyPr vert="horz" lIns="0" tIns="0" rIns="0" bIns="0" rtlCol="0" anchor="b"/>
          <a:lstStyle>
            <a:lvl1pPr algn="r">
              <a:defRPr sz="800">
                <a:solidFill>
                  <a:schemeClr val="tx2">
                    <a:lumMod val="60000"/>
                    <a:lumOff val="40000"/>
                  </a:schemeClr>
                </a:solidFill>
              </a:defRPr>
            </a:lvl1pPr>
          </a:lstStyle>
          <a:p>
            <a:fld id="{B2643E34-DC33-45ED-8E33-EC0D5991E9A4}" type="slidenum">
              <a:rPr lang="en-US" smtClean="0"/>
              <a:pPr/>
              <a:t>‹#›</a:t>
            </a:fld>
            <a:endParaRPr lang="en-US" dirty="0"/>
          </a:p>
        </p:txBody>
      </p:sp>
    </p:spTree>
    <p:extLst>
      <p:ext uri="{BB962C8B-B14F-4D97-AF65-F5344CB8AC3E}">
        <p14:creationId xmlns:p14="http://schemas.microsoft.com/office/powerpoint/2010/main" val="1049333549"/>
      </p:ext>
    </p:extLst>
  </p:cSld>
  <p:clrMap bg1="lt1" tx1="dk1" bg2="lt2" tx2="dk2" accent1="accent1" accent2="accent2" accent3="accent3" accent4="accent4" accent5="accent5" accent6="accent6" hlink="hlink" folHlink="folHlink"/>
  <p:sldLayoutIdLst>
    <p:sldLayoutId id="2147483649" r:id="rId1"/>
    <p:sldLayoutId id="2147483668" r:id="rId2"/>
    <p:sldLayoutId id="2147483651" r:id="rId3"/>
    <p:sldLayoutId id="2147483662" r:id="rId4"/>
    <p:sldLayoutId id="2147483661" r:id="rId5"/>
    <p:sldLayoutId id="2147483650" r:id="rId6"/>
    <p:sldLayoutId id="2147483653" r:id="rId7"/>
    <p:sldLayoutId id="2147483652" r:id="rId8"/>
    <p:sldLayoutId id="2147483665" r:id="rId9"/>
    <p:sldLayoutId id="2147483666" r:id="rId10"/>
    <p:sldLayoutId id="2147483667" r:id="rId11"/>
    <p:sldLayoutId id="2147483663" r:id="rId12"/>
    <p:sldLayoutId id="2147483664" r:id="rId13"/>
    <p:sldLayoutId id="2147483654" r:id="rId14"/>
    <p:sldLayoutId id="2147483655" r:id="rId15"/>
    <p:sldLayoutId id="2147483656" r:id="rId16"/>
    <p:sldLayoutId id="2147483657" r:id="rId17"/>
    <p:sldLayoutId id="2147483669" r:id="rId18"/>
    <p:sldLayoutId id="2147483659" r:id="rId19"/>
    <p:sldLayoutId id="2147483671" r:id="rId20"/>
    <p:sldLayoutId id="2147483670" r:id="rId21"/>
    <p:sldLayoutId id="2147483660" r:id="rId22"/>
    <p:sldLayoutId id="2147483658" r:id="rId23"/>
    <p:sldLayoutId id="2147483672" r:id="rId24"/>
    <p:sldLayoutId id="2147483673" r:id="rId25"/>
  </p:sldLayoutIdLst>
  <p:hf sldNum="0" hdr="0" dt="0"/>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7013" indent="-227013" algn="l" defTabSz="914400" rtl="0" eaLnBrk="1" latinLnBrk="0" hangingPunct="1">
        <a:lnSpc>
          <a:spcPct val="120000"/>
        </a:lnSpc>
        <a:spcBef>
          <a:spcPts val="1200"/>
        </a:spcBef>
        <a:buFont typeface="Arial Nova" panose="020B0504020202020204" pitchFamily="34" charset="0"/>
        <a:buChar char="•"/>
        <a:defRPr sz="1600" kern="1200">
          <a:solidFill>
            <a:schemeClr val="tx2"/>
          </a:solidFill>
          <a:latin typeface="+mn-lt"/>
          <a:ea typeface="+mn-ea"/>
          <a:cs typeface="+mn-cs"/>
        </a:defRPr>
      </a:lvl1pPr>
      <a:lvl2pPr marL="460375" indent="-233363" algn="l" defTabSz="914400" rtl="0" eaLnBrk="1" latinLnBrk="0" hangingPunct="1">
        <a:lnSpc>
          <a:spcPct val="120000"/>
        </a:lnSpc>
        <a:spcBef>
          <a:spcPts val="600"/>
        </a:spcBef>
        <a:buFont typeface="Arial Nova" panose="020B0504020202020204" pitchFamily="34" charset="0"/>
        <a:buChar char="−"/>
        <a:defRPr sz="1600" kern="1200">
          <a:solidFill>
            <a:schemeClr val="tx2"/>
          </a:solidFill>
          <a:latin typeface="+mn-lt"/>
          <a:ea typeface="+mn-ea"/>
          <a:cs typeface="+mn-cs"/>
        </a:defRPr>
      </a:lvl2pPr>
      <a:lvl3pPr marL="625475" indent="-165100" algn="l" defTabSz="914400" rtl="0" eaLnBrk="1" latinLnBrk="0" hangingPunct="1">
        <a:lnSpc>
          <a:spcPct val="120000"/>
        </a:lnSpc>
        <a:spcBef>
          <a:spcPts val="600"/>
        </a:spcBef>
        <a:buFont typeface="Arial Nova" panose="020B0504020202020204" pitchFamily="34" charset="0"/>
        <a:buChar char="−"/>
        <a:defRPr sz="1400" kern="1200">
          <a:solidFill>
            <a:schemeClr val="tx2"/>
          </a:solidFill>
          <a:latin typeface="+mn-lt"/>
          <a:ea typeface="+mn-ea"/>
          <a:cs typeface="+mn-cs"/>
        </a:defRPr>
      </a:lvl3pPr>
      <a:lvl4pPr marL="798513" indent="-173038" algn="l" defTabSz="914400" rtl="0" eaLnBrk="1" latinLnBrk="0" hangingPunct="1">
        <a:lnSpc>
          <a:spcPct val="120000"/>
        </a:lnSpc>
        <a:spcBef>
          <a:spcPts val="600"/>
        </a:spcBef>
        <a:buFont typeface="Arial Nova" panose="020B0504020202020204" pitchFamily="34" charset="0"/>
        <a:buChar char="−"/>
        <a:defRPr sz="1200" kern="1200">
          <a:solidFill>
            <a:schemeClr val="tx2"/>
          </a:solidFill>
          <a:latin typeface="+mn-lt"/>
          <a:ea typeface="+mn-ea"/>
          <a:cs typeface="+mn-cs"/>
        </a:defRPr>
      </a:lvl4pPr>
      <a:lvl5pPr marL="969963" indent="-171450" algn="l" defTabSz="914400" rtl="0" eaLnBrk="1" latinLnBrk="0" hangingPunct="1">
        <a:lnSpc>
          <a:spcPct val="120000"/>
        </a:lnSpc>
        <a:spcBef>
          <a:spcPts val="600"/>
        </a:spcBef>
        <a:buFont typeface="Arial Nova" panose="020B0504020202020204" pitchFamily="34" charset="0"/>
        <a:buChar char="−"/>
        <a:defRPr sz="11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Nova" panose="020B05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Nova" panose="020B05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Nova" panose="020B05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Nova" panose="020B05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F26B43"/>
          </p15:clr>
        </p15:guide>
        <p15:guide id="2" pos="7680">
          <p15:clr>
            <a:srgbClr val="F26B43"/>
          </p15:clr>
        </p15:guide>
        <p15:guide id="3" pos="432">
          <p15:clr>
            <a:srgbClr val="F26B43"/>
          </p15:clr>
        </p15:guide>
        <p15:guide id="4" pos="2512">
          <p15:clr>
            <a:srgbClr val="F26B43"/>
          </p15:clr>
        </p15:guide>
        <p15:guide id="5" pos="2800">
          <p15:clr>
            <a:srgbClr val="F26B43"/>
          </p15:clr>
        </p15:guide>
        <p15:guide id="6" pos="4880">
          <p15:clr>
            <a:srgbClr val="F26B43"/>
          </p15:clr>
        </p15:guide>
        <p15:guide id="7" pos="5168">
          <p15:clr>
            <a:srgbClr val="F26B43"/>
          </p15:clr>
        </p15:guide>
        <p15:guide id="8" pos="7248">
          <p15:clr>
            <a:srgbClr val="F26B43"/>
          </p15:clr>
        </p15:guide>
        <p15:guide id="9" orient="horz">
          <p15:clr>
            <a:srgbClr val="F26B43"/>
          </p15:clr>
        </p15:guide>
        <p15:guide id="10" orient="horz" pos="4320">
          <p15:clr>
            <a:srgbClr val="F26B43"/>
          </p15:clr>
        </p15:guide>
        <p15:guide id="11" orient="horz" pos="432">
          <p15:clr>
            <a:srgbClr val="F26B43"/>
          </p15:clr>
        </p15:guide>
        <p15:guide id="12" orient="horz" pos="1296">
          <p15:clr>
            <a:srgbClr val="F26B43"/>
          </p15:clr>
        </p15:guide>
        <p15:guide id="13" orient="horz" pos="1728">
          <p15:clr>
            <a:srgbClr val="A4A3A4"/>
          </p15:clr>
        </p15:guide>
        <p15:guide id="14" orient="horz" pos="2592">
          <p15:clr>
            <a:srgbClr val="A4A3A4"/>
          </p15:clr>
        </p15:guide>
        <p15:guide id="15" orient="horz" pos="3024">
          <p15:clr>
            <a:srgbClr val="A4A3A4"/>
          </p15:clr>
        </p15:guide>
        <p15:guide id="16" orient="horz" pos="3888">
          <p15:clr>
            <a:srgbClr val="F26B43"/>
          </p15:clr>
        </p15:guide>
        <p15:guide id="17" orient="horz" pos="864">
          <p15:clr>
            <a:srgbClr val="A4A3A4"/>
          </p15:clr>
        </p15:guide>
        <p15:guide id="18" orient="horz" pos="3456">
          <p15:clr>
            <a:srgbClr val="5ACBF0"/>
          </p15:clr>
        </p15:guide>
        <p15:guide id="19" orient="horz" pos="2160">
          <p15:clr>
            <a:srgbClr val="A4A3A4"/>
          </p15:clr>
        </p15:guide>
        <p15:guide id="21" pos="3696">
          <p15:clr>
            <a:srgbClr val="5ACBF0"/>
          </p15:clr>
        </p15:guide>
        <p15:guide id="22" pos="3984">
          <p15:clr>
            <a:srgbClr val="5ACBF0"/>
          </p15:clr>
        </p15:guide>
        <p15:guide id="23" pos="576">
          <p15:clr>
            <a:srgbClr val="5ACBF0"/>
          </p15:clr>
        </p15:guide>
        <p15:guide id="24" pos="7104">
          <p15:clr>
            <a:srgbClr val="5ACBF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chart" Target="../charts/chart2.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chart" Target="../charts/chart3.xml"/><Relationship Id="rId1" Type="http://schemas.openxmlformats.org/officeDocument/2006/relationships/slideLayout" Target="../slideLayouts/slideLayout8.xml"/><Relationship Id="rId4" Type="http://schemas.openxmlformats.org/officeDocument/2006/relationships/chart" Target="../charts/chart4.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chart" Target="../charts/chart5.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chart" Target="../charts/chart6.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chart" Target="../charts/chart8.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chart" Target="../charts/chart9.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chart" Target="../charts/chart10.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chart" Target="../charts/chart12.xml"/><Relationship Id="rId1" Type="http://schemas.openxmlformats.org/officeDocument/2006/relationships/slideLayout" Target="../slideLayouts/slideLayout6.xml"/><Relationship Id="rId5" Type="http://schemas.openxmlformats.org/officeDocument/2006/relationships/chart" Target="../charts/chart14.xml"/><Relationship Id="rId4" Type="http://schemas.openxmlformats.org/officeDocument/2006/relationships/chart" Target="../charts/chart13.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chart" Target="../charts/chart15.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chart" Target="../charts/chart16.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chart" Target="../charts/chart17.xml"/><Relationship Id="rId1" Type="http://schemas.openxmlformats.org/officeDocument/2006/relationships/slideLayout" Target="../slideLayouts/slideLayout6.xml"/><Relationship Id="rId4" Type="http://schemas.openxmlformats.org/officeDocument/2006/relationships/chart" Target="../charts/chart18.xml"/></Relationships>
</file>

<file path=ppt/slides/_rels/slide23.xml.rels><?xml version="1.0" encoding="UTF-8" standalone="yes"?>
<Relationships xmlns="http://schemas.openxmlformats.org/package/2006/relationships"><Relationship Id="rId3" Type="http://schemas.openxmlformats.org/officeDocument/2006/relationships/hyperlink" Target="https://idd.nationalcoreindicators.org/wp-content/uploads/2023/02/2021StateoftheWorkforceReport_FINAL.pdf" TargetMode="External"/><Relationship Id="rId2" Type="http://schemas.openxmlformats.org/officeDocument/2006/relationships/image" Target="../media/image23.jpeg"/><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hyperlink" Target="mailto:dhsddreq@nd.gov" TargetMode="External"/><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hyperlink" Target="https://www.hhs.nd.gov/dd"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4.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0.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50000"/>
          </a:schemeClr>
        </a:solidFill>
        <a:effectLst/>
      </p:bgPr>
    </p:bg>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14E56E12-DA72-C086-1A98-1ED1ED05CE02}"/>
              </a:ext>
            </a:extLst>
          </p:cNvPr>
          <p:cNvPicPr>
            <a:picLocks noChangeAspect="1"/>
          </p:cNvPicPr>
          <p:nvPr/>
        </p:nvPicPr>
        <p:blipFill rotWithShape="1">
          <a:blip r:embed="rId3"/>
          <a:srcRect t="12351" r="1305"/>
          <a:stretch/>
        </p:blipFill>
        <p:spPr>
          <a:xfrm>
            <a:off x="2487417" y="14280"/>
            <a:ext cx="9209521" cy="5343519"/>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263EC3B9-3048-3F6F-05C8-B472F16E37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4584" y="5427738"/>
            <a:ext cx="2991185" cy="504971"/>
          </a:xfrm>
          <a:prstGeom prst="rect">
            <a:avLst/>
          </a:prstGeom>
        </p:spPr>
      </p:pic>
      <p:sp>
        <p:nvSpPr>
          <p:cNvPr id="2" name="Text Box 13">
            <a:extLst>
              <a:ext uri="{FF2B5EF4-FFF2-40B4-BE49-F238E27FC236}">
                <a16:creationId xmlns:a16="http://schemas.microsoft.com/office/drawing/2014/main" id="{E933E957-6715-3DF1-CD45-16CCAB6B5255}"/>
              </a:ext>
            </a:extLst>
          </p:cNvPr>
          <p:cNvSpPr txBox="1"/>
          <p:nvPr/>
        </p:nvSpPr>
        <p:spPr>
          <a:xfrm rot="16200000">
            <a:off x="-2311097" y="1400806"/>
            <a:ext cx="7139497" cy="3346264"/>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07000"/>
              </a:lnSpc>
              <a:spcBef>
                <a:spcPts val="1200"/>
              </a:spcBef>
            </a:pPr>
            <a:r>
              <a:rPr lang="en-US" sz="21000" b="1" kern="0" spc="-800" dirty="0">
                <a:solidFill>
                  <a:schemeClr val="bg1">
                    <a:alpha val="5000"/>
                  </a:schemeClr>
                </a:solidFill>
                <a:effectLst/>
                <a:latin typeface="Arial Black" panose="020B0604020202020204" pitchFamily="34" charset="0"/>
                <a:ea typeface="Malgun Gothic" panose="020B0503020000020004" pitchFamily="34" charset="-127"/>
                <a:cs typeface="Arial Black" panose="020B0604020202020204" pitchFamily="34" charset="0"/>
              </a:rPr>
              <a:t>2021</a:t>
            </a:r>
            <a:endParaRPr lang="en-US" sz="21000" b="1" spc="-800" dirty="0">
              <a:solidFill>
                <a:schemeClr val="bg1">
                  <a:alpha val="5000"/>
                </a:schemeClr>
              </a:solidFill>
              <a:effectLst/>
              <a:latin typeface="Arial Black" panose="020B0604020202020204" pitchFamily="34" charset="0"/>
              <a:ea typeface="Malgun Gothic" panose="020B0503020000020004" pitchFamily="34" charset="-127"/>
              <a:cs typeface="Arial Black" panose="020B0604020202020204" pitchFamily="34" charset="0"/>
            </a:endParaRPr>
          </a:p>
        </p:txBody>
      </p:sp>
      <p:sp>
        <p:nvSpPr>
          <p:cNvPr id="8" name="TextBox 7">
            <a:extLst>
              <a:ext uri="{FF2B5EF4-FFF2-40B4-BE49-F238E27FC236}">
                <a16:creationId xmlns:a16="http://schemas.microsoft.com/office/drawing/2014/main" id="{738315D0-47A6-2409-CAAF-560B36FAC4CA}"/>
              </a:ext>
            </a:extLst>
          </p:cNvPr>
          <p:cNvSpPr txBox="1"/>
          <p:nvPr/>
        </p:nvSpPr>
        <p:spPr>
          <a:xfrm>
            <a:off x="2446007" y="5993256"/>
            <a:ext cx="9384041" cy="520527"/>
          </a:xfrm>
          <a:prstGeom prst="rect">
            <a:avLst/>
          </a:prstGeom>
          <a:noFill/>
        </p:spPr>
        <p:txBody>
          <a:bodyPr wrap="square">
            <a:spAutoFit/>
          </a:bodyPr>
          <a:lstStyle/>
          <a:p>
            <a:pPr marL="0" marR="0">
              <a:lnSpc>
                <a:spcPct val="107000"/>
              </a:lnSpc>
              <a:spcBef>
                <a:spcPts val="1200"/>
              </a:spcBef>
            </a:pPr>
            <a:r>
              <a:rPr lang="en-US" sz="2800" kern="0" dirty="0">
                <a:solidFill>
                  <a:srgbClr val="FFFFFF"/>
                </a:solidFill>
                <a:effectLst/>
                <a:latin typeface="Arial" panose="020B0604020202020204" pitchFamily="34" charset="0"/>
                <a:ea typeface="MS Gothic" panose="020B0609070205080204" pitchFamily="49" charset="-128"/>
                <a:cs typeface="Times New Roman" panose="02020603050405020304" pitchFamily="18" charset="0"/>
              </a:rPr>
              <a:t>2021 State of the Workforce Survey Report | </a:t>
            </a:r>
            <a:r>
              <a:rPr lang="en-US" sz="2800" b="1" kern="0" dirty="0">
                <a:solidFill>
                  <a:srgbClr val="FFFFFF"/>
                </a:solidFill>
                <a:effectLst/>
                <a:latin typeface="Arial" panose="020B0604020202020204" pitchFamily="34" charset="0"/>
                <a:ea typeface="MS Gothic" panose="020B0609070205080204" pitchFamily="49" charset="-128"/>
                <a:cs typeface="Times New Roman" panose="02020603050405020304" pitchFamily="18" charset="0"/>
              </a:rPr>
              <a:t>Data Glance</a:t>
            </a:r>
            <a:endParaRPr lang="en-US" sz="2800" b="1" kern="0" dirty="0">
              <a:solidFill>
                <a:srgbClr val="035E6F"/>
              </a:solidFill>
              <a:effectLst/>
              <a:latin typeface="Franklin Gothic Book" panose="020B0503020102020204" pitchFamily="34" charset="0"/>
              <a:ea typeface="MS Gothic" panose="020B0609070205080204" pitchFamily="49" charset="-128"/>
              <a:cs typeface="Times New Roman" panose="02020603050405020304" pitchFamily="18" charset="0"/>
            </a:endParaRPr>
          </a:p>
        </p:txBody>
      </p:sp>
      <p:sp>
        <p:nvSpPr>
          <p:cNvPr id="5" name="TextBox 4">
            <a:extLst>
              <a:ext uri="{FF2B5EF4-FFF2-40B4-BE49-F238E27FC236}">
                <a16:creationId xmlns:a16="http://schemas.microsoft.com/office/drawing/2014/main" id="{E3AE6371-D070-E81E-0046-635ED353E655}"/>
              </a:ext>
            </a:extLst>
          </p:cNvPr>
          <p:cNvSpPr txBox="1"/>
          <p:nvPr/>
        </p:nvSpPr>
        <p:spPr>
          <a:xfrm>
            <a:off x="9497090" y="5438580"/>
            <a:ext cx="2433764" cy="520527"/>
          </a:xfrm>
          <a:prstGeom prst="rect">
            <a:avLst/>
          </a:prstGeom>
          <a:noFill/>
        </p:spPr>
        <p:txBody>
          <a:bodyPr wrap="square">
            <a:spAutoFit/>
          </a:bodyPr>
          <a:lstStyle/>
          <a:p>
            <a:pPr marL="0" marR="0">
              <a:lnSpc>
                <a:spcPct val="107000"/>
              </a:lnSpc>
              <a:spcBef>
                <a:spcPts val="1200"/>
              </a:spcBef>
            </a:pPr>
            <a:r>
              <a:rPr lang="en-US" sz="2800" b="1" kern="0" dirty="0">
                <a:solidFill>
                  <a:schemeClr val="bg1"/>
                </a:solidFill>
                <a:effectLst/>
                <a:latin typeface="Franklin Gothic Book" panose="020B0503020102020204" pitchFamily="34" charset="0"/>
                <a:ea typeface="MS Gothic" panose="020B0609070205080204" pitchFamily="49" charset="-128"/>
                <a:cs typeface="Times New Roman" panose="02020603050405020304" pitchFamily="18" charset="0"/>
              </a:rPr>
              <a:t>North Dakota</a:t>
            </a:r>
          </a:p>
        </p:txBody>
      </p:sp>
      <p:sp>
        <p:nvSpPr>
          <p:cNvPr id="3" name="TextBox 2">
            <a:extLst>
              <a:ext uri="{FF2B5EF4-FFF2-40B4-BE49-F238E27FC236}">
                <a16:creationId xmlns:a16="http://schemas.microsoft.com/office/drawing/2014/main" id="{9E73ED64-C38D-030D-4680-914C6E154FAD}"/>
              </a:ext>
            </a:extLst>
          </p:cNvPr>
          <p:cNvSpPr txBox="1"/>
          <p:nvPr/>
        </p:nvSpPr>
        <p:spPr>
          <a:xfrm>
            <a:off x="2050324" y="6513783"/>
            <a:ext cx="7906793" cy="269390"/>
          </a:xfrm>
          <a:prstGeom prst="rect">
            <a:avLst/>
          </a:prstGeom>
          <a:noFill/>
        </p:spPr>
        <p:txBody>
          <a:bodyPr wrap="square" lIns="0" tIns="0" rIns="0" bIns="0" rtlCol="0">
            <a:noAutofit/>
          </a:bodyPr>
          <a:lstStyle/>
          <a:p>
            <a:pPr lvl="4" algn="ctr">
              <a:lnSpc>
                <a:spcPct val="120000"/>
              </a:lnSpc>
              <a:spcBef>
                <a:spcPts val="1200"/>
              </a:spcBef>
            </a:pPr>
            <a:r>
              <a:rPr lang="en-US" sz="1200" dirty="0">
                <a:solidFill>
                  <a:schemeClr val="bg1"/>
                </a:solidFill>
              </a:rPr>
              <a:t>ND Department of Health and Humans Services, Developmental Disabilities Section</a:t>
            </a:r>
          </a:p>
          <a:p>
            <a:pPr algn="l">
              <a:lnSpc>
                <a:spcPct val="120000"/>
              </a:lnSpc>
              <a:spcBef>
                <a:spcPts val="1200"/>
              </a:spcBef>
            </a:pPr>
            <a:endParaRPr lang="en-US" sz="1200" dirty="0">
              <a:solidFill>
                <a:schemeClr val="bg1"/>
              </a:solidFill>
            </a:endParaRPr>
          </a:p>
        </p:txBody>
      </p:sp>
    </p:spTree>
    <p:extLst>
      <p:ext uri="{BB962C8B-B14F-4D97-AF65-F5344CB8AC3E}">
        <p14:creationId xmlns:p14="http://schemas.microsoft.com/office/powerpoint/2010/main" val="41000716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1" name="Content Placeholder 10">
            <a:extLst>
              <a:ext uri="{FF2B5EF4-FFF2-40B4-BE49-F238E27FC236}">
                <a16:creationId xmlns:a16="http://schemas.microsoft.com/office/drawing/2014/main" id="{32B22F09-EBCC-4D28-A8EC-684D40FB9913}"/>
              </a:ext>
            </a:extLst>
          </p:cNvPr>
          <p:cNvGraphicFramePr>
            <a:graphicFrameLocks noGrp="1"/>
          </p:cNvGraphicFramePr>
          <p:nvPr>
            <p:ph sz="quarter" idx="13"/>
            <p:extLst>
              <p:ext uri="{D42A27DB-BD31-4B8C-83A1-F6EECF244321}">
                <p14:modId xmlns:p14="http://schemas.microsoft.com/office/powerpoint/2010/main" val="2474691170"/>
              </p:ext>
            </p:extLst>
          </p:nvPr>
        </p:nvGraphicFramePr>
        <p:xfrm>
          <a:off x="591532" y="1567206"/>
          <a:ext cx="10820400" cy="4418924"/>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a:extLst>
              <a:ext uri="{FF2B5EF4-FFF2-40B4-BE49-F238E27FC236}">
                <a16:creationId xmlns:a16="http://schemas.microsoft.com/office/drawing/2014/main" id="{5D8D9DBD-26C1-40F8-AFC6-FCCF8BD16318}"/>
              </a:ext>
            </a:extLst>
          </p:cNvPr>
          <p:cNvSpPr>
            <a:spLocks noGrp="1"/>
          </p:cNvSpPr>
          <p:nvPr>
            <p:ph type="title"/>
          </p:nvPr>
        </p:nvSpPr>
        <p:spPr>
          <a:xfrm>
            <a:off x="685800" y="685799"/>
            <a:ext cx="10820400" cy="914400"/>
          </a:xfrm>
        </p:spPr>
        <p:txBody>
          <a:bodyPr/>
          <a:lstStyle/>
          <a:p>
            <a:r>
              <a:rPr lang="en-US" dirty="0">
                <a:latin typeface="Franklin Gothic Book" panose="020B0503020102020204" pitchFamily="34" charset="0"/>
              </a:rPr>
              <a:t>North Dakota DSP Workforce Demographics: Gender Identity</a:t>
            </a:r>
          </a:p>
        </p:txBody>
      </p:sp>
      <p:pic>
        <p:nvPicPr>
          <p:cNvPr id="4" name="Picture 3" descr="A screenshot of a video game&#10;&#10;Description automatically generated with medium confidence">
            <a:extLst>
              <a:ext uri="{FF2B5EF4-FFF2-40B4-BE49-F238E27FC236}">
                <a16:creationId xmlns:a16="http://schemas.microsoft.com/office/drawing/2014/main" id="{4FEEABD4-6D19-87BA-0480-E895E9CE3F4F}"/>
              </a:ext>
            </a:extLst>
          </p:cNvPr>
          <p:cNvPicPr>
            <a:picLocks noChangeAspect="1"/>
          </p:cNvPicPr>
          <p:nvPr/>
        </p:nvPicPr>
        <p:blipFill>
          <a:blip r:embed="rId3"/>
          <a:stretch>
            <a:fillRect/>
          </a:stretch>
        </p:blipFill>
        <p:spPr>
          <a:xfrm>
            <a:off x="9219413" y="6197001"/>
            <a:ext cx="2752627" cy="463034"/>
          </a:xfrm>
          <a:prstGeom prst="rect">
            <a:avLst/>
          </a:prstGeom>
        </p:spPr>
      </p:pic>
      <p:sp>
        <p:nvSpPr>
          <p:cNvPr id="6" name="Footer Placeholder 5">
            <a:extLst>
              <a:ext uri="{FF2B5EF4-FFF2-40B4-BE49-F238E27FC236}">
                <a16:creationId xmlns:a16="http://schemas.microsoft.com/office/drawing/2014/main" id="{CC9C3F93-A21F-D90F-DB9C-13CECE7A9449}"/>
              </a:ext>
            </a:extLst>
          </p:cNvPr>
          <p:cNvSpPr>
            <a:spLocks noGrp="1"/>
          </p:cNvSpPr>
          <p:nvPr>
            <p:ph type="ftr" sz="quarter" idx="11"/>
          </p:nvPr>
        </p:nvSpPr>
        <p:spPr/>
        <p:txBody>
          <a:bodyPr/>
          <a:lstStyle/>
          <a:p>
            <a:r>
              <a:rPr lang="en-US" dirty="0"/>
              <a:t>2021 NCI-IDD State of the Workforce Survey Report | Data Glance</a:t>
            </a:r>
          </a:p>
        </p:txBody>
      </p:sp>
    </p:spTree>
    <p:extLst>
      <p:ext uri="{BB962C8B-B14F-4D97-AF65-F5344CB8AC3E}">
        <p14:creationId xmlns:p14="http://schemas.microsoft.com/office/powerpoint/2010/main" val="34015912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2" name="Content Placeholder 8">
            <a:extLst>
              <a:ext uri="{FF2B5EF4-FFF2-40B4-BE49-F238E27FC236}">
                <a16:creationId xmlns:a16="http://schemas.microsoft.com/office/drawing/2014/main" id="{0871D785-9B7F-4E6D-B525-1676E219F46D}"/>
              </a:ext>
            </a:extLst>
          </p:cNvPr>
          <p:cNvGraphicFramePr>
            <a:graphicFrameLocks noGrp="1"/>
          </p:cNvGraphicFramePr>
          <p:nvPr>
            <p:ph sz="half" idx="1"/>
            <p:extLst>
              <p:ext uri="{D42A27DB-BD31-4B8C-83A1-F6EECF244321}">
                <p14:modId xmlns:p14="http://schemas.microsoft.com/office/powerpoint/2010/main" val="428209975"/>
              </p:ext>
            </p:extLst>
          </p:nvPr>
        </p:nvGraphicFramePr>
        <p:xfrm>
          <a:off x="604886" y="1054185"/>
          <a:ext cx="7349689" cy="5167424"/>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a:extLst>
              <a:ext uri="{FF2B5EF4-FFF2-40B4-BE49-F238E27FC236}">
                <a16:creationId xmlns:a16="http://schemas.microsoft.com/office/drawing/2014/main" id="{5D8D9DBD-26C1-40F8-AFC6-FCCF8BD16318}"/>
              </a:ext>
            </a:extLst>
          </p:cNvPr>
          <p:cNvSpPr>
            <a:spLocks noGrp="1"/>
          </p:cNvSpPr>
          <p:nvPr>
            <p:ph type="title"/>
          </p:nvPr>
        </p:nvSpPr>
        <p:spPr>
          <a:xfrm>
            <a:off x="604886" y="119235"/>
            <a:ext cx="10982227" cy="691550"/>
          </a:xfrm>
        </p:spPr>
        <p:txBody>
          <a:bodyPr/>
          <a:lstStyle/>
          <a:p>
            <a:r>
              <a:rPr lang="en-US" dirty="0">
                <a:latin typeface="Franklin Gothic Book" panose="020B0503020102020204" pitchFamily="34" charset="0"/>
                <a:ea typeface="Times New Roman" panose="02020603050405020304" pitchFamily="18" charset="0"/>
              </a:rPr>
              <a:t>North Dakota</a:t>
            </a:r>
            <a:r>
              <a:rPr lang="en-US" sz="3600" dirty="0">
                <a:latin typeface="Franklin Gothic Book" panose="020B0503020102020204" pitchFamily="34" charset="0"/>
                <a:ea typeface="Times New Roman" panose="02020603050405020304" pitchFamily="18" charset="0"/>
              </a:rPr>
              <a:t> Agency Size </a:t>
            </a:r>
            <a:r>
              <a:rPr lang="en-US" dirty="0">
                <a:latin typeface="Franklin Gothic Book" panose="020B0503020102020204" pitchFamily="34" charset="0"/>
                <a:ea typeface="Times New Roman" panose="02020603050405020304" pitchFamily="18" charset="0"/>
              </a:rPr>
              <a:t>B</a:t>
            </a:r>
            <a:r>
              <a:rPr lang="en-US" sz="3600" dirty="0">
                <a:latin typeface="Franklin Gothic Book" panose="020B0503020102020204" pitchFamily="34" charset="0"/>
                <a:ea typeface="Times New Roman" panose="02020603050405020304" pitchFamily="18" charset="0"/>
              </a:rPr>
              <a:t>ased on Number of DSPs on Dec. 31, 2021</a:t>
            </a:r>
            <a:br>
              <a:rPr lang="en-US" sz="3600" dirty="0">
                <a:latin typeface="Franklin Gothic Book" panose="020B0503020102020204" pitchFamily="34" charset="0"/>
                <a:ea typeface="Calibri" panose="020F0502020204030204" pitchFamily="34" charset="0"/>
              </a:rPr>
            </a:br>
            <a:endParaRPr lang="en-US" dirty="0">
              <a:latin typeface="Franklin Gothic Book" panose="020B0503020102020204" pitchFamily="34" charset="0"/>
            </a:endParaRPr>
          </a:p>
        </p:txBody>
      </p:sp>
      <p:grpSp>
        <p:nvGrpSpPr>
          <p:cNvPr id="8" name="Group 7">
            <a:extLst>
              <a:ext uri="{FF2B5EF4-FFF2-40B4-BE49-F238E27FC236}">
                <a16:creationId xmlns:a16="http://schemas.microsoft.com/office/drawing/2014/main" id="{164B3361-570B-4C0B-8A64-A3622C216729}"/>
              </a:ext>
            </a:extLst>
          </p:cNvPr>
          <p:cNvGrpSpPr/>
          <p:nvPr/>
        </p:nvGrpSpPr>
        <p:grpSpPr>
          <a:xfrm>
            <a:off x="6378338" y="3513425"/>
            <a:ext cx="1369165" cy="317311"/>
            <a:chOff x="457200" y="2362200"/>
            <a:chExt cx="2108200" cy="514515"/>
          </a:xfrm>
        </p:grpSpPr>
        <p:sp>
          <p:nvSpPr>
            <p:cNvPr id="10" name="TextBox 9">
              <a:extLst>
                <a:ext uri="{FF2B5EF4-FFF2-40B4-BE49-F238E27FC236}">
                  <a16:creationId xmlns:a16="http://schemas.microsoft.com/office/drawing/2014/main" id="{890AEF0C-B351-4738-9A18-E50172C390EB}"/>
                </a:ext>
              </a:extLst>
            </p:cNvPr>
            <p:cNvSpPr txBox="1"/>
            <p:nvPr/>
          </p:nvSpPr>
          <p:spPr>
            <a:xfrm>
              <a:off x="457200" y="2501900"/>
              <a:ext cx="1841500" cy="374815"/>
            </a:xfrm>
            <a:prstGeom prst="rect">
              <a:avLst/>
            </a:prstGeom>
            <a:noFill/>
          </p:spPr>
          <p:txBody>
            <a:bodyPr wrap="square" lIns="0" tIns="0" rIns="0" bIns="0" rtlCol="0">
              <a:noAutofit/>
            </a:bodyPr>
            <a:lstStyle/>
            <a:p>
              <a:pPr algn="l">
                <a:lnSpc>
                  <a:spcPct val="110000"/>
                </a:lnSpc>
                <a:spcBef>
                  <a:spcPts val="1200"/>
                </a:spcBef>
              </a:pPr>
              <a:r>
                <a:rPr lang="en-US" sz="1200" dirty="0">
                  <a:solidFill>
                    <a:schemeClr val="tx2"/>
                  </a:solidFill>
                </a:rPr>
                <a:t>21-40 DSPs</a:t>
              </a:r>
            </a:p>
          </p:txBody>
        </p:sp>
        <p:cxnSp>
          <p:nvCxnSpPr>
            <p:cNvPr id="11" name="Straight Connector 10">
              <a:extLst>
                <a:ext uri="{FF2B5EF4-FFF2-40B4-BE49-F238E27FC236}">
                  <a16:creationId xmlns:a16="http://schemas.microsoft.com/office/drawing/2014/main" id="{347B8A77-D7D8-4203-907A-9A6F3FF9CC7B}"/>
                </a:ext>
              </a:extLst>
            </p:cNvPr>
            <p:cNvCxnSpPr>
              <a:cxnSpLocks/>
            </p:cNvCxnSpPr>
            <p:nvPr/>
          </p:nvCxnSpPr>
          <p:spPr>
            <a:xfrm>
              <a:off x="457200" y="2362200"/>
              <a:ext cx="2108200" cy="0"/>
            </a:xfrm>
            <a:prstGeom prst="line">
              <a:avLst/>
            </a:prstGeom>
            <a:ln w="6350" cap="rnd">
              <a:solidFill>
                <a:schemeClr val="bg2"/>
              </a:solidFill>
            </a:ln>
            <a:effectLst/>
          </p:spPr>
          <p:style>
            <a:lnRef idx="2">
              <a:schemeClr val="accent1"/>
            </a:lnRef>
            <a:fillRef idx="0">
              <a:schemeClr val="accent1"/>
            </a:fillRef>
            <a:effectRef idx="1">
              <a:schemeClr val="accent1"/>
            </a:effectRef>
            <a:fontRef idx="minor">
              <a:schemeClr val="tx1"/>
            </a:fontRef>
          </p:style>
        </p:cxnSp>
      </p:grpSp>
      <p:grpSp>
        <p:nvGrpSpPr>
          <p:cNvPr id="13" name="Group 12">
            <a:extLst>
              <a:ext uri="{FF2B5EF4-FFF2-40B4-BE49-F238E27FC236}">
                <a16:creationId xmlns:a16="http://schemas.microsoft.com/office/drawing/2014/main" id="{F5B7DAB7-D982-4CA6-887D-ACF9285EF963}"/>
              </a:ext>
            </a:extLst>
          </p:cNvPr>
          <p:cNvGrpSpPr/>
          <p:nvPr/>
        </p:nvGrpSpPr>
        <p:grpSpPr>
          <a:xfrm>
            <a:off x="610692" y="3381083"/>
            <a:ext cx="2319615" cy="1738585"/>
            <a:chOff x="-1090448" y="-327935"/>
            <a:chExt cx="3081072" cy="2690141"/>
          </a:xfrm>
        </p:grpSpPr>
        <p:sp>
          <p:nvSpPr>
            <p:cNvPr id="14" name="TextBox 13">
              <a:extLst>
                <a:ext uri="{FF2B5EF4-FFF2-40B4-BE49-F238E27FC236}">
                  <a16:creationId xmlns:a16="http://schemas.microsoft.com/office/drawing/2014/main" id="{9231A39E-5612-4B55-8625-EB6D60A19B69}"/>
                </a:ext>
              </a:extLst>
            </p:cNvPr>
            <p:cNvSpPr txBox="1"/>
            <p:nvPr/>
          </p:nvSpPr>
          <p:spPr>
            <a:xfrm>
              <a:off x="-1090448" y="-327935"/>
              <a:ext cx="1853155" cy="507999"/>
            </a:xfrm>
            <a:prstGeom prst="rect">
              <a:avLst/>
            </a:prstGeom>
            <a:noFill/>
          </p:spPr>
          <p:txBody>
            <a:bodyPr wrap="square" lIns="0" tIns="0" rIns="0" bIns="0" rtlCol="0">
              <a:noAutofit/>
            </a:bodyPr>
            <a:lstStyle/>
            <a:p>
              <a:pPr algn="l">
                <a:lnSpc>
                  <a:spcPct val="110000"/>
                </a:lnSpc>
                <a:spcBef>
                  <a:spcPts val="1200"/>
                </a:spcBef>
              </a:pPr>
              <a:r>
                <a:rPr lang="en-US" sz="1200" dirty="0">
                  <a:solidFill>
                    <a:schemeClr val="tx2"/>
                  </a:solidFill>
                </a:rPr>
                <a:t>61+ DSPs</a:t>
              </a:r>
            </a:p>
          </p:txBody>
        </p:sp>
        <p:cxnSp>
          <p:nvCxnSpPr>
            <p:cNvPr id="15" name="Straight Connector 14">
              <a:extLst>
                <a:ext uri="{FF2B5EF4-FFF2-40B4-BE49-F238E27FC236}">
                  <a16:creationId xmlns:a16="http://schemas.microsoft.com/office/drawing/2014/main" id="{31AACBA7-F342-467B-B9C2-E80DF748F479}"/>
                </a:ext>
              </a:extLst>
            </p:cNvPr>
            <p:cNvCxnSpPr>
              <a:cxnSpLocks/>
            </p:cNvCxnSpPr>
            <p:nvPr/>
          </p:nvCxnSpPr>
          <p:spPr>
            <a:xfrm>
              <a:off x="457200" y="2362206"/>
              <a:ext cx="1533424" cy="0"/>
            </a:xfrm>
            <a:prstGeom prst="line">
              <a:avLst/>
            </a:prstGeom>
            <a:ln w="6350" cap="rnd">
              <a:solidFill>
                <a:schemeClr val="bg2"/>
              </a:solidFill>
            </a:ln>
            <a:effectLst/>
          </p:spPr>
          <p:style>
            <a:lnRef idx="2">
              <a:schemeClr val="accent1"/>
            </a:lnRef>
            <a:fillRef idx="0">
              <a:schemeClr val="accent1"/>
            </a:fillRef>
            <a:effectRef idx="1">
              <a:schemeClr val="accent1"/>
            </a:effectRef>
            <a:fontRef idx="minor">
              <a:schemeClr val="tx1"/>
            </a:fontRef>
          </p:style>
        </p:cxnSp>
      </p:grpSp>
      <p:grpSp>
        <p:nvGrpSpPr>
          <p:cNvPr id="16" name="Group 15">
            <a:extLst>
              <a:ext uri="{FF2B5EF4-FFF2-40B4-BE49-F238E27FC236}">
                <a16:creationId xmlns:a16="http://schemas.microsoft.com/office/drawing/2014/main" id="{519D5A29-D960-4134-8729-8A88F4CC4797}"/>
              </a:ext>
            </a:extLst>
          </p:cNvPr>
          <p:cNvGrpSpPr/>
          <p:nvPr/>
        </p:nvGrpSpPr>
        <p:grpSpPr>
          <a:xfrm>
            <a:off x="6378338" y="4186837"/>
            <a:ext cx="1357461" cy="409570"/>
            <a:chOff x="457200" y="2362199"/>
            <a:chExt cx="1841500" cy="647701"/>
          </a:xfrm>
        </p:grpSpPr>
        <p:sp>
          <p:nvSpPr>
            <p:cNvPr id="17" name="TextBox 16">
              <a:extLst>
                <a:ext uri="{FF2B5EF4-FFF2-40B4-BE49-F238E27FC236}">
                  <a16:creationId xmlns:a16="http://schemas.microsoft.com/office/drawing/2014/main" id="{B4D1D5FD-3045-4514-B18B-8787B5E4CD2C}"/>
                </a:ext>
              </a:extLst>
            </p:cNvPr>
            <p:cNvSpPr txBox="1"/>
            <p:nvPr/>
          </p:nvSpPr>
          <p:spPr>
            <a:xfrm>
              <a:off x="457200" y="2501900"/>
              <a:ext cx="1841500" cy="508000"/>
            </a:xfrm>
            <a:prstGeom prst="rect">
              <a:avLst/>
            </a:prstGeom>
            <a:noFill/>
          </p:spPr>
          <p:txBody>
            <a:bodyPr wrap="square" lIns="0" tIns="0" rIns="0" bIns="0" rtlCol="0">
              <a:noAutofit/>
            </a:bodyPr>
            <a:lstStyle/>
            <a:p>
              <a:pPr algn="l">
                <a:lnSpc>
                  <a:spcPct val="110000"/>
                </a:lnSpc>
                <a:spcBef>
                  <a:spcPts val="1200"/>
                </a:spcBef>
              </a:pPr>
              <a:r>
                <a:rPr lang="en-US" sz="1200" dirty="0">
                  <a:solidFill>
                    <a:schemeClr val="tx2"/>
                  </a:solidFill>
                </a:rPr>
                <a:t>41-60 DSPs</a:t>
              </a:r>
            </a:p>
          </p:txBody>
        </p:sp>
        <p:cxnSp>
          <p:nvCxnSpPr>
            <p:cNvPr id="18" name="Straight Connector 17">
              <a:extLst>
                <a:ext uri="{FF2B5EF4-FFF2-40B4-BE49-F238E27FC236}">
                  <a16:creationId xmlns:a16="http://schemas.microsoft.com/office/drawing/2014/main" id="{CE418332-F6F5-45FB-8F7B-85FEEE309CC2}"/>
                </a:ext>
              </a:extLst>
            </p:cNvPr>
            <p:cNvCxnSpPr>
              <a:cxnSpLocks/>
            </p:cNvCxnSpPr>
            <p:nvPr/>
          </p:nvCxnSpPr>
          <p:spPr>
            <a:xfrm>
              <a:off x="457200" y="2362199"/>
              <a:ext cx="1387707" cy="0"/>
            </a:xfrm>
            <a:prstGeom prst="line">
              <a:avLst/>
            </a:prstGeom>
            <a:ln w="6350" cap="rnd">
              <a:solidFill>
                <a:schemeClr val="bg2"/>
              </a:solidFill>
            </a:ln>
            <a:effectLst/>
          </p:spPr>
          <p:style>
            <a:lnRef idx="2">
              <a:schemeClr val="accent1"/>
            </a:lnRef>
            <a:fillRef idx="0">
              <a:schemeClr val="accent1"/>
            </a:fillRef>
            <a:effectRef idx="1">
              <a:schemeClr val="accent1"/>
            </a:effectRef>
            <a:fontRef idx="minor">
              <a:schemeClr val="tx1"/>
            </a:fontRef>
          </p:style>
        </p:cxnSp>
      </p:grpSp>
      <p:grpSp>
        <p:nvGrpSpPr>
          <p:cNvPr id="42" name="Group 41">
            <a:extLst>
              <a:ext uri="{FF2B5EF4-FFF2-40B4-BE49-F238E27FC236}">
                <a16:creationId xmlns:a16="http://schemas.microsoft.com/office/drawing/2014/main" id="{8721DCF8-05A1-61EF-85F8-BCB81C4A9393}"/>
              </a:ext>
            </a:extLst>
          </p:cNvPr>
          <p:cNvGrpSpPr/>
          <p:nvPr/>
        </p:nvGrpSpPr>
        <p:grpSpPr>
          <a:xfrm flipH="1">
            <a:off x="5002979" y="2047468"/>
            <a:ext cx="2632489" cy="356101"/>
            <a:chOff x="457200" y="1895667"/>
            <a:chExt cx="3028950" cy="466533"/>
          </a:xfrm>
        </p:grpSpPr>
        <p:sp>
          <p:nvSpPr>
            <p:cNvPr id="43" name="TextBox 42">
              <a:extLst>
                <a:ext uri="{FF2B5EF4-FFF2-40B4-BE49-F238E27FC236}">
                  <a16:creationId xmlns:a16="http://schemas.microsoft.com/office/drawing/2014/main" id="{CD8D913D-3A4E-5512-0BD6-80F279B15609}"/>
                </a:ext>
              </a:extLst>
            </p:cNvPr>
            <p:cNvSpPr txBox="1"/>
            <p:nvPr/>
          </p:nvSpPr>
          <p:spPr>
            <a:xfrm>
              <a:off x="1644651" y="1895667"/>
              <a:ext cx="1841499" cy="374815"/>
            </a:xfrm>
            <a:prstGeom prst="rect">
              <a:avLst/>
            </a:prstGeom>
            <a:noFill/>
          </p:spPr>
          <p:txBody>
            <a:bodyPr wrap="square" lIns="0" tIns="0" rIns="0" bIns="0" rtlCol="0">
              <a:noAutofit/>
            </a:bodyPr>
            <a:lstStyle/>
            <a:p>
              <a:pPr algn="r">
                <a:lnSpc>
                  <a:spcPct val="110000"/>
                </a:lnSpc>
                <a:spcBef>
                  <a:spcPts val="1200"/>
                </a:spcBef>
              </a:pPr>
              <a:r>
                <a:rPr lang="en-US" sz="1200" dirty="0">
                  <a:solidFill>
                    <a:schemeClr val="tx2"/>
                  </a:solidFill>
                </a:rPr>
                <a:t>1-20 DSPs</a:t>
              </a:r>
            </a:p>
          </p:txBody>
        </p:sp>
        <p:cxnSp>
          <p:nvCxnSpPr>
            <p:cNvPr id="44" name="Straight Connector 43">
              <a:extLst>
                <a:ext uri="{FF2B5EF4-FFF2-40B4-BE49-F238E27FC236}">
                  <a16:creationId xmlns:a16="http://schemas.microsoft.com/office/drawing/2014/main" id="{608EBD89-897D-D215-B529-981FE23441B5}"/>
                </a:ext>
              </a:extLst>
            </p:cNvPr>
            <p:cNvCxnSpPr>
              <a:cxnSpLocks/>
            </p:cNvCxnSpPr>
            <p:nvPr/>
          </p:nvCxnSpPr>
          <p:spPr>
            <a:xfrm>
              <a:off x="457200" y="2362200"/>
              <a:ext cx="2108200" cy="0"/>
            </a:xfrm>
            <a:prstGeom prst="line">
              <a:avLst/>
            </a:prstGeom>
            <a:ln w="6350" cap="rnd">
              <a:solidFill>
                <a:schemeClr val="bg2"/>
              </a:solidFill>
            </a:ln>
            <a:effectLst/>
          </p:spPr>
          <p:style>
            <a:lnRef idx="2">
              <a:schemeClr val="accent1"/>
            </a:lnRef>
            <a:fillRef idx="0">
              <a:schemeClr val="accent1"/>
            </a:fillRef>
            <a:effectRef idx="1">
              <a:schemeClr val="accent1"/>
            </a:effectRef>
            <a:fontRef idx="minor">
              <a:schemeClr val="tx1"/>
            </a:fontRef>
          </p:style>
        </p:cxnSp>
      </p:grpSp>
      <p:sp>
        <p:nvSpPr>
          <p:cNvPr id="2" name="Footer Placeholder 1">
            <a:extLst>
              <a:ext uri="{FF2B5EF4-FFF2-40B4-BE49-F238E27FC236}">
                <a16:creationId xmlns:a16="http://schemas.microsoft.com/office/drawing/2014/main" id="{402FB46C-6E20-943A-FF06-8C263E859BF4}"/>
              </a:ext>
            </a:extLst>
          </p:cNvPr>
          <p:cNvSpPr>
            <a:spLocks noGrp="1"/>
          </p:cNvSpPr>
          <p:nvPr>
            <p:ph type="ftr" sz="quarter" idx="11"/>
          </p:nvPr>
        </p:nvSpPr>
        <p:spPr/>
        <p:txBody>
          <a:bodyPr/>
          <a:lstStyle/>
          <a:p>
            <a:r>
              <a:rPr lang="en-US" dirty="0"/>
              <a:t>2021 NCI-IDD State of the Workforce Survey Report | Data Glance</a:t>
            </a:r>
          </a:p>
        </p:txBody>
      </p:sp>
      <p:pic>
        <p:nvPicPr>
          <p:cNvPr id="7" name="Picture 6" descr="A screenshot of a video game&#10;&#10;Description automatically generated with medium confidence">
            <a:extLst>
              <a:ext uri="{FF2B5EF4-FFF2-40B4-BE49-F238E27FC236}">
                <a16:creationId xmlns:a16="http://schemas.microsoft.com/office/drawing/2014/main" id="{B0A06506-C5A3-B19C-F8F4-941AAEC511FD}"/>
              </a:ext>
            </a:extLst>
          </p:cNvPr>
          <p:cNvPicPr>
            <a:picLocks noChangeAspect="1"/>
          </p:cNvPicPr>
          <p:nvPr/>
        </p:nvPicPr>
        <p:blipFill>
          <a:blip r:embed="rId3"/>
          <a:stretch>
            <a:fillRect/>
          </a:stretch>
        </p:blipFill>
        <p:spPr>
          <a:xfrm>
            <a:off x="9219413" y="6197001"/>
            <a:ext cx="2752627" cy="463034"/>
          </a:xfrm>
          <a:prstGeom prst="rect">
            <a:avLst/>
          </a:prstGeom>
        </p:spPr>
      </p:pic>
      <p:graphicFrame>
        <p:nvGraphicFramePr>
          <p:cNvPr id="6" name="Chart 5">
            <a:extLst>
              <a:ext uri="{FF2B5EF4-FFF2-40B4-BE49-F238E27FC236}">
                <a16:creationId xmlns:a16="http://schemas.microsoft.com/office/drawing/2014/main" id="{8A6BAE74-FE80-FC7F-225E-3C64188E2B7A}"/>
              </a:ext>
            </a:extLst>
          </p:cNvPr>
          <p:cNvGraphicFramePr/>
          <p:nvPr>
            <p:extLst>
              <p:ext uri="{D42A27DB-BD31-4B8C-83A1-F6EECF244321}">
                <p14:modId xmlns:p14="http://schemas.microsoft.com/office/powerpoint/2010/main" val="3590566163"/>
              </p:ext>
            </p:extLst>
          </p:nvPr>
        </p:nvGraphicFramePr>
        <p:xfrm>
          <a:off x="7361537" y="2403566"/>
          <a:ext cx="5099602" cy="356654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9886290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8D9DBD-26C1-40F8-AFC6-FCCF8BD16318}"/>
              </a:ext>
            </a:extLst>
          </p:cNvPr>
          <p:cNvSpPr>
            <a:spLocks noGrp="1"/>
          </p:cNvSpPr>
          <p:nvPr>
            <p:ph type="title"/>
          </p:nvPr>
        </p:nvSpPr>
        <p:spPr>
          <a:xfrm>
            <a:off x="609600" y="274321"/>
            <a:ext cx="10820400" cy="633955"/>
          </a:xfrm>
        </p:spPr>
        <p:txBody>
          <a:bodyPr/>
          <a:lstStyle/>
          <a:p>
            <a:r>
              <a:rPr lang="en-US" sz="3200" dirty="0">
                <a:latin typeface="Franklin Gothic Book" panose="020B0503020102020204" pitchFamily="34" charset="0"/>
                <a:ea typeface="Times New Roman" panose="02020603050405020304" pitchFamily="18" charset="0"/>
              </a:rPr>
              <a:t>North Dakota </a:t>
            </a:r>
            <a:r>
              <a:rPr lang="en-US" sz="3200" dirty="0">
                <a:latin typeface="Franklin Gothic Book" panose="020B0503020102020204" pitchFamily="34" charset="0"/>
              </a:rPr>
              <a:t>Percentage of Agencies Turned Away or Stopped Accepting New Service Referrals due to DSP Staffing Issues</a:t>
            </a:r>
          </a:p>
        </p:txBody>
      </p:sp>
      <p:sp>
        <p:nvSpPr>
          <p:cNvPr id="2" name="Footer Placeholder 1">
            <a:extLst>
              <a:ext uri="{FF2B5EF4-FFF2-40B4-BE49-F238E27FC236}">
                <a16:creationId xmlns:a16="http://schemas.microsoft.com/office/drawing/2014/main" id="{AAE57E96-B68E-5049-136B-032CED4DC3BF}"/>
              </a:ext>
            </a:extLst>
          </p:cNvPr>
          <p:cNvSpPr>
            <a:spLocks noGrp="1"/>
          </p:cNvSpPr>
          <p:nvPr>
            <p:ph type="ftr" sz="quarter" idx="11"/>
          </p:nvPr>
        </p:nvSpPr>
        <p:spPr/>
        <p:txBody>
          <a:bodyPr/>
          <a:lstStyle/>
          <a:p>
            <a:r>
              <a:rPr lang="en-US" dirty="0"/>
              <a:t>2021 NCI-IDD State of the Workforce Survey Report | Data Glance</a:t>
            </a:r>
          </a:p>
        </p:txBody>
      </p:sp>
      <p:sp>
        <p:nvSpPr>
          <p:cNvPr id="4" name="Title 2">
            <a:extLst>
              <a:ext uri="{FF2B5EF4-FFF2-40B4-BE49-F238E27FC236}">
                <a16:creationId xmlns:a16="http://schemas.microsoft.com/office/drawing/2014/main" id="{FF317668-6DCA-9679-55DC-5FFEF46A0895}"/>
              </a:ext>
            </a:extLst>
          </p:cNvPr>
          <p:cNvSpPr txBox="1">
            <a:spLocks/>
          </p:cNvSpPr>
          <p:nvPr/>
        </p:nvSpPr>
        <p:spPr>
          <a:xfrm>
            <a:off x="685800" y="1211714"/>
            <a:ext cx="10744200" cy="415567"/>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600" kern="1200">
                <a:solidFill>
                  <a:schemeClr val="tx2"/>
                </a:solidFill>
                <a:latin typeface="+mj-lt"/>
                <a:ea typeface="+mj-ea"/>
                <a:cs typeface="+mj-cs"/>
              </a:defRPr>
            </a:lvl1pPr>
          </a:lstStyle>
          <a:p>
            <a:endParaRPr lang="en-US" sz="1800" i="1" dirty="0">
              <a:solidFill>
                <a:schemeClr val="accent2">
                  <a:lumMod val="75000"/>
                </a:schemeClr>
              </a:solidFill>
              <a:latin typeface="Franklin Gothic Book" panose="020B0503020102020204" pitchFamily="34" charset="0"/>
            </a:endParaRPr>
          </a:p>
        </p:txBody>
      </p:sp>
      <p:graphicFrame>
        <p:nvGraphicFramePr>
          <p:cNvPr id="9" name="Content Placeholder 10">
            <a:extLst>
              <a:ext uri="{FF2B5EF4-FFF2-40B4-BE49-F238E27FC236}">
                <a16:creationId xmlns:a16="http://schemas.microsoft.com/office/drawing/2014/main" id="{7F37932B-1C29-C17A-A08F-200FE6FC72AA}"/>
              </a:ext>
            </a:extLst>
          </p:cNvPr>
          <p:cNvGraphicFramePr>
            <a:graphicFrameLocks/>
          </p:cNvGraphicFramePr>
          <p:nvPr>
            <p:extLst>
              <p:ext uri="{D42A27DB-BD31-4B8C-83A1-F6EECF244321}">
                <p14:modId xmlns:p14="http://schemas.microsoft.com/office/powerpoint/2010/main" val="101809647"/>
              </p:ext>
            </p:extLst>
          </p:nvPr>
        </p:nvGraphicFramePr>
        <p:xfrm>
          <a:off x="1399911" y="1712252"/>
          <a:ext cx="5757437" cy="4204355"/>
        </p:xfrm>
        <a:graphic>
          <a:graphicData uri="http://schemas.openxmlformats.org/drawingml/2006/chart">
            <c:chart xmlns:c="http://schemas.openxmlformats.org/drawingml/2006/chart" xmlns:r="http://schemas.openxmlformats.org/officeDocument/2006/relationships" r:id="rId2"/>
          </a:graphicData>
        </a:graphic>
      </p:graphicFrame>
      <p:sp>
        <p:nvSpPr>
          <p:cNvPr id="10" name="Title 2">
            <a:extLst>
              <a:ext uri="{FF2B5EF4-FFF2-40B4-BE49-F238E27FC236}">
                <a16:creationId xmlns:a16="http://schemas.microsoft.com/office/drawing/2014/main" id="{980F28B4-B0F9-FBA8-6463-E69A1C68E028}"/>
              </a:ext>
            </a:extLst>
          </p:cNvPr>
          <p:cNvSpPr txBox="1">
            <a:spLocks/>
          </p:cNvSpPr>
          <p:nvPr/>
        </p:nvSpPr>
        <p:spPr>
          <a:xfrm>
            <a:off x="8126343" y="3429000"/>
            <a:ext cx="2495583" cy="77086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600" kern="1200">
                <a:solidFill>
                  <a:schemeClr val="tx2"/>
                </a:solidFill>
                <a:latin typeface="+mj-lt"/>
                <a:ea typeface="+mj-ea"/>
                <a:cs typeface="+mj-cs"/>
              </a:defRPr>
            </a:lvl1pPr>
          </a:lstStyle>
          <a:p>
            <a:pPr>
              <a:lnSpc>
                <a:spcPct val="150000"/>
              </a:lnSpc>
            </a:pPr>
            <a:endParaRPr lang="en-US" sz="1800" i="1" dirty="0">
              <a:solidFill>
                <a:schemeClr val="accent2">
                  <a:lumMod val="75000"/>
                </a:schemeClr>
              </a:solidFill>
              <a:latin typeface="Franklin Gothic Book" panose="020B0503020102020204" pitchFamily="34" charset="0"/>
            </a:endParaRPr>
          </a:p>
        </p:txBody>
      </p:sp>
      <p:pic>
        <p:nvPicPr>
          <p:cNvPr id="11" name="Picture 10" descr="A screenshot of a video game&#10;&#10;Description automatically generated with medium confidence">
            <a:extLst>
              <a:ext uri="{FF2B5EF4-FFF2-40B4-BE49-F238E27FC236}">
                <a16:creationId xmlns:a16="http://schemas.microsoft.com/office/drawing/2014/main" id="{4364D12A-58CE-87B2-AD6F-AE0D81FE2949}"/>
              </a:ext>
            </a:extLst>
          </p:cNvPr>
          <p:cNvPicPr>
            <a:picLocks noChangeAspect="1"/>
          </p:cNvPicPr>
          <p:nvPr/>
        </p:nvPicPr>
        <p:blipFill>
          <a:blip r:embed="rId3"/>
          <a:stretch>
            <a:fillRect/>
          </a:stretch>
        </p:blipFill>
        <p:spPr>
          <a:xfrm>
            <a:off x="9219413" y="6197001"/>
            <a:ext cx="2752627" cy="463034"/>
          </a:xfrm>
          <a:prstGeom prst="rect">
            <a:avLst/>
          </a:prstGeom>
        </p:spPr>
      </p:pic>
      <p:sp>
        <p:nvSpPr>
          <p:cNvPr id="5" name="TextBox 4">
            <a:extLst>
              <a:ext uri="{FF2B5EF4-FFF2-40B4-BE49-F238E27FC236}">
                <a16:creationId xmlns:a16="http://schemas.microsoft.com/office/drawing/2014/main" id="{6BFCF400-0217-3D7D-E110-80A6153B9367}"/>
              </a:ext>
            </a:extLst>
          </p:cNvPr>
          <p:cNvSpPr txBox="1"/>
          <p:nvPr/>
        </p:nvSpPr>
        <p:spPr>
          <a:xfrm>
            <a:off x="133564" y="6012039"/>
            <a:ext cx="11838476" cy="487508"/>
          </a:xfrm>
          <a:prstGeom prst="rect">
            <a:avLst/>
          </a:prstGeom>
          <a:noFill/>
        </p:spPr>
        <p:txBody>
          <a:bodyPr wrap="square" lIns="0" tIns="0" rIns="0" bIns="0" rtlCol="0">
            <a:noAutofit/>
          </a:bodyPr>
          <a:lstStyle/>
          <a:p>
            <a:pPr algn="l">
              <a:lnSpc>
                <a:spcPct val="120000"/>
              </a:lnSpc>
              <a:spcBef>
                <a:spcPts val="1200"/>
              </a:spcBef>
            </a:pPr>
            <a:endParaRPr lang="en-US" sz="900" dirty="0">
              <a:solidFill>
                <a:schemeClr val="tx2"/>
              </a:solidFill>
            </a:endParaRPr>
          </a:p>
        </p:txBody>
      </p:sp>
      <p:sp>
        <p:nvSpPr>
          <p:cNvPr id="12" name="TextBox 11">
            <a:extLst>
              <a:ext uri="{FF2B5EF4-FFF2-40B4-BE49-F238E27FC236}">
                <a16:creationId xmlns:a16="http://schemas.microsoft.com/office/drawing/2014/main" id="{B53C678F-7971-B34C-0DF1-E7D551BC5303}"/>
              </a:ext>
            </a:extLst>
          </p:cNvPr>
          <p:cNvSpPr txBox="1"/>
          <p:nvPr/>
        </p:nvSpPr>
        <p:spPr>
          <a:xfrm>
            <a:off x="7633355" y="2242264"/>
            <a:ext cx="3796645" cy="646331"/>
          </a:xfrm>
          <a:prstGeom prst="rect">
            <a:avLst/>
          </a:prstGeom>
          <a:noFill/>
        </p:spPr>
        <p:txBody>
          <a:bodyPr wrap="square">
            <a:spAutoFit/>
          </a:bodyPr>
          <a:lstStyle/>
          <a:p>
            <a:r>
              <a:rPr lang="en-US" sz="1800" i="1" dirty="0">
                <a:solidFill>
                  <a:schemeClr val="accent2">
                    <a:lumMod val="75000"/>
                  </a:schemeClr>
                </a:solidFill>
                <a:latin typeface="Franklin Gothic Book" panose="020B0503020102020204" pitchFamily="34" charset="0"/>
              </a:rPr>
              <a:t>Number of provider agencies who responded in state (N)=26</a:t>
            </a:r>
          </a:p>
        </p:txBody>
      </p:sp>
    </p:spTree>
    <p:extLst>
      <p:ext uri="{BB962C8B-B14F-4D97-AF65-F5344CB8AC3E}">
        <p14:creationId xmlns:p14="http://schemas.microsoft.com/office/powerpoint/2010/main" val="42335175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8D9DBD-26C1-40F8-AFC6-FCCF8BD16318}"/>
              </a:ext>
            </a:extLst>
          </p:cNvPr>
          <p:cNvSpPr>
            <a:spLocks noGrp="1"/>
          </p:cNvSpPr>
          <p:nvPr>
            <p:ph type="title"/>
          </p:nvPr>
        </p:nvSpPr>
        <p:spPr>
          <a:xfrm>
            <a:off x="685800" y="685798"/>
            <a:ext cx="10820400" cy="633955"/>
          </a:xfrm>
        </p:spPr>
        <p:txBody>
          <a:bodyPr/>
          <a:lstStyle/>
          <a:p>
            <a:r>
              <a:rPr lang="en-US" sz="3200" dirty="0">
                <a:latin typeface="Franklin Gothic Book" panose="020B0503020102020204" pitchFamily="34" charset="0"/>
                <a:ea typeface="Times New Roman" panose="02020603050405020304" pitchFamily="18" charset="0"/>
              </a:rPr>
              <a:t>North Dakota </a:t>
            </a:r>
            <a:r>
              <a:rPr lang="en-US" sz="3200" dirty="0">
                <a:latin typeface="Franklin Gothic Book" panose="020B0503020102020204" pitchFamily="34" charset="0"/>
              </a:rPr>
              <a:t>Turnover Ratios for DSPs as of Dec. 31, 2021</a:t>
            </a:r>
          </a:p>
        </p:txBody>
      </p:sp>
      <p:sp>
        <p:nvSpPr>
          <p:cNvPr id="2" name="Footer Placeholder 1">
            <a:extLst>
              <a:ext uri="{FF2B5EF4-FFF2-40B4-BE49-F238E27FC236}">
                <a16:creationId xmlns:a16="http://schemas.microsoft.com/office/drawing/2014/main" id="{AAE57E96-B68E-5049-136B-032CED4DC3BF}"/>
              </a:ext>
            </a:extLst>
          </p:cNvPr>
          <p:cNvSpPr>
            <a:spLocks noGrp="1"/>
          </p:cNvSpPr>
          <p:nvPr>
            <p:ph type="ftr" sz="quarter" idx="11"/>
          </p:nvPr>
        </p:nvSpPr>
        <p:spPr/>
        <p:txBody>
          <a:bodyPr/>
          <a:lstStyle/>
          <a:p>
            <a:r>
              <a:rPr lang="en-US" dirty="0"/>
              <a:t>2021 NCI-IDD State of the Workforce Survey Report | Data Glance</a:t>
            </a:r>
          </a:p>
        </p:txBody>
      </p:sp>
      <p:sp>
        <p:nvSpPr>
          <p:cNvPr id="4" name="Title 2">
            <a:extLst>
              <a:ext uri="{FF2B5EF4-FFF2-40B4-BE49-F238E27FC236}">
                <a16:creationId xmlns:a16="http://schemas.microsoft.com/office/drawing/2014/main" id="{FF317668-6DCA-9679-55DC-5FFEF46A0895}"/>
              </a:ext>
            </a:extLst>
          </p:cNvPr>
          <p:cNvSpPr txBox="1">
            <a:spLocks/>
          </p:cNvSpPr>
          <p:nvPr/>
        </p:nvSpPr>
        <p:spPr>
          <a:xfrm>
            <a:off x="685800" y="1211714"/>
            <a:ext cx="10744200" cy="415567"/>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600" kern="1200">
                <a:solidFill>
                  <a:schemeClr val="tx2"/>
                </a:solidFill>
                <a:latin typeface="+mj-lt"/>
                <a:ea typeface="+mj-ea"/>
                <a:cs typeface="+mj-cs"/>
              </a:defRPr>
            </a:lvl1pPr>
          </a:lstStyle>
          <a:p>
            <a:r>
              <a:rPr lang="en-US" sz="1800" i="1" dirty="0">
                <a:solidFill>
                  <a:schemeClr val="accent2">
                    <a:lumMod val="75000"/>
                  </a:schemeClr>
                </a:solidFill>
                <a:latin typeface="Franklin Gothic Book" panose="020B0503020102020204" pitchFamily="34" charset="0"/>
              </a:rPr>
              <a:t>Number of provider agencies who responded in state (N)=26</a:t>
            </a:r>
          </a:p>
        </p:txBody>
      </p:sp>
      <p:graphicFrame>
        <p:nvGraphicFramePr>
          <p:cNvPr id="9" name="Content Placeholder 10">
            <a:extLst>
              <a:ext uri="{FF2B5EF4-FFF2-40B4-BE49-F238E27FC236}">
                <a16:creationId xmlns:a16="http://schemas.microsoft.com/office/drawing/2014/main" id="{7F37932B-1C29-C17A-A08F-200FE6FC72AA}"/>
              </a:ext>
            </a:extLst>
          </p:cNvPr>
          <p:cNvGraphicFramePr>
            <a:graphicFrameLocks/>
          </p:cNvGraphicFramePr>
          <p:nvPr/>
        </p:nvGraphicFramePr>
        <p:xfrm>
          <a:off x="1399911" y="1712252"/>
          <a:ext cx="5757437" cy="4204355"/>
        </p:xfrm>
        <a:graphic>
          <a:graphicData uri="http://schemas.openxmlformats.org/drawingml/2006/chart">
            <c:chart xmlns:c="http://schemas.openxmlformats.org/drawingml/2006/chart" xmlns:r="http://schemas.openxmlformats.org/officeDocument/2006/relationships" r:id="rId2"/>
          </a:graphicData>
        </a:graphic>
      </p:graphicFrame>
      <p:sp>
        <p:nvSpPr>
          <p:cNvPr id="10" name="Title 2">
            <a:extLst>
              <a:ext uri="{FF2B5EF4-FFF2-40B4-BE49-F238E27FC236}">
                <a16:creationId xmlns:a16="http://schemas.microsoft.com/office/drawing/2014/main" id="{980F28B4-B0F9-FBA8-6463-E69A1C68E028}"/>
              </a:ext>
            </a:extLst>
          </p:cNvPr>
          <p:cNvSpPr txBox="1">
            <a:spLocks/>
          </p:cNvSpPr>
          <p:nvPr/>
        </p:nvSpPr>
        <p:spPr>
          <a:xfrm>
            <a:off x="8126343" y="3429000"/>
            <a:ext cx="2495583" cy="77086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600" kern="1200">
                <a:solidFill>
                  <a:schemeClr val="tx2"/>
                </a:solidFill>
                <a:latin typeface="+mj-lt"/>
                <a:ea typeface="+mj-ea"/>
                <a:cs typeface="+mj-cs"/>
              </a:defRPr>
            </a:lvl1pPr>
          </a:lstStyle>
          <a:p>
            <a:pPr>
              <a:lnSpc>
                <a:spcPct val="150000"/>
              </a:lnSpc>
            </a:pPr>
            <a:r>
              <a:rPr lang="en-US" sz="1800" i="1" dirty="0">
                <a:solidFill>
                  <a:schemeClr val="accent2">
                    <a:lumMod val="75000"/>
                  </a:schemeClr>
                </a:solidFill>
                <a:latin typeface="Franklin Gothic Book" panose="020B0503020102020204" pitchFamily="34" charset="0"/>
              </a:rPr>
              <a:t>State Minimum = 0%</a:t>
            </a:r>
          </a:p>
          <a:p>
            <a:pPr>
              <a:lnSpc>
                <a:spcPct val="150000"/>
              </a:lnSpc>
            </a:pPr>
            <a:r>
              <a:rPr lang="en-US" sz="1800" i="1" dirty="0">
                <a:solidFill>
                  <a:schemeClr val="accent2">
                    <a:lumMod val="75000"/>
                  </a:schemeClr>
                </a:solidFill>
                <a:latin typeface="Franklin Gothic Book" panose="020B0503020102020204" pitchFamily="34" charset="0"/>
              </a:rPr>
              <a:t>State Maximum = 170%</a:t>
            </a:r>
          </a:p>
        </p:txBody>
      </p:sp>
      <p:pic>
        <p:nvPicPr>
          <p:cNvPr id="11" name="Picture 10" descr="A screenshot of a video game&#10;&#10;Description automatically generated with medium confidence">
            <a:extLst>
              <a:ext uri="{FF2B5EF4-FFF2-40B4-BE49-F238E27FC236}">
                <a16:creationId xmlns:a16="http://schemas.microsoft.com/office/drawing/2014/main" id="{4364D12A-58CE-87B2-AD6F-AE0D81FE2949}"/>
              </a:ext>
            </a:extLst>
          </p:cNvPr>
          <p:cNvPicPr>
            <a:picLocks noChangeAspect="1"/>
          </p:cNvPicPr>
          <p:nvPr/>
        </p:nvPicPr>
        <p:blipFill>
          <a:blip r:embed="rId3"/>
          <a:stretch>
            <a:fillRect/>
          </a:stretch>
        </p:blipFill>
        <p:spPr>
          <a:xfrm>
            <a:off x="9219413" y="6197001"/>
            <a:ext cx="2752627" cy="463034"/>
          </a:xfrm>
          <a:prstGeom prst="rect">
            <a:avLst/>
          </a:prstGeom>
        </p:spPr>
      </p:pic>
      <p:sp>
        <p:nvSpPr>
          <p:cNvPr id="5" name="TextBox 4">
            <a:extLst>
              <a:ext uri="{FF2B5EF4-FFF2-40B4-BE49-F238E27FC236}">
                <a16:creationId xmlns:a16="http://schemas.microsoft.com/office/drawing/2014/main" id="{6BFCF400-0217-3D7D-E110-80A6153B9367}"/>
              </a:ext>
            </a:extLst>
          </p:cNvPr>
          <p:cNvSpPr txBox="1"/>
          <p:nvPr/>
        </p:nvSpPr>
        <p:spPr>
          <a:xfrm>
            <a:off x="133564" y="6012039"/>
            <a:ext cx="11838476" cy="487508"/>
          </a:xfrm>
          <a:prstGeom prst="rect">
            <a:avLst/>
          </a:prstGeom>
          <a:noFill/>
        </p:spPr>
        <p:txBody>
          <a:bodyPr wrap="square" lIns="0" tIns="0" rIns="0" bIns="0" rtlCol="0">
            <a:noAutofit/>
          </a:bodyPr>
          <a:lstStyle/>
          <a:p>
            <a:pPr algn="l">
              <a:spcBef>
                <a:spcPts val="1200"/>
              </a:spcBef>
            </a:pPr>
            <a:r>
              <a:rPr lang="en-US" sz="900" dirty="0">
                <a:solidFill>
                  <a:schemeClr val="tx2"/>
                </a:solidFill>
              </a:rPr>
              <a:t>Each agency’s turnover ratio is calculated as: (Total separated DSPs in past year) divided by (Total DSPs on payroll as of December 31, 2021). Notes: Agencies with turnover rates &gt;= 500% were excluded from this analysis (5 agencies). Agencies were included if they reported the length of tenure of all DSPs reported employed as of 12/31/2021 (or left it blank). Agencies were included if they reported the length of tenure of all DSPs reported to have separated in 2021 (or left it blank)</a:t>
            </a:r>
          </a:p>
          <a:p>
            <a:pPr algn="l">
              <a:lnSpc>
                <a:spcPct val="120000"/>
              </a:lnSpc>
              <a:spcBef>
                <a:spcPts val="1200"/>
              </a:spcBef>
            </a:pPr>
            <a:endParaRPr lang="en-US" sz="900" dirty="0">
              <a:solidFill>
                <a:schemeClr val="tx2"/>
              </a:solidFill>
            </a:endParaRPr>
          </a:p>
        </p:txBody>
      </p:sp>
    </p:spTree>
    <p:extLst>
      <p:ext uri="{BB962C8B-B14F-4D97-AF65-F5344CB8AC3E}">
        <p14:creationId xmlns:p14="http://schemas.microsoft.com/office/powerpoint/2010/main" val="35110784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8D9DBD-26C1-40F8-AFC6-FCCF8BD16318}"/>
              </a:ext>
            </a:extLst>
          </p:cNvPr>
          <p:cNvSpPr>
            <a:spLocks noGrp="1"/>
          </p:cNvSpPr>
          <p:nvPr>
            <p:ph type="title"/>
          </p:nvPr>
        </p:nvSpPr>
        <p:spPr>
          <a:xfrm>
            <a:off x="685800" y="685799"/>
            <a:ext cx="10820400" cy="914400"/>
          </a:xfrm>
        </p:spPr>
        <p:txBody>
          <a:bodyPr/>
          <a:lstStyle/>
          <a:p>
            <a:r>
              <a:rPr lang="en-US" dirty="0">
                <a:latin typeface="Franklin Gothic Book" panose="020B0503020102020204" pitchFamily="34" charset="0"/>
                <a:ea typeface="Times New Roman" panose="02020603050405020304" pitchFamily="18" charset="0"/>
              </a:rPr>
              <a:t>North Dakota</a:t>
            </a:r>
            <a:r>
              <a:rPr lang="en-US" sz="3600" dirty="0">
                <a:latin typeface="Franklin Gothic Book" panose="020B0503020102020204" pitchFamily="34" charset="0"/>
                <a:ea typeface="Times New Roman" panose="02020603050405020304" pitchFamily="18" charset="0"/>
              </a:rPr>
              <a:t> </a:t>
            </a:r>
            <a:r>
              <a:rPr lang="en-US" dirty="0">
                <a:latin typeface="Franklin Gothic Book" panose="020B0503020102020204" pitchFamily="34" charset="0"/>
              </a:rPr>
              <a:t>DSP Vacancy Rates as of Dec. 31, 2021</a:t>
            </a:r>
          </a:p>
        </p:txBody>
      </p:sp>
      <p:pic>
        <p:nvPicPr>
          <p:cNvPr id="4" name="Picture 3" descr="A screenshot of a video game&#10;&#10;Description automatically generated with medium confidence">
            <a:extLst>
              <a:ext uri="{FF2B5EF4-FFF2-40B4-BE49-F238E27FC236}">
                <a16:creationId xmlns:a16="http://schemas.microsoft.com/office/drawing/2014/main" id="{4FEEABD4-6D19-87BA-0480-E895E9CE3F4F}"/>
              </a:ext>
            </a:extLst>
          </p:cNvPr>
          <p:cNvPicPr>
            <a:picLocks noChangeAspect="1"/>
          </p:cNvPicPr>
          <p:nvPr/>
        </p:nvPicPr>
        <p:blipFill>
          <a:blip r:embed="rId2"/>
          <a:stretch>
            <a:fillRect/>
          </a:stretch>
        </p:blipFill>
        <p:spPr>
          <a:xfrm>
            <a:off x="9219413" y="6197001"/>
            <a:ext cx="2752627" cy="463034"/>
          </a:xfrm>
          <a:prstGeom prst="rect">
            <a:avLst/>
          </a:prstGeom>
        </p:spPr>
      </p:pic>
      <p:sp>
        <p:nvSpPr>
          <p:cNvPr id="6" name="Footer Placeholder 5">
            <a:extLst>
              <a:ext uri="{FF2B5EF4-FFF2-40B4-BE49-F238E27FC236}">
                <a16:creationId xmlns:a16="http://schemas.microsoft.com/office/drawing/2014/main" id="{CC9C3F93-A21F-D90F-DB9C-13CECE7A9449}"/>
              </a:ext>
            </a:extLst>
          </p:cNvPr>
          <p:cNvSpPr>
            <a:spLocks noGrp="1"/>
          </p:cNvSpPr>
          <p:nvPr>
            <p:ph type="ftr" sz="quarter" idx="11"/>
          </p:nvPr>
        </p:nvSpPr>
        <p:spPr/>
        <p:txBody>
          <a:bodyPr/>
          <a:lstStyle/>
          <a:p>
            <a:r>
              <a:rPr lang="en-US" dirty="0"/>
              <a:t>2021 NCI-IDD State of the Workforce Survey Report | Data Glance</a:t>
            </a:r>
          </a:p>
        </p:txBody>
      </p:sp>
      <p:graphicFrame>
        <p:nvGraphicFramePr>
          <p:cNvPr id="10" name="Content Placeholder 10">
            <a:extLst>
              <a:ext uri="{FF2B5EF4-FFF2-40B4-BE49-F238E27FC236}">
                <a16:creationId xmlns:a16="http://schemas.microsoft.com/office/drawing/2014/main" id="{01205AE9-BCE6-48B0-9A60-B4B9D9EA98FB}"/>
              </a:ext>
            </a:extLst>
          </p:cNvPr>
          <p:cNvGraphicFramePr>
            <a:graphicFrameLocks noGrp="1"/>
          </p:cNvGraphicFramePr>
          <p:nvPr>
            <p:ph sz="quarter" idx="13"/>
            <p:extLst>
              <p:ext uri="{D42A27DB-BD31-4B8C-83A1-F6EECF244321}">
                <p14:modId xmlns:p14="http://schemas.microsoft.com/office/powerpoint/2010/main" val="2839483643"/>
              </p:ext>
            </p:extLst>
          </p:nvPr>
        </p:nvGraphicFramePr>
        <p:xfrm>
          <a:off x="591532" y="1567206"/>
          <a:ext cx="10820400" cy="411480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FBAB34F2-C9E3-8D9E-F42A-770602072D9F}"/>
              </a:ext>
            </a:extLst>
          </p:cNvPr>
          <p:cNvSpPr txBox="1"/>
          <p:nvPr/>
        </p:nvSpPr>
        <p:spPr>
          <a:xfrm>
            <a:off x="685800" y="5931524"/>
            <a:ext cx="4514850" cy="265477"/>
          </a:xfrm>
          <a:prstGeom prst="rect">
            <a:avLst/>
          </a:prstGeom>
          <a:noFill/>
        </p:spPr>
        <p:txBody>
          <a:bodyPr wrap="square" lIns="0" tIns="0" rIns="0" bIns="0" rtlCol="0">
            <a:noAutofit/>
          </a:bodyPr>
          <a:lstStyle/>
          <a:p>
            <a:pPr algn="l">
              <a:lnSpc>
                <a:spcPct val="120000"/>
              </a:lnSpc>
              <a:spcBef>
                <a:spcPts val="1200"/>
              </a:spcBef>
            </a:pPr>
            <a:endParaRPr lang="en-US" dirty="0">
              <a:solidFill>
                <a:schemeClr val="tx2"/>
              </a:solidFill>
            </a:endParaRPr>
          </a:p>
        </p:txBody>
      </p:sp>
    </p:spTree>
    <p:extLst>
      <p:ext uri="{BB962C8B-B14F-4D97-AF65-F5344CB8AC3E}">
        <p14:creationId xmlns:p14="http://schemas.microsoft.com/office/powerpoint/2010/main" val="40477403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15667D4F-0F84-4C6B-830C-29BB17F84C6B}"/>
              </a:ext>
            </a:extLst>
          </p:cNvPr>
          <p:cNvGraphicFramePr>
            <a:graphicFrameLocks noGrp="1"/>
          </p:cNvGraphicFramePr>
          <p:nvPr>
            <p:ph sz="quarter" idx="13"/>
            <p:extLst>
              <p:ext uri="{D42A27DB-BD31-4B8C-83A1-F6EECF244321}">
                <p14:modId xmlns:p14="http://schemas.microsoft.com/office/powerpoint/2010/main" val="2643309412"/>
              </p:ext>
            </p:extLst>
          </p:nvPr>
        </p:nvGraphicFramePr>
        <p:xfrm>
          <a:off x="685800" y="1944276"/>
          <a:ext cx="10820400" cy="4114800"/>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a:extLst>
              <a:ext uri="{FF2B5EF4-FFF2-40B4-BE49-F238E27FC236}">
                <a16:creationId xmlns:a16="http://schemas.microsoft.com/office/drawing/2014/main" id="{5D8D9DBD-26C1-40F8-AFC6-FCCF8BD16318}"/>
              </a:ext>
            </a:extLst>
          </p:cNvPr>
          <p:cNvSpPr>
            <a:spLocks noGrp="1"/>
          </p:cNvSpPr>
          <p:nvPr>
            <p:ph type="title"/>
          </p:nvPr>
        </p:nvSpPr>
        <p:spPr/>
        <p:txBody>
          <a:bodyPr/>
          <a:lstStyle/>
          <a:p>
            <a:r>
              <a:rPr lang="en-US" dirty="0">
                <a:latin typeface="Franklin Gothic Book" panose="020B0503020102020204" pitchFamily="34" charset="0"/>
                <a:ea typeface="Times New Roman" panose="02020603050405020304" pitchFamily="18" charset="0"/>
              </a:rPr>
              <a:t>North Dakota</a:t>
            </a:r>
            <a:r>
              <a:rPr lang="en-US" sz="3600" dirty="0">
                <a:latin typeface="Franklin Gothic Book" panose="020B0503020102020204" pitchFamily="34" charset="0"/>
                <a:ea typeface="Times New Roman" panose="02020603050405020304" pitchFamily="18" charset="0"/>
              </a:rPr>
              <a:t> </a:t>
            </a:r>
            <a:r>
              <a:rPr lang="en-US" dirty="0">
                <a:latin typeface="Franklin Gothic Book" panose="020B0503020102020204" pitchFamily="34" charset="0"/>
              </a:rPr>
              <a:t>Tenure Among Employed DSPs </a:t>
            </a:r>
          </a:p>
        </p:txBody>
      </p:sp>
      <p:sp>
        <p:nvSpPr>
          <p:cNvPr id="2" name="Footer Placeholder 1">
            <a:extLst>
              <a:ext uri="{FF2B5EF4-FFF2-40B4-BE49-F238E27FC236}">
                <a16:creationId xmlns:a16="http://schemas.microsoft.com/office/drawing/2014/main" id="{85C9CD7C-81FE-DE13-E4FB-D0133742FC2D}"/>
              </a:ext>
            </a:extLst>
          </p:cNvPr>
          <p:cNvSpPr>
            <a:spLocks noGrp="1"/>
          </p:cNvSpPr>
          <p:nvPr>
            <p:ph type="ftr" sz="quarter" idx="11"/>
          </p:nvPr>
        </p:nvSpPr>
        <p:spPr/>
        <p:txBody>
          <a:bodyPr/>
          <a:lstStyle/>
          <a:p>
            <a:r>
              <a:rPr lang="en-US" dirty="0"/>
              <a:t>2021 NCI-IDD State of the Workforce Survey Report | Data Glance</a:t>
            </a:r>
          </a:p>
        </p:txBody>
      </p:sp>
      <p:sp>
        <p:nvSpPr>
          <p:cNvPr id="4" name="Title 2">
            <a:extLst>
              <a:ext uri="{FF2B5EF4-FFF2-40B4-BE49-F238E27FC236}">
                <a16:creationId xmlns:a16="http://schemas.microsoft.com/office/drawing/2014/main" id="{1A90C206-ADD5-F835-12DF-F127507BA4BD}"/>
              </a:ext>
            </a:extLst>
          </p:cNvPr>
          <p:cNvSpPr txBox="1">
            <a:spLocks/>
          </p:cNvSpPr>
          <p:nvPr/>
        </p:nvSpPr>
        <p:spPr>
          <a:xfrm>
            <a:off x="725864" y="1328392"/>
            <a:ext cx="10744200" cy="839773"/>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600" kern="1200">
                <a:solidFill>
                  <a:schemeClr val="tx2"/>
                </a:solidFill>
                <a:latin typeface="+mj-lt"/>
                <a:ea typeface="+mj-ea"/>
                <a:cs typeface="+mj-cs"/>
              </a:defRPr>
            </a:lvl1pPr>
          </a:lstStyle>
          <a:p>
            <a:pPr>
              <a:lnSpc>
                <a:spcPct val="150000"/>
              </a:lnSpc>
            </a:pPr>
            <a:r>
              <a:rPr lang="en-US" sz="1600" i="1" dirty="0">
                <a:solidFill>
                  <a:schemeClr val="accent2">
                    <a:lumMod val="75000"/>
                  </a:schemeClr>
                </a:solidFill>
                <a:latin typeface="Franklin Gothic Book" panose="020B0503020102020204" pitchFamily="34" charset="0"/>
              </a:rPr>
              <a:t>DSPs on payroll statewide =3,514</a:t>
            </a:r>
          </a:p>
          <a:p>
            <a:pPr>
              <a:lnSpc>
                <a:spcPct val="150000"/>
              </a:lnSpc>
            </a:pPr>
            <a:endParaRPr lang="en-US" sz="1800" i="1" dirty="0">
              <a:solidFill>
                <a:schemeClr val="accent2">
                  <a:lumMod val="75000"/>
                </a:schemeClr>
              </a:solidFill>
              <a:latin typeface="Franklin Gothic Book" panose="020B0503020102020204" pitchFamily="34" charset="0"/>
            </a:endParaRPr>
          </a:p>
        </p:txBody>
      </p:sp>
      <p:pic>
        <p:nvPicPr>
          <p:cNvPr id="7" name="Picture 6" descr="A screenshot of a video game&#10;&#10;Description automatically generated with medium confidence">
            <a:extLst>
              <a:ext uri="{FF2B5EF4-FFF2-40B4-BE49-F238E27FC236}">
                <a16:creationId xmlns:a16="http://schemas.microsoft.com/office/drawing/2014/main" id="{B2924C7E-925F-93AB-4A76-9340A5275CD9}"/>
              </a:ext>
            </a:extLst>
          </p:cNvPr>
          <p:cNvPicPr>
            <a:picLocks noChangeAspect="1"/>
          </p:cNvPicPr>
          <p:nvPr/>
        </p:nvPicPr>
        <p:blipFill>
          <a:blip r:embed="rId3"/>
          <a:stretch>
            <a:fillRect/>
          </a:stretch>
        </p:blipFill>
        <p:spPr>
          <a:xfrm>
            <a:off x="9219413" y="6197001"/>
            <a:ext cx="2752627" cy="463034"/>
          </a:xfrm>
          <a:prstGeom prst="rect">
            <a:avLst/>
          </a:prstGeom>
        </p:spPr>
      </p:pic>
      <p:sp>
        <p:nvSpPr>
          <p:cNvPr id="5" name="TextBox 4">
            <a:extLst>
              <a:ext uri="{FF2B5EF4-FFF2-40B4-BE49-F238E27FC236}">
                <a16:creationId xmlns:a16="http://schemas.microsoft.com/office/drawing/2014/main" id="{90AB0FB2-D8A0-B1EE-FB5A-540259870906}"/>
              </a:ext>
            </a:extLst>
          </p:cNvPr>
          <p:cNvSpPr txBox="1"/>
          <p:nvPr/>
        </p:nvSpPr>
        <p:spPr>
          <a:xfrm>
            <a:off x="133564" y="6076285"/>
            <a:ext cx="11838476" cy="487508"/>
          </a:xfrm>
          <a:prstGeom prst="rect">
            <a:avLst/>
          </a:prstGeom>
          <a:noFill/>
        </p:spPr>
        <p:txBody>
          <a:bodyPr wrap="square" lIns="0" tIns="0" rIns="0" bIns="0" rtlCol="0">
            <a:noAutofit/>
          </a:bodyPr>
          <a:lstStyle/>
          <a:p>
            <a:pPr marL="54610" marR="0" indent="-54610">
              <a:spcBef>
                <a:spcPts val="0"/>
              </a:spcBef>
              <a:spcAft>
                <a:spcPts val="600"/>
              </a:spcAft>
            </a:pPr>
            <a:r>
              <a:rPr lang="en-US" sz="800" dirty="0">
                <a:solidFill>
                  <a:srgbClr val="7F7F7F"/>
                </a:solidFill>
                <a:effectLst/>
                <a:latin typeface="Segoe UI" panose="020B0502040204020203" pitchFamily="34" charset="0"/>
                <a:ea typeface="Segoe UI" panose="020B0502040204020203" pitchFamily="34" charset="0"/>
                <a:cs typeface="Segoe UI" panose="020B0502040204020203" pitchFamily="34" charset="0"/>
              </a:rPr>
              <a:t>Only includes agencies that provided information on both the total number of DSPs employed as of Dec. 31, 2021 and the tenure of those DSPs. State tenure rates are an average of all cases in the state.  </a:t>
            </a:r>
            <a:r>
              <a:rPr lang="en-US" sz="800" dirty="0">
                <a:solidFill>
                  <a:srgbClr val="7F7F7F"/>
                </a:solidFill>
                <a:effectLst/>
                <a:latin typeface="Segoe UI" panose="020B0502040204020203" pitchFamily="34" charset="0"/>
                <a:ea typeface="Segoe UI" panose="020B0502040204020203" pitchFamily="34" charset="0"/>
                <a:cs typeface="Times New Roman" panose="02020603050405020304" pitchFamily="18" charset="0"/>
              </a:rPr>
              <a:t>Only includes the number of DSPs reported by respondents that also reported the tenure of those DSPs.</a:t>
            </a:r>
            <a:endParaRPr lang="en-US" sz="800" dirty="0">
              <a:solidFill>
                <a:srgbClr val="404040"/>
              </a:solidFill>
              <a:effectLst/>
              <a:latin typeface="Segoe UI" panose="020B0502040204020203" pitchFamily="34" charset="0"/>
              <a:ea typeface="Segoe UI" panose="020B0502040204020203" pitchFamily="34" charset="0"/>
              <a:cs typeface="Times New Roman" panose="02020603050405020304" pitchFamily="18" charset="0"/>
            </a:endParaRPr>
          </a:p>
        </p:txBody>
      </p:sp>
    </p:spTree>
    <p:extLst>
      <p:ext uri="{BB962C8B-B14F-4D97-AF65-F5344CB8AC3E}">
        <p14:creationId xmlns:p14="http://schemas.microsoft.com/office/powerpoint/2010/main" val="37024854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15667D4F-0F84-4C6B-830C-29BB17F84C6B}"/>
              </a:ext>
            </a:extLst>
          </p:cNvPr>
          <p:cNvGraphicFramePr>
            <a:graphicFrameLocks noGrp="1"/>
          </p:cNvGraphicFramePr>
          <p:nvPr>
            <p:ph sz="quarter" idx="13"/>
            <p:extLst>
              <p:ext uri="{D42A27DB-BD31-4B8C-83A1-F6EECF244321}">
                <p14:modId xmlns:p14="http://schemas.microsoft.com/office/powerpoint/2010/main" val="3880141115"/>
              </p:ext>
            </p:extLst>
          </p:nvPr>
        </p:nvGraphicFramePr>
        <p:xfrm>
          <a:off x="685800" y="1944276"/>
          <a:ext cx="10820400" cy="4114800"/>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a:extLst>
              <a:ext uri="{FF2B5EF4-FFF2-40B4-BE49-F238E27FC236}">
                <a16:creationId xmlns:a16="http://schemas.microsoft.com/office/drawing/2014/main" id="{5D8D9DBD-26C1-40F8-AFC6-FCCF8BD16318}"/>
              </a:ext>
            </a:extLst>
          </p:cNvPr>
          <p:cNvSpPr>
            <a:spLocks noGrp="1"/>
          </p:cNvSpPr>
          <p:nvPr>
            <p:ph type="title"/>
          </p:nvPr>
        </p:nvSpPr>
        <p:spPr/>
        <p:txBody>
          <a:bodyPr/>
          <a:lstStyle/>
          <a:p>
            <a:r>
              <a:rPr lang="en-US" sz="3600" dirty="0">
                <a:latin typeface="Franklin Gothic Book" panose="020B0503020102020204" pitchFamily="34" charset="0"/>
                <a:ea typeface="Times New Roman" panose="02020603050405020304" pitchFamily="18" charset="0"/>
              </a:rPr>
              <a:t>North Dakota </a:t>
            </a:r>
            <a:r>
              <a:rPr lang="en-US" dirty="0">
                <a:latin typeface="Franklin Gothic Book" panose="020B0503020102020204" pitchFamily="34" charset="0"/>
              </a:rPr>
              <a:t>Tenure Among Separated DSPs </a:t>
            </a:r>
          </a:p>
        </p:txBody>
      </p:sp>
      <p:sp>
        <p:nvSpPr>
          <p:cNvPr id="2" name="Footer Placeholder 1">
            <a:extLst>
              <a:ext uri="{FF2B5EF4-FFF2-40B4-BE49-F238E27FC236}">
                <a16:creationId xmlns:a16="http://schemas.microsoft.com/office/drawing/2014/main" id="{85C9CD7C-81FE-DE13-E4FB-D0133742FC2D}"/>
              </a:ext>
            </a:extLst>
          </p:cNvPr>
          <p:cNvSpPr>
            <a:spLocks noGrp="1"/>
          </p:cNvSpPr>
          <p:nvPr>
            <p:ph type="ftr" sz="quarter" idx="11"/>
          </p:nvPr>
        </p:nvSpPr>
        <p:spPr/>
        <p:txBody>
          <a:bodyPr/>
          <a:lstStyle/>
          <a:p>
            <a:r>
              <a:rPr lang="en-US" dirty="0"/>
              <a:t>2021 NCI-IDD State of the Workforce Survey Report | Data Glance</a:t>
            </a:r>
          </a:p>
        </p:txBody>
      </p:sp>
      <p:sp>
        <p:nvSpPr>
          <p:cNvPr id="4" name="Title 2">
            <a:extLst>
              <a:ext uri="{FF2B5EF4-FFF2-40B4-BE49-F238E27FC236}">
                <a16:creationId xmlns:a16="http://schemas.microsoft.com/office/drawing/2014/main" id="{1A90C206-ADD5-F835-12DF-F127507BA4BD}"/>
              </a:ext>
            </a:extLst>
          </p:cNvPr>
          <p:cNvSpPr txBox="1">
            <a:spLocks/>
          </p:cNvSpPr>
          <p:nvPr/>
        </p:nvSpPr>
        <p:spPr>
          <a:xfrm>
            <a:off x="725864" y="1328392"/>
            <a:ext cx="10744200" cy="839773"/>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600" kern="1200">
                <a:solidFill>
                  <a:schemeClr val="tx2"/>
                </a:solidFill>
                <a:latin typeface="+mj-lt"/>
                <a:ea typeface="+mj-ea"/>
                <a:cs typeface="+mj-cs"/>
              </a:defRPr>
            </a:lvl1pPr>
          </a:lstStyle>
          <a:p>
            <a:pPr>
              <a:lnSpc>
                <a:spcPct val="150000"/>
              </a:lnSpc>
            </a:pPr>
            <a:r>
              <a:rPr lang="en-US" sz="1600" i="1" dirty="0">
                <a:solidFill>
                  <a:schemeClr val="accent2">
                    <a:lumMod val="75000"/>
                  </a:schemeClr>
                </a:solidFill>
                <a:latin typeface="Franklin Gothic Book" panose="020B0503020102020204" pitchFamily="34" charset="0"/>
              </a:rPr>
              <a:t>DSPs separated statewide =1,847</a:t>
            </a:r>
          </a:p>
          <a:p>
            <a:pPr>
              <a:lnSpc>
                <a:spcPct val="150000"/>
              </a:lnSpc>
            </a:pPr>
            <a:endParaRPr lang="en-US" sz="1800" i="1" dirty="0">
              <a:solidFill>
                <a:schemeClr val="accent2">
                  <a:lumMod val="75000"/>
                </a:schemeClr>
              </a:solidFill>
              <a:latin typeface="Franklin Gothic Book" panose="020B0503020102020204" pitchFamily="34" charset="0"/>
            </a:endParaRPr>
          </a:p>
        </p:txBody>
      </p:sp>
      <p:pic>
        <p:nvPicPr>
          <p:cNvPr id="7" name="Picture 6" descr="A screenshot of a video game&#10;&#10;Description automatically generated with medium confidence">
            <a:extLst>
              <a:ext uri="{FF2B5EF4-FFF2-40B4-BE49-F238E27FC236}">
                <a16:creationId xmlns:a16="http://schemas.microsoft.com/office/drawing/2014/main" id="{B2924C7E-925F-93AB-4A76-9340A5275CD9}"/>
              </a:ext>
            </a:extLst>
          </p:cNvPr>
          <p:cNvPicPr>
            <a:picLocks noChangeAspect="1"/>
          </p:cNvPicPr>
          <p:nvPr/>
        </p:nvPicPr>
        <p:blipFill>
          <a:blip r:embed="rId3"/>
          <a:stretch>
            <a:fillRect/>
          </a:stretch>
        </p:blipFill>
        <p:spPr>
          <a:xfrm>
            <a:off x="9219413" y="6197001"/>
            <a:ext cx="2752627" cy="463034"/>
          </a:xfrm>
          <a:prstGeom prst="rect">
            <a:avLst/>
          </a:prstGeom>
        </p:spPr>
      </p:pic>
      <p:sp>
        <p:nvSpPr>
          <p:cNvPr id="5" name="TextBox 4">
            <a:extLst>
              <a:ext uri="{FF2B5EF4-FFF2-40B4-BE49-F238E27FC236}">
                <a16:creationId xmlns:a16="http://schemas.microsoft.com/office/drawing/2014/main" id="{90AB0FB2-D8A0-B1EE-FB5A-540259870906}"/>
              </a:ext>
            </a:extLst>
          </p:cNvPr>
          <p:cNvSpPr txBox="1"/>
          <p:nvPr/>
        </p:nvSpPr>
        <p:spPr>
          <a:xfrm>
            <a:off x="133564" y="6076285"/>
            <a:ext cx="11838476" cy="487508"/>
          </a:xfrm>
          <a:prstGeom prst="rect">
            <a:avLst/>
          </a:prstGeom>
          <a:noFill/>
        </p:spPr>
        <p:txBody>
          <a:bodyPr wrap="square" lIns="0" tIns="0" rIns="0" bIns="0" rtlCol="0">
            <a:noAutofit/>
          </a:bodyPr>
          <a:lstStyle/>
          <a:p>
            <a:pPr marL="54610" marR="0" indent="-54610">
              <a:spcBef>
                <a:spcPts val="0"/>
              </a:spcBef>
              <a:spcAft>
                <a:spcPts val="600"/>
              </a:spcAft>
            </a:pPr>
            <a:r>
              <a:rPr lang="en-US" sz="800" dirty="0">
                <a:solidFill>
                  <a:srgbClr val="7F7F7F"/>
                </a:solidFill>
                <a:effectLst/>
                <a:latin typeface="Segoe UI" panose="020B0502040204020203" pitchFamily="34" charset="0"/>
                <a:ea typeface="Segoe UI" panose="020B0502040204020203" pitchFamily="34" charset="0"/>
                <a:cs typeface="Segoe UI" panose="020B0502040204020203" pitchFamily="34" charset="0"/>
              </a:rPr>
              <a:t>Only includes agencies that provided information on both the total number of DSPs employed as of Dec. 31, 2021 and the tenure of those DSPs. State tenure rates are an average of all cases in the state.  </a:t>
            </a:r>
            <a:r>
              <a:rPr lang="en-US" sz="800" dirty="0">
                <a:solidFill>
                  <a:srgbClr val="7F7F7F"/>
                </a:solidFill>
                <a:effectLst/>
                <a:latin typeface="Segoe UI" panose="020B0502040204020203" pitchFamily="34" charset="0"/>
                <a:ea typeface="Segoe UI" panose="020B0502040204020203" pitchFamily="34" charset="0"/>
                <a:cs typeface="Times New Roman" panose="02020603050405020304" pitchFamily="18" charset="0"/>
              </a:rPr>
              <a:t>Only includes the number of DSPs reported by respondents that also reported the tenure of those DSPs.</a:t>
            </a:r>
            <a:endParaRPr lang="en-US" sz="800" dirty="0">
              <a:solidFill>
                <a:srgbClr val="404040"/>
              </a:solidFill>
              <a:effectLst/>
              <a:latin typeface="Segoe UI" panose="020B0502040204020203" pitchFamily="34" charset="0"/>
              <a:ea typeface="Segoe UI" panose="020B0502040204020203" pitchFamily="34" charset="0"/>
              <a:cs typeface="Times New Roman" panose="02020603050405020304" pitchFamily="18" charset="0"/>
            </a:endParaRPr>
          </a:p>
        </p:txBody>
      </p:sp>
    </p:spTree>
    <p:extLst>
      <p:ext uri="{BB962C8B-B14F-4D97-AF65-F5344CB8AC3E}">
        <p14:creationId xmlns:p14="http://schemas.microsoft.com/office/powerpoint/2010/main" val="1416005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8D9DBD-26C1-40F8-AFC6-FCCF8BD16318}"/>
              </a:ext>
            </a:extLst>
          </p:cNvPr>
          <p:cNvSpPr>
            <a:spLocks noGrp="1"/>
          </p:cNvSpPr>
          <p:nvPr>
            <p:ph type="title"/>
          </p:nvPr>
        </p:nvSpPr>
        <p:spPr>
          <a:xfrm>
            <a:off x="649664" y="274321"/>
            <a:ext cx="10820400" cy="633955"/>
          </a:xfrm>
        </p:spPr>
        <p:txBody>
          <a:bodyPr/>
          <a:lstStyle/>
          <a:p>
            <a:r>
              <a:rPr lang="en-US" dirty="0">
                <a:latin typeface="Franklin Gothic Book" panose="020B0503020102020204" pitchFamily="34" charset="0"/>
                <a:ea typeface="Times New Roman" panose="02020603050405020304" pitchFamily="18" charset="0"/>
              </a:rPr>
              <a:t>North Dakota</a:t>
            </a:r>
            <a:r>
              <a:rPr lang="en-US" sz="3600" dirty="0">
                <a:latin typeface="Franklin Gothic Book" panose="020B0503020102020204" pitchFamily="34" charset="0"/>
                <a:ea typeface="Times New Roman" panose="02020603050405020304" pitchFamily="18" charset="0"/>
              </a:rPr>
              <a:t> </a:t>
            </a:r>
            <a:r>
              <a:rPr lang="en-US" dirty="0">
                <a:latin typeface="Franklin Gothic Book" panose="020B0503020102020204" pitchFamily="34" charset="0"/>
              </a:rPr>
              <a:t>Circumstances Under Which DSP Separation Occurred</a:t>
            </a:r>
          </a:p>
        </p:txBody>
      </p:sp>
      <p:sp>
        <p:nvSpPr>
          <p:cNvPr id="2" name="Footer Placeholder 1">
            <a:extLst>
              <a:ext uri="{FF2B5EF4-FFF2-40B4-BE49-F238E27FC236}">
                <a16:creationId xmlns:a16="http://schemas.microsoft.com/office/drawing/2014/main" id="{AAE57E96-B68E-5049-136B-032CED4DC3BF}"/>
              </a:ext>
            </a:extLst>
          </p:cNvPr>
          <p:cNvSpPr>
            <a:spLocks noGrp="1"/>
          </p:cNvSpPr>
          <p:nvPr>
            <p:ph type="ftr" sz="quarter" idx="11"/>
          </p:nvPr>
        </p:nvSpPr>
        <p:spPr/>
        <p:txBody>
          <a:bodyPr/>
          <a:lstStyle/>
          <a:p>
            <a:r>
              <a:rPr lang="en-US" dirty="0"/>
              <a:t>2021 NCI-IDD State of the Workforce Survey Report | Data Glance</a:t>
            </a:r>
          </a:p>
        </p:txBody>
      </p:sp>
      <p:sp>
        <p:nvSpPr>
          <p:cNvPr id="4" name="Title 2">
            <a:extLst>
              <a:ext uri="{FF2B5EF4-FFF2-40B4-BE49-F238E27FC236}">
                <a16:creationId xmlns:a16="http://schemas.microsoft.com/office/drawing/2014/main" id="{FF317668-6DCA-9679-55DC-5FFEF46A0895}"/>
              </a:ext>
            </a:extLst>
          </p:cNvPr>
          <p:cNvSpPr txBox="1">
            <a:spLocks/>
          </p:cNvSpPr>
          <p:nvPr/>
        </p:nvSpPr>
        <p:spPr>
          <a:xfrm>
            <a:off x="725864" y="1328392"/>
            <a:ext cx="10744200" cy="415567"/>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600" kern="1200">
                <a:solidFill>
                  <a:schemeClr val="tx2"/>
                </a:solidFill>
                <a:latin typeface="+mj-lt"/>
                <a:ea typeface="+mj-ea"/>
                <a:cs typeface="+mj-cs"/>
              </a:defRPr>
            </a:lvl1pPr>
          </a:lstStyle>
          <a:p>
            <a:r>
              <a:rPr lang="en-US" sz="1800" i="1" dirty="0">
                <a:solidFill>
                  <a:schemeClr val="accent2">
                    <a:lumMod val="75000"/>
                  </a:schemeClr>
                </a:solidFill>
                <a:latin typeface="Franklin Gothic Book" panose="020B0503020102020204" pitchFamily="34" charset="0"/>
              </a:rPr>
              <a:t>Percentage of total separations between Jan. 1 and Dec. 31, 2021</a:t>
            </a:r>
          </a:p>
        </p:txBody>
      </p:sp>
      <p:graphicFrame>
        <p:nvGraphicFramePr>
          <p:cNvPr id="9" name="Content Placeholder 10">
            <a:extLst>
              <a:ext uri="{FF2B5EF4-FFF2-40B4-BE49-F238E27FC236}">
                <a16:creationId xmlns:a16="http://schemas.microsoft.com/office/drawing/2014/main" id="{7F37932B-1C29-C17A-A08F-200FE6FC72AA}"/>
              </a:ext>
            </a:extLst>
          </p:cNvPr>
          <p:cNvGraphicFramePr>
            <a:graphicFrameLocks/>
          </p:cNvGraphicFramePr>
          <p:nvPr>
            <p:extLst>
              <p:ext uri="{D42A27DB-BD31-4B8C-83A1-F6EECF244321}">
                <p14:modId xmlns:p14="http://schemas.microsoft.com/office/powerpoint/2010/main" val="1835882382"/>
              </p:ext>
            </p:extLst>
          </p:nvPr>
        </p:nvGraphicFramePr>
        <p:xfrm>
          <a:off x="1959428" y="1887586"/>
          <a:ext cx="7916092" cy="3976004"/>
        </p:xfrm>
        <a:graphic>
          <a:graphicData uri="http://schemas.openxmlformats.org/drawingml/2006/chart">
            <c:chart xmlns:c="http://schemas.openxmlformats.org/drawingml/2006/chart" xmlns:r="http://schemas.openxmlformats.org/officeDocument/2006/relationships" r:id="rId2"/>
          </a:graphicData>
        </a:graphic>
      </p:graphicFrame>
      <p:pic>
        <p:nvPicPr>
          <p:cNvPr id="11" name="Picture 10" descr="A screenshot of a video game&#10;&#10;Description automatically generated with medium confidence">
            <a:extLst>
              <a:ext uri="{FF2B5EF4-FFF2-40B4-BE49-F238E27FC236}">
                <a16:creationId xmlns:a16="http://schemas.microsoft.com/office/drawing/2014/main" id="{4364D12A-58CE-87B2-AD6F-AE0D81FE2949}"/>
              </a:ext>
            </a:extLst>
          </p:cNvPr>
          <p:cNvPicPr>
            <a:picLocks noChangeAspect="1"/>
          </p:cNvPicPr>
          <p:nvPr/>
        </p:nvPicPr>
        <p:blipFill>
          <a:blip r:embed="rId3"/>
          <a:stretch>
            <a:fillRect/>
          </a:stretch>
        </p:blipFill>
        <p:spPr>
          <a:xfrm>
            <a:off x="9219413" y="6197001"/>
            <a:ext cx="2752627" cy="463034"/>
          </a:xfrm>
          <a:prstGeom prst="rect">
            <a:avLst/>
          </a:prstGeom>
        </p:spPr>
      </p:pic>
      <p:sp>
        <p:nvSpPr>
          <p:cNvPr id="5" name="TextBox 4">
            <a:extLst>
              <a:ext uri="{FF2B5EF4-FFF2-40B4-BE49-F238E27FC236}">
                <a16:creationId xmlns:a16="http://schemas.microsoft.com/office/drawing/2014/main" id="{3ED831F4-8E10-E334-2140-BCE82F189E41}"/>
              </a:ext>
            </a:extLst>
          </p:cNvPr>
          <p:cNvSpPr txBox="1"/>
          <p:nvPr/>
        </p:nvSpPr>
        <p:spPr>
          <a:xfrm>
            <a:off x="441789" y="6172202"/>
            <a:ext cx="8866598" cy="274317"/>
          </a:xfrm>
          <a:prstGeom prst="rect">
            <a:avLst/>
          </a:prstGeom>
          <a:noFill/>
        </p:spPr>
        <p:txBody>
          <a:bodyPr wrap="square" lIns="0" tIns="0" rIns="0" bIns="0" rtlCol="0">
            <a:noAutofit/>
          </a:bodyPr>
          <a:lstStyle/>
          <a:p>
            <a:pPr algn="l">
              <a:lnSpc>
                <a:spcPct val="120000"/>
              </a:lnSpc>
              <a:spcBef>
                <a:spcPts val="1200"/>
              </a:spcBef>
            </a:pPr>
            <a:r>
              <a:rPr lang="en-US" sz="1100" dirty="0">
                <a:solidFill>
                  <a:schemeClr val="tx2"/>
                </a:solidFill>
              </a:rPr>
              <a:t>“Termination”=</a:t>
            </a:r>
            <a:r>
              <a:rPr lang="en-US" sz="1100" dirty="0">
                <a:effectLst/>
                <a:latin typeface="Segoe UI" panose="020B0502040204020203" pitchFamily="34" charset="0"/>
                <a:ea typeface="Segoe UI" panose="020B0502040204020203" pitchFamily="34" charset="0"/>
                <a:cs typeface="Times New Roman" panose="02020603050405020304" pitchFamily="18" charset="0"/>
              </a:rPr>
              <a:t>Due to performance issues or violation of agency policy. </a:t>
            </a:r>
            <a:r>
              <a:rPr lang="en-US" sz="1100" dirty="0">
                <a:latin typeface="Segoe UI" panose="020B0502040204020203" pitchFamily="34" charset="0"/>
                <a:ea typeface="Segoe UI" panose="020B0502040204020203" pitchFamily="34" charset="0"/>
                <a:cs typeface="Times New Roman" panose="02020603050405020304" pitchFamily="18" charset="0"/>
              </a:rPr>
              <a:t>“Laid off” =</a:t>
            </a:r>
            <a:r>
              <a:rPr lang="en-US" sz="1100" dirty="0">
                <a:effectLst/>
                <a:latin typeface="Segoe UI" panose="020B0502040204020203" pitchFamily="34" charset="0"/>
                <a:ea typeface="Segoe UI" panose="020B0502040204020203" pitchFamily="34" charset="0"/>
                <a:cs typeface="Times New Roman" panose="02020603050405020304" pitchFamily="18" charset="0"/>
              </a:rPr>
              <a:t>DSPs were terminated because their position was eliminated </a:t>
            </a:r>
            <a:endParaRPr lang="en-US" sz="1100" dirty="0">
              <a:solidFill>
                <a:schemeClr val="tx2"/>
              </a:solidFill>
            </a:endParaRPr>
          </a:p>
        </p:txBody>
      </p:sp>
    </p:spTree>
    <p:extLst>
      <p:ext uri="{BB962C8B-B14F-4D97-AF65-F5344CB8AC3E}">
        <p14:creationId xmlns:p14="http://schemas.microsoft.com/office/powerpoint/2010/main" val="39056783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8D9DBD-26C1-40F8-AFC6-FCCF8BD16318}"/>
              </a:ext>
            </a:extLst>
          </p:cNvPr>
          <p:cNvSpPr>
            <a:spLocks noGrp="1"/>
          </p:cNvSpPr>
          <p:nvPr>
            <p:ph type="title"/>
          </p:nvPr>
        </p:nvSpPr>
        <p:spPr>
          <a:xfrm>
            <a:off x="685800" y="685799"/>
            <a:ext cx="10820400" cy="914400"/>
          </a:xfrm>
        </p:spPr>
        <p:txBody>
          <a:bodyPr/>
          <a:lstStyle/>
          <a:p>
            <a:r>
              <a:rPr lang="en-US" dirty="0">
                <a:latin typeface="Franklin Gothic Book" panose="020B0503020102020204" pitchFamily="34" charset="0"/>
              </a:rPr>
              <a:t>Average Hourly Wage of All DSPs in </a:t>
            </a:r>
            <a:r>
              <a:rPr lang="en-US" sz="3600" dirty="0">
                <a:latin typeface="Franklin Gothic Book" panose="020B0503020102020204" pitchFamily="34" charset="0"/>
                <a:ea typeface="Times New Roman" panose="02020603050405020304" pitchFamily="18" charset="0"/>
              </a:rPr>
              <a:t>North Dakota</a:t>
            </a:r>
            <a:endParaRPr lang="en-US" dirty="0">
              <a:latin typeface="Franklin Gothic Book" panose="020B0503020102020204" pitchFamily="34" charset="0"/>
            </a:endParaRPr>
          </a:p>
        </p:txBody>
      </p:sp>
      <p:pic>
        <p:nvPicPr>
          <p:cNvPr id="4" name="Picture 3" descr="A screenshot of a video game&#10;&#10;Description automatically generated with medium confidence">
            <a:extLst>
              <a:ext uri="{FF2B5EF4-FFF2-40B4-BE49-F238E27FC236}">
                <a16:creationId xmlns:a16="http://schemas.microsoft.com/office/drawing/2014/main" id="{4FEEABD4-6D19-87BA-0480-E895E9CE3F4F}"/>
              </a:ext>
            </a:extLst>
          </p:cNvPr>
          <p:cNvPicPr>
            <a:picLocks noChangeAspect="1"/>
          </p:cNvPicPr>
          <p:nvPr/>
        </p:nvPicPr>
        <p:blipFill>
          <a:blip r:embed="rId2"/>
          <a:stretch>
            <a:fillRect/>
          </a:stretch>
        </p:blipFill>
        <p:spPr>
          <a:xfrm>
            <a:off x="9219413" y="6197001"/>
            <a:ext cx="2752627" cy="463034"/>
          </a:xfrm>
          <a:prstGeom prst="rect">
            <a:avLst/>
          </a:prstGeom>
        </p:spPr>
      </p:pic>
      <p:sp>
        <p:nvSpPr>
          <p:cNvPr id="6" name="Footer Placeholder 5">
            <a:extLst>
              <a:ext uri="{FF2B5EF4-FFF2-40B4-BE49-F238E27FC236}">
                <a16:creationId xmlns:a16="http://schemas.microsoft.com/office/drawing/2014/main" id="{CC9C3F93-A21F-D90F-DB9C-13CECE7A9449}"/>
              </a:ext>
            </a:extLst>
          </p:cNvPr>
          <p:cNvSpPr>
            <a:spLocks noGrp="1"/>
          </p:cNvSpPr>
          <p:nvPr>
            <p:ph type="ftr" sz="quarter" idx="11"/>
          </p:nvPr>
        </p:nvSpPr>
        <p:spPr/>
        <p:txBody>
          <a:bodyPr/>
          <a:lstStyle/>
          <a:p>
            <a:r>
              <a:rPr lang="en-US" dirty="0"/>
              <a:t>2021 NCI-IDD State of the Workforce Survey Report | Data Glance</a:t>
            </a:r>
          </a:p>
        </p:txBody>
      </p:sp>
      <p:graphicFrame>
        <p:nvGraphicFramePr>
          <p:cNvPr id="10" name="Content Placeholder 10">
            <a:extLst>
              <a:ext uri="{FF2B5EF4-FFF2-40B4-BE49-F238E27FC236}">
                <a16:creationId xmlns:a16="http://schemas.microsoft.com/office/drawing/2014/main" id="{01205AE9-BCE6-48B0-9A60-B4B9D9EA98FB}"/>
              </a:ext>
            </a:extLst>
          </p:cNvPr>
          <p:cNvGraphicFramePr>
            <a:graphicFrameLocks noGrp="1"/>
          </p:cNvGraphicFramePr>
          <p:nvPr>
            <p:ph sz="quarter" idx="13"/>
            <p:extLst>
              <p:ext uri="{D42A27DB-BD31-4B8C-83A1-F6EECF244321}">
                <p14:modId xmlns:p14="http://schemas.microsoft.com/office/powerpoint/2010/main" val="1280106225"/>
              </p:ext>
            </p:extLst>
          </p:nvPr>
        </p:nvGraphicFramePr>
        <p:xfrm>
          <a:off x="591532" y="1567206"/>
          <a:ext cx="10820400" cy="411480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FBAB34F2-C9E3-8D9E-F42A-770602072D9F}"/>
              </a:ext>
            </a:extLst>
          </p:cNvPr>
          <p:cNvSpPr txBox="1"/>
          <p:nvPr/>
        </p:nvSpPr>
        <p:spPr>
          <a:xfrm>
            <a:off x="685800" y="5931524"/>
            <a:ext cx="4514850" cy="265477"/>
          </a:xfrm>
          <a:prstGeom prst="rect">
            <a:avLst/>
          </a:prstGeom>
          <a:noFill/>
        </p:spPr>
        <p:txBody>
          <a:bodyPr wrap="square" lIns="0" tIns="0" rIns="0" bIns="0" rtlCol="0">
            <a:noAutofit/>
          </a:bodyPr>
          <a:lstStyle/>
          <a:p>
            <a:pPr algn="l">
              <a:lnSpc>
                <a:spcPct val="120000"/>
              </a:lnSpc>
              <a:spcBef>
                <a:spcPts val="1200"/>
              </a:spcBef>
            </a:pPr>
            <a:r>
              <a:rPr lang="en-US" dirty="0">
                <a:solidFill>
                  <a:schemeClr val="tx2"/>
                </a:solidFill>
              </a:rPr>
              <a:t>$7.25/</a:t>
            </a:r>
            <a:r>
              <a:rPr lang="en-US" dirty="0" err="1">
                <a:solidFill>
                  <a:schemeClr val="tx2"/>
                </a:solidFill>
              </a:rPr>
              <a:t>hr</a:t>
            </a:r>
            <a:r>
              <a:rPr lang="en-US" dirty="0">
                <a:solidFill>
                  <a:schemeClr val="tx2"/>
                </a:solidFill>
              </a:rPr>
              <a:t> is federal minimum wage</a:t>
            </a:r>
          </a:p>
          <a:p>
            <a:pPr algn="l">
              <a:lnSpc>
                <a:spcPct val="120000"/>
              </a:lnSpc>
              <a:spcBef>
                <a:spcPts val="1200"/>
              </a:spcBef>
            </a:pPr>
            <a:endParaRPr lang="en-US" dirty="0">
              <a:solidFill>
                <a:schemeClr val="tx2"/>
              </a:solidFill>
            </a:endParaRPr>
          </a:p>
        </p:txBody>
      </p:sp>
    </p:spTree>
    <p:extLst>
      <p:ext uri="{BB962C8B-B14F-4D97-AF65-F5344CB8AC3E}">
        <p14:creationId xmlns:p14="http://schemas.microsoft.com/office/powerpoint/2010/main" val="5041621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15667D4F-0F84-4C6B-830C-29BB17F84C6B}"/>
              </a:ext>
            </a:extLst>
          </p:cNvPr>
          <p:cNvGraphicFramePr>
            <a:graphicFrameLocks noGrp="1"/>
          </p:cNvGraphicFramePr>
          <p:nvPr>
            <p:ph sz="quarter" idx="13"/>
            <p:extLst>
              <p:ext uri="{D42A27DB-BD31-4B8C-83A1-F6EECF244321}">
                <p14:modId xmlns:p14="http://schemas.microsoft.com/office/powerpoint/2010/main" val="1087578984"/>
              </p:ext>
            </p:extLst>
          </p:nvPr>
        </p:nvGraphicFramePr>
        <p:xfrm>
          <a:off x="648094" y="1746313"/>
          <a:ext cx="6695386" cy="4114800"/>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a:extLst>
              <a:ext uri="{FF2B5EF4-FFF2-40B4-BE49-F238E27FC236}">
                <a16:creationId xmlns:a16="http://schemas.microsoft.com/office/drawing/2014/main" id="{5D8D9DBD-26C1-40F8-AFC6-FCCF8BD16318}"/>
              </a:ext>
            </a:extLst>
          </p:cNvPr>
          <p:cNvSpPr>
            <a:spLocks noGrp="1"/>
          </p:cNvSpPr>
          <p:nvPr>
            <p:ph type="title"/>
          </p:nvPr>
        </p:nvSpPr>
        <p:spPr/>
        <p:txBody>
          <a:bodyPr/>
          <a:lstStyle/>
          <a:p>
            <a:r>
              <a:rPr lang="en-US" sz="3600" dirty="0">
                <a:latin typeface="Franklin Gothic Book" panose="020B0503020102020204" pitchFamily="34" charset="0"/>
                <a:ea typeface="Times New Roman" panose="02020603050405020304" pitchFamily="18" charset="0"/>
              </a:rPr>
              <a:t>North Dakota </a:t>
            </a:r>
            <a:r>
              <a:rPr lang="en-US" dirty="0">
                <a:latin typeface="Franklin Gothic Book" panose="020B0503020102020204" pitchFamily="34" charset="0"/>
              </a:rPr>
              <a:t>Agencies Providing Paid Time Off to DSPs</a:t>
            </a:r>
          </a:p>
        </p:txBody>
      </p:sp>
      <p:sp>
        <p:nvSpPr>
          <p:cNvPr id="2" name="Footer Placeholder 1">
            <a:extLst>
              <a:ext uri="{FF2B5EF4-FFF2-40B4-BE49-F238E27FC236}">
                <a16:creationId xmlns:a16="http://schemas.microsoft.com/office/drawing/2014/main" id="{85C9CD7C-81FE-DE13-E4FB-D0133742FC2D}"/>
              </a:ext>
            </a:extLst>
          </p:cNvPr>
          <p:cNvSpPr>
            <a:spLocks noGrp="1"/>
          </p:cNvSpPr>
          <p:nvPr>
            <p:ph type="ftr" sz="quarter" idx="11"/>
          </p:nvPr>
        </p:nvSpPr>
        <p:spPr/>
        <p:txBody>
          <a:bodyPr/>
          <a:lstStyle/>
          <a:p>
            <a:r>
              <a:rPr lang="en-US" dirty="0"/>
              <a:t>2021 NCI-IDD State of the Workforce Survey Report | Data Glance</a:t>
            </a:r>
          </a:p>
        </p:txBody>
      </p:sp>
      <p:pic>
        <p:nvPicPr>
          <p:cNvPr id="7" name="Picture 6" descr="A screenshot of a video game&#10;&#10;Description automatically generated with medium confidence">
            <a:extLst>
              <a:ext uri="{FF2B5EF4-FFF2-40B4-BE49-F238E27FC236}">
                <a16:creationId xmlns:a16="http://schemas.microsoft.com/office/drawing/2014/main" id="{B2924C7E-925F-93AB-4A76-9340A5275CD9}"/>
              </a:ext>
            </a:extLst>
          </p:cNvPr>
          <p:cNvPicPr>
            <a:picLocks noChangeAspect="1"/>
          </p:cNvPicPr>
          <p:nvPr/>
        </p:nvPicPr>
        <p:blipFill>
          <a:blip r:embed="rId3"/>
          <a:stretch>
            <a:fillRect/>
          </a:stretch>
        </p:blipFill>
        <p:spPr>
          <a:xfrm>
            <a:off x="9219413" y="6197001"/>
            <a:ext cx="2752627" cy="463034"/>
          </a:xfrm>
          <a:prstGeom prst="rect">
            <a:avLst/>
          </a:prstGeom>
        </p:spPr>
      </p:pic>
      <p:graphicFrame>
        <p:nvGraphicFramePr>
          <p:cNvPr id="5" name="Content Placeholder 11">
            <a:extLst>
              <a:ext uri="{FF2B5EF4-FFF2-40B4-BE49-F238E27FC236}">
                <a16:creationId xmlns:a16="http://schemas.microsoft.com/office/drawing/2014/main" id="{30F00667-083F-0204-4BF4-0A9A5D599A80}"/>
              </a:ext>
            </a:extLst>
          </p:cNvPr>
          <p:cNvGraphicFramePr>
            <a:graphicFrameLocks/>
          </p:cNvGraphicFramePr>
          <p:nvPr>
            <p:extLst>
              <p:ext uri="{D42A27DB-BD31-4B8C-83A1-F6EECF244321}">
                <p14:modId xmlns:p14="http://schemas.microsoft.com/office/powerpoint/2010/main" val="1730697096"/>
              </p:ext>
            </p:extLst>
          </p:nvPr>
        </p:nvGraphicFramePr>
        <p:xfrm>
          <a:off x="8042910" y="836129"/>
          <a:ext cx="3929130" cy="304575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 name="Content Placeholder 11">
            <a:extLst>
              <a:ext uri="{FF2B5EF4-FFF2-40B4-BE49-F238E27FC236}">
                <a16:creationId xmlns:a16="http://schemas.microsoft.com/office/drawing/2014/main" id="{07D56FE3-4866-0FD5-F371-F86F93A34466}"/>
              </a:ext>
            </a:extLst>
          </p:cNvPr>
          <p:cNvGraphicFramePr>
            <a:graphicFrameLocks/>
          </p:cNvGraphicFramePr>
          <p:nvPr>
            <p:extLst>
              <p:ext uri="{D42A27DB-BD31-4B8C-83A1-F6EECF244321}">
                <p14:modId xmlns:p14="http://schemas.microsoft.com/office/powerpoint/2010/main" val="3530871342"/>
              </p:ext>
            </p:extLst>
          </p:nvPr>
        </p:nvGraphicFramePr>
        <p:xfrm>
          <a:off x="8042910" y="3600453"/>
          <a:ext cx="4102046" cy="291464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8452812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2909D359-5C4B-3D35-D6CB-2E1CA9BC40A6}"/>
              </a:ext>
            </a:extLst>
          </p:cNvPr>
          <p:cNvSpPr>
            <a:spLocks noGrp="1"/>
          </p:cNvSpPr>
          <p:nvPr>
            <p:ph type="ftr" sz="quarter" idx="11"/>
          </p:nvPr>
        </p:nvSpPr>
        <p:spPr>
          <a:xfrm>
            <a:off x="685800" y="6302477"/>
            <a:ext cx="7185660" cy="281202"/>
          </a:xfrm>
        </p:spPr>
        <p:txBody>
          <a:bodyPr/>
          <a:lstStyle/>
          <a:p>
            <a:r>
              <a:rPr lang="en-US" dirty="0"/>
              <a:t>2021 NCI-IDD State of the Workforce Survey Report | Data Glance</a:t>
            </a:r>
          </a:p>
        </p:txBody>
      </p:sp>
      <p:sp>
        <p:nvSpPr>
          <p:cNvPr id="5" name="TextBox 4">
            <a:extLst>
              <a:ext uri="{FF2B5EF4-FFF2-40B4-BE49-F238E27FC236}">
                <a16:creationId xmlns:a16="http://schemas.microsoft.com/office/drawing/2014/main" id="{47413E15-902C-5091-D889-F08C5F496989}"/>
              </a:ext>
            </a:extLst>
          </p:cNvPr>
          <p:cNvSpPr txBox="1"/>
          <p:nvPr/>
        </p:nvSpPr>
        <p:spPr>
          <a:xfrm>
            <a:off x="11763632" y="6524368"/>
            <a:ext cx="0" cy="0"/>
          </a:xfrm>
          <a:prstGeom prst="rect">
            <a:avLst/>
          </a:prstGeom>
          <a:noFill/>
        </p:spPr>
        <p:txBody>
          <a:bodyPr wrap="none" lIns="0" tIns="0" rIns="0" bIns="0" rtlCol="0">
            <a:noAutofit/>
          </a:bodyPr>
          <a:lstStyle/>
          <a:p>
            <a:pPr algn="l">
              <a:lnSpc>
                <a:spcPct val="120000"/>
              </a:lnSpc>
              <a:spcBef>
                <a:spcPts val="1200"/>
              </a:spcBef>
            </a:pPr>
            <a:endParaRPr lang="en-US" dirty="0">
              <a:solidFill>
                <a:schemeClr val="tx2"/>
              </a:solidFill>
            </a:endParaRPr>
          </a:p>
        </p:txBody>
      </p:sp>
      <p:pic>
        <p:nvPicPr>
          <p:cNvPr id="6" name="Picture 5" descr="A screenshot of a video game&#10;&#10;Description automatically generated with medium confidence">
            <a:extLst>
              <a:ext uri="{FF2B5EF4-FFF2-40B4-BE49-F238E27FC236}">
                <a16:creationId xmlns:a16="http://schemas.microsoft.com/office/drawing/2014/main" id="{039BF402-ADCE-7B7F-55EB-2F35193B1F62}"/>
              </a:ext>
            </a:extLst>
          </p:cNvPr>
          <p:cNvPicPr>
            <a:picLocks noChangeAspect="1"/>
          </p:cNvPicPr>
          <p:nvPr/>
        </p:nvPicPr>
        <p:blipFill>
          <a:blip r:embed="rId2"/>
          <a:stretch>
            <a:fillRect/>
          </a:stretch>
        </p:blipFill>
        <p:spPr>
          <a:xfrm>
            <a:off x="9219413" y="6197001"/>
            <a:ext cx="2752627" cy="463034"/>
          </a:xfrm>
          <a:prstGeom prst="rect">
            <a:avLst/>
          </a:prstGeom>
        </p:spPr>
      </p:pic>
      <p:sp>
        <p:nvSpPr>
          <p:cNvPr id="7" name="TextBox 6">
            <a:extLst>
              <a:ext uri="{FF2B5EF4-FFF2-40B4-BE49-F238E27FC236}">
                <a16:creationId xmlns:a16="http://schemas.microsoft.com/office/drawing/2014/main" id="{84228DDE-2A50-BC94-0D8C-2BC3EB3FAFAF}"/>
              </a:ext>
            </a:extLst>
          </p:cNvPr>
          <p:cNvSpPr txBox="1"/>
          <p:nvPr/>
        </p:nvSpPr>
        <p:spPr>
          <a:xfrm>
            <a:off x="685800" y="835727"/>
            <a:ext cx="10678886" cy="5078313"/>
          </a:xfrm>
          <a:prstGeom prst="rect">
            <a:avLst/>
          </a:prstGeom>
          <a:noFill/>
        </p:spPr>
        <p:txBody>
          <a:bodyPr wrap="square">
            <a:spAutoFit/>
          </a:bodyPr>
          <a:lstStyle/>
          <a:p>
            <a:pPr algn="ctr"/>
            <a:r>
              <a:rPr lang="en-US" sz="3600" b="1" dirty="0"/>
              <a:t>INTRODUCTION</a:t>
            </a:r>
          </a:p>
          <a:p>
            <a:endParaRPr lang="en-US" dirty="0"/>
          </a:p>
          <a:p>
            <a:r>
              <a:rPr lang="en-US" dirty="0"/>
              <a:t>The National Core Indicators® Intellectual and Developmental Disabilities (NCI®-IDD) is a collaboration between the National Association of State Directors of Developmental Disabilities Services, the Human Services Research Institute, and participating state developmental disability agencies. </a:t>
            </a:r>
          </a:p>
          <a:p>
            <a:endParaRPr lang="en-US" dirty="0"/>
          </a:p>
          <a:p>
            <a:r>
              <a:rPr lang="en-US" dirty="0"/>
              <a:t>The State of the Workforce Survey (formerly called the Staff Stability Survey) collects comprehensive data on provider agencies and the Direct Support Professional (DSP) workforce providing direct supports to adults (age 18 and over) with intellectual and developmental disabilities (IDD).</a:t>
            </a:r>
          </a:p>
          <a:p>
            <a:endParaRPr lang="en-US" dirty="0"/>
          </a:p>
          <a:p>
            <a:r>
              <a:rPr lang="en-US" dirty="0"/>
              <a:t>The goal of the survey and the resulting data is to help states examine workforce challenges, identify areas for further investigation, benchmark their workforce data, measure improvements made through policy or programmatic changes, and compare their state data to those of other states and the NCI-IDD average. </a:t>
            </a:r>
          </a:p>
          <a:p>
            <a:endParaRPr lang="en-US" dirty="0"/>
          </a:p>
          <a:p>
            <a:pPr lvl="1"/>
            <a:r>
              <a:rPr lang="en-US" i="1" dirty="0"/>
              <a:t>*The data in this report reflects the time period of January to December 2021, data collection occurred from January to September 2022.</a:t>
            </a:r>
          </a:p>
        </p:txBody>
      </p:sp>
    </p:spTree>
    <p:extLst>
      <p:ext uri="{BB962C8B-B14F-4D97-AF65-F5344CB8AC3E}">
        <p14:creationId xmlns:p14="http://schemas.microsoft.com/office/powerpoint/2010/main" val="3129965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7" name="Content Placeholder 10">
            <a:extLst>
              <a:ext uri="{FF2B5EF4-FFF2-40B4-BE49-F238E27FC236}">
                <a16:creationId xmlns:a16="http://schemas.microsoft.com/office/drawing/2014/main" id="{E82F20C7-0557-0922-ACF0-0E2E078812BB}"/>
              </a:ext>
            </a:extLst>
          </p:cNvPr>
          <p:cNvGraphicFramePr>
            <a:graphicFrameLocks noGrp="1"/>
          </p:cNvGraphicFramePr>
          <p:nvPr>
            <p:ph sz="quarter" idx="14"/>
            <p:extLst>
              <p:ext uri="{D42A27DB-BD31-4B8C-83A1-F6EECF244321}">
                <p14:modId xmlns:p14="http://schemas.microsoft.com/office/powerpoint/2010/main" val="3251494714"/>
              </p:ext>
            </p:extLst>
          </p:nvPr>
        </p:nvGraphicFramePr>
        <p:xfrm>
          <a:off x="669303" y="1791093"/>
          <a:ext cx="10718275" cy="4204355"/>
        </p:xfrm>
        <a:graphic>
          <a:graphicData uri="http://schemas.openxmlformats.org/drawingml/2006/chart">
            <c:chart xmlns:c="http://schemas.openxmlformats.org/drawingml/2006/chart" xmlns:r="http://schemas.openxmlformats.org/officeDocument/2006/relationships" r:id="rId2"/>
          </a:graphicData>
        </a:graphic>
      </p:graphicFrame>
      <p:sp>
        <p:nvSpPr>
          <p:cNvPr id="9" name="Footer Placeholder 8">
            <a:extLst>
              <a:ext uri="{FF2B5EF4-FFF2-40B4-BE49-F238E27FC236}">
                <a16:creationId xmlns:a16="http://schemas.microsoft.com/office/drawing/2014/main" id="{FE5250C4-4FD3-73B0-8543-210EEBEC2DE5}"/>
              </a:ext>
            </a:extLst>
          </p:cNvPr>
          <p:cNvSpPr>
            <a:spLocks noGrp="1"/>
          </p:cNvSpPr>
          <p:nvPr>
            <p:ph type="ftr" sz="quarter" idx="10"/>
          </p:nvPr>
        </p:nvSpPr>
        <p:spPr/>
        <p:txBody>
          <a:bodyPr/>
          <a:lstStyle/>
          <a:p>
            <a:r>
              <a:rPr lang="en-US" dirty="0"/>
              <a:t>2021 NCI-IDD State of the Workforce Survey Report | Data Glance</a:t>
            </a:r>
          </a:p>
        </p:txBody>
      </p:sp>
      <p:sp>
        <p:nvSpPr>
          <p:cNvPr id="10" name="Title 2">
            <a:extLst>
              <a:ext uri="{FF2B5EF4-FFF2-40B4-BE49-F238E27FC236}">
                <a16:creationId xmlns:a16="http://schemas.microsoft.com/office/drawing/2014/main" id="{05C236E0-26C9-1F8D-7E7A-2EED0CE1CD70}"/>
              </a:ext>
            </a:extLst>
          </p:cNvPr>
          <p:cNvSpPr txBox="1">
            <a:spLocks/>
          </p:cNvSpPr>
          <p:nvPr/>
        </p:nvSpPr>
        <p:spPr>
          <a:xfrm>
            <a:off x="685800" y="685798"/>
            <a:ext cx="10820400" cy="1097282"/>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600" kern="1200">
                <a:solidFill>
                  <a:schemeClr val="tx2"/>
                </a:solidFill>
                <a:latin typeface="+mj-lt"/>
                <a:ea typeface="+mj-ea"/>
                <a:cs typeface="+mj-cs"/>
              </a:defRPr>
            </a:lvl1pPr>
          </a:lstStyle>
          <a:p>
            <a:r>
              <a:rPr lang="en-US" dirty="0">
                <a:latin typeface="Franklin Gothic Book" panose="020B0503020102020204" pitchFamily="34" charset="0"/>
                <a:ea typeface="Times New Roman" panose="02020603050405020304" pitchFamily="18" charset="0"/>
              </a:rPr>
              <a:t>North Dakota </a:t>
            </a:r>
            <a:r>
              <a:rPr lang="en-US" sz="3600" dirty="0">
                <a:latin typeface="Franklin Gothic Book" panose="020B0503020102020204" pitchFamily="34" charset="0"/>
                <a:ea typeface="Times New Roman" panose="02020603050405020304" pitchFamily="18" charset="0"/>
              </a:rPr>
              <a:t> </a:t>
            </a:r>
            <a:r>
              <a:rPr lang="en-US" dirty="0">
                <a:latin typeface="Franklin Gothic Book" panose="020B0503020102020204" pitchFamily="34" charset="0"/>
              </a:rPr>
              <a:t>Agency Benefits</a:t>
            </a:r>
          </a:p>
        </p:txBody>
      </p:sp>
      <p:pic>
        <p:nvPicPr>
          <p:cNvPr id="15" name="Picture 14" descr="A screenshot of a video game&#10;&#10;Description automatically generated with medium confidence">
            <a:extLst>
              <a:ext uri="{FF2B5EF4-FFF2-40B4-BE49-F238E27FC236}">
                <a16:creationId xmlns:a16="http://schemas.microsoft.com/office/drawing/2014/main" id="{93871C80-FD96-960A-956A-21DDD564B4F6}"/>
              </a:ext>
            </a:extLst>
          </p:cNvPr>
          <p:cNvPicPr>
            <a:picLocks noChangeAspect="1"/>
          </p:cNvPicPr>
          <p:nvPr/>
        </p:nvPicPr>
        <p:blipFill>
          <a:blip r:embed="rId3"/>
          <a:stretch>
            <a:fillRect/>
          </a:stretch>
        </p:blipFill>
        <p:spPr>
          <a:xfrm>
            <a:off x="9219413" y="6197001"/>
            <a:ext cx="2752627" cy="463034"/>
          </a:xfrm>
          <a:prstGeom prst="rect">
            <a:avLst/>
          </a:prstGeom>
        </p:spPr>
      </p:pic>
    </p:spTree>
    <p:extLst>
      <p:ext uri="{BB962C8B-B14F-4D97-AF65-F5344CB8AC3E}">
        <p14:creationId xmlns:p14="http://schemas.microsoft.com/office/powerpoint/2010/main" val="10862567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7" name="Content Placeholder 10">
            <a:extLst>
              <a:ext uri="{FF2B5EF4-FFF2-40B4-BE49-F238E27FC236}">
                <a16:creationId xmlns:a16="http://schemas.microsoft.com/office/drawing/2014/main" id="{E82F20C7-0557-0922-ACF0-0E2E078812BB}"/>
              </a:ext>
            </a:extLst>
          </p:cNvPr>
          <p:cNvGraphicFramePr>
            <a:graphicFrameLocks noGrp="1"/>
          </p:cNvGraphicFramePr>
          <p:nvPr>
            <p:ph sz="quarter" idx="14"/>
            <p:extLst>
              <p:ext uri="{D42A27DB-BD31-4B8C-83A1-F6EECF244321}">
                <p14:modId xmlns:p14="http://schemas.microsoft.com/office/powerpoint/2010/main" val="2479188937"/>
              </p:ext>
            </p:extLst>
          </p:nvPr>
        </p:nvGraphicFramePr>
        <p:xfrm>
          <a:off x="669303" y="1791093"/>
          <a:ext cx="10718275" cy="4204355"/>
        </p:xfrm>
        <a:graphic>
          <a:graphicData uri="http://schemas.openxmlformats.org/drawingml/2006/chart">
            <c:chart xmlns:c="http://schemas.openxmlformats.org/drawingml/2006/chart" xmlns:r="http://schemas.openxmlformats.org/officeDocument/2006/relationships" r:id="rId2"/>
          </a:graphicData>
        </a:graphic>
      </p:graphicFrame>
      <p:sp>
        <p:nvSpPr>
          <p:cNvPr id="9" name="Footer Placeholder 8">
            <a:extLst>
              <a:ext uri="{FF2B5EF4-FFF2-40B4-BE49-F238E27FC236}">
                <a16:creationId xmlns:a16="http://schemas.microsoft.com/office/drawing/2014/main" id="{FE5250C4-4FD3-73B0-8543-210EEBEC2DE5}"/>
              </a:ext>
            </a:extLst>
          </p:cNvPr>
          <p:cNvSpPr>
            <a:spLocks noGrp="1"/>
          </p:cNvSpPr>
          <p:nvPr>
            <p:ph type="ftr" sz="quarter" idx="10"/>
          </p:nvPr>
        </p:nvSpPr>
        <p:spPr/>
        <p:txBody>
          <a:bodyPr/>
          <a:lstStyle/>
          <a:p>
            <a:r>
              <a:rPr lang="en-US" dirty="0"/>
              <a:t>2021 NCI-IDD State of the Workforce Survey Report | Data Glance</a:t>
            </a:r>
          </a:p>
        </p:txBody>
      </p:sp>
      <p:sp>
        <p:nvSpPr>
          <p:cNvPr id="10" name="Title 2">
            <a:extLst>
              <a:ext uri="{FF2B5EF4-FFF2-40B4-BE49-F238E27FC236}">
                <a16:creationId xmlns:a16="http://schemas.microsoft.com/office/drawing/2014/main" id="{05C236E0-26C9-1F8D-7E7A-2EED0CE1CD70}"/>
              </a:ext>
            </a:extLst>
          </p:cNvPr>
          <p:cNvSpPr txBox="1">
            <a:spLocks/>
          </p:cNvSpPr>
          <p:nvPr/>
        </p:nvSpPr>
        <p:spPr>
          <a:xfrm>
            <a:off x="685800" y="685798"/>
            <a:ext cx="10820400" cy="1097282"/>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600" kern="1200">
                <a:solidFill>
                  <a:schemeClr val="tx2"/>
                </a:solidFill>
                <a:latin typeface="+mj-lt"/>
                <a:ea typeface="+mj-ea"/>
                <a:cs typeface="+mj-cs"/>
              </a:defRPr>
            </a:lvl1pPr>
          </a:lstStyle>
          <a:p>
            <a:r>
              <a:rPr lang="en-US" dirty="0">
                <a:latin typeface="Franklin Gothic Book" panose="020B0503020102020204" pitchFamily="34" charset="0"/>
                <a:ea typeface="Times New Roman" panose="02020603050405020304" pitchFamily="18" charset="0"/>
              </a:rPr>
              <a:t>North Dakota </a:t>
            </a:r>
            <a:r>
              <a:rPr lang="en-US" sz="3600" dirty="0">
                <a:latin typeface="Franklin Gothic Book" panose="020B0503020102020204" pitchFamily="34" charset="0"/>
                <a:ea typeface="Times New Roman" panose="02020603050405020304" pitchFamily="18" charset="0"/>
              </a:rPr>
              <a:t> </a:t>
            </a:r>
            <a:r>
              <a:rPr lang="en-US" dirty="0">
                <a:latin typeface="Franklin Gothic Book" panose="020B0503020102020204" pitchFamily="34" charset="0"/>
              </a:rPr>
              <a:t>Agency Recruitment and Retention Strategies</a:t>
            </a:r>
          </a:p>
        </p:txBody>
      </p:sp>
      <p:pic>
        <p:nvPicPr>
          <p:cNvPr id="15" name="Picture 14" descr="A screenshot of a video game&#10;&#10;Description automatically generated with medium confidence">
            <a:extLst>
              <a:ext uri="{FF2B5EF4-FFF2-40B4-BE49-F238E27FC236}">
                <a16:creationId xmlns:a16="http://schemas.microsoft.com/office/drawing/2014/main" id="{93871C80-FD96-960A-956A-21DDD564B4F6}"/>
              </a:ext>
            </a:extLst>
          </p:cNvPr>
          <p:cNvPicPr>
            <a:picLocks noChangeAspect="1"/>
          </p:cNvPicPr>
          <p:nvPr/>
        </p:nvPicPr>
        <p:blipFill>
          <a:blip r:embed="rId3"/>
          <a:stretch>
            <a:fillRect/>
          </a:stretch>
        </p:blipFill>
        <p:spPr>
          <a:xfrm>
            <a:off x="9219413" y="6197001"/>
            <a:ext cx="2752627" cy="463034"/>
          </a:xfrm>
          <a:prstGeom prst="rect">
            <a:avLst/>
          </a:prstGeom>
        </p:spPr>
      </p:pic>
    </p:spTree>
    <p:extLst>
      <p:ext uri="{BB962C8B-B14F-4D97-AF65-F5344CB8AC3E}">
        <p14:creationId xmlns:p14="http://schemas.microsoft.com/office/powerpoint/2010/main" val="34732915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15667D4F-0F84-4C6B-830C-29BB17F84C6B}"/>
              </a:ext>
            </a:extLst>
          </p:cNvPr>
          <p:cNvGraphicFramePr>
            <a:graphicFrameLocks noGrp="1"/>
          </p:cNvGraphicFramePr>
          <p:nvPr>
            <p:ph sz="quarter" idx="13"/>
            <p:extLst>
              <p:ext uri="{D42A27DB-BD31-4B8C-83A1-F6EECF244321}">
                <p14:modId xmlns:p14="http://schemas.microsoft.com/office/powerpoint/2010/main" val="424913907"/>
              </p:ext>
            </p:extLst>
          </p:nvPr>
        </p:nvGraphicFramePr>
        <p:xfrm>
          <a:off x="648094" y="1746313"/>
          <a:ext cx="6271180" cy="4114800"/>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a:extLst>
              <a:ext uri="{FF2B5EF4-FFF2-40B4-BE49-F238E27FC236}">
                <a16:creationId xmlns:a16="http://schemas.microsoft.com/office/drawing/2014/main" id="{5D8D9DBD-26C1-40F8-AFC6-FCCF8BD16318}"/>
              </a:ext>
            </a:extLst>
          </p:cNvPr>
          <p:cNvSpPr>
            <a:spLocks noGrp="1"/>
          </p:cNvSpPr>
          <p:nvPr>
            <p:ph type="title"/>
          </p:nvPr>
        </p:nvSpPr>
        <p:spPr/>
        <p:txBody>
          <a:bodyPr/>
          <a:lstStyle/>
          <a:p>
            <a:r>
              <a:rPr lang="en-US" dirty="0">
                <a:latin typeface="Franklin Gothic Book" panose="020B0503020102020204" pitchFamily="34" charset="0"/>
                <a:ea typeface="Times New Roman" panose="02020603050405020304" pitchFamily="18" charset="0"/>
              </a:rPr>
              <a:t>North Dakota</a:t>
            </a:r>
            <a:r>
              <a:rPr lang="en-US" sz="3600" dirty="0">
                <a:latin typeface="Franklin Gothic Book" panose="020B0503020102020204" pitchFamily="34" charset="0"/>
                <a:ea typeface="Times New Roman" panose="02020603050405020304" pitchFamily="18" charset="0"/>
              </a:rPr>
              <a:t> </a:t>
            </a:r>
            <a:r>
              <a:rPr lang="en-US" dirty="0">
                <a:latin typeface="Franklin Gothic Book" panose="020B0503020102020204" pitchFamily="34" charset="0"/>
              </a:rPr>
              <a:t>COVID-19 Vaccination &amp; Testing Practices</a:t>
            </a:r>
          </a:p>
        </p:txBody>
      </p:sp>
      <p:sp>
        <p:nvSpPr>
          <p:cNvPr id="2" name="Footer Placeholder 1">
            <a:extLst>
              <a:ext uri="{FF2B5EF4-FFF2-40B4-BE49-F238E27FC236}">
                <a16:creationId xmlns:a16="http://schemas.microsoft.com/office/drawing/2014/main" id="{85C9CD7C-81FE-DE13-E4FB-D0133742FC2D}"/>
              </a:ext>
            </a:extLst>
          </p:cNvPr>
          <p:cNvSpPr>
            <a:spLocks noGrp="1"/>
          </p:cNvSpPr>
          <p:nvPr>
            <p:ph type="ftr" sz="quarter" idx="11"/>
          </p:nvPr>
        </p:nvSpPr>
        <p:spPr/>
        <p:txBody>
          <a:bodyPr/>
          <a:lstStyle/>
          <a:p>
            <a:r>
              <a:rPr lang="en-US" dirty="0"/>
              <a:t>2021 NCI-IDD State of the Workforce Survey Report | Data Glance</a:t>
            </a:r>
          </a:p>
        </p:txBody>
      </p:sp>
      <p:pic>
        <p:nvPicPr>
          <p:cNvPr id="7" name="Picture 6" descr="A screenshot of a video game&#10;&#10;Description automatically generated with medium confidence">
            <a:extLst>
              <a:ext uri="{FF2B5EF4-FFF2-40B4-BE49-F238E27FC236}">
                <a16:creationId xmlns:a16="http://schemas.microsoft.com/office/drawing/2014/main" id="{B2924C7E-925F-93AB-4A76-9340A5275CD9}"/>
              </a:ext>
            </a:extLst>
          </p:cNvPr>
          <p:cNvPicPr>
            <a:picLocks noChangeAspect="1"/>
          </p:cNvPicPr>
          <p:nvPr/>
        </p:nvPicPr>
        <p:blipFill>
          <a:blip r:embed="rId3"/>
          <a:stretch>
            <a:fillRect/>
          </a:stretch>
        </p:blipFill>
        <p:spPr>
          <a:xfrm>
            <a:off x="9219413" y="6197001"/>
            <a:ext cx="2752627" cy="463034"/>
          </a:xfrm>
          <a:prstGeom prst="rect">
            <a:avLst/>
          </a:prstGeom>
        </p:spPr>
      </p:pic>
      <p:graphicFrame>
        <p:nvGraphicFramePr>
          <p:cNvPr id="13" name="Chart 12">
            <a:extLst>
              <a:ext uri="{FF2B5EF4-FFF2-40B4-BE49-F238E27FC236}">
                <a16:creationId xmlns:a16="http://schemas.microsoft.com/office/drawing/2014/main" id="{2CE134F4-AB16-B457-91BB-8C1CEC37F718}"/>
              </a:ext>
            </a:extLst>
          </p:cNvPr>
          <p:cNvGraphicFramePr/>
          <p:nvPr>
            <p:extLst>
              <p:ext uri="{D42A27DB-BD31-4B8C-83A1-F6EECF244321}">
                <p14:modId xmlns:p14="http://schemas.microsoft.com/office/powerpoint/2010/main" val="2155877975"/>
              </p:ext>
            </p:extLst>
          </p:nvPr>
        </p:nvGraphicFramePr>
        <p:xfrm>
          <a:off x="7376648" y="1538219"/>
          <a:ext cx="4815352" cy="4034672"/>
        </p:xfrm>
        <a:graphic>
          <a:graphicData uri="http://schemas.openxmlformats.org/drawingml/2006/chart">
            <c:chart xmlns:c="http://schemas.openxmlformats.org/drawingml/2006/chart" xmlns:r="http://schemas.openxmlformats.org/officeDocument/2006/relationships" r:id="rId4"/>
          </a:graphicData>
        </a:graphic>
      </p:graphicFrame>
      <p:cxnSp>
        <p:nvCxnSpPr>
          <p:cNvPr id="15" name="Straight Connector 14">
            <a:extLst>
              <a:ext uri="{FF2B5EF4-FFF2-40B4-BE49-F238E27FC236}">
                <a16:creationId xmlns:a16="http://schemas.microsoft.com/office/drawing/2014/main" id="{D45BDE0E-4BF1-F20F-714C-763F177E4EEB}"/>
              </a:ext>
            </a:extLst>
          </p:cNvPr>
          <p:cNvCxnSpPr/>
          <p:nvPr/>
        </p:nvCxnSpPr>
        <p:spPr>
          <a:xfrm>
            <a:off x="7183227" y="1762812"/>
            <a:ext cx="0" cy="4015819"/>
          </a:xfrm>
          <a:prstGeom prst="line">
            <a:avLst/>
          </a:prstGeom>
          <a:ln w="9525" cap="flat">
            <a:solidFill>
              <a:schemeClr val="bg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270403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158279B-E638-3294-E644-7FDA5588562F}"/>
              </a:ext>
            </a:extLst>
          </p:cNvPr>
          <p:cNvPicPr>
            <a:picLocks noChangeAspect="1"/>
          </p:cNvPicPr>
          <p:nvPr/>
        </p:nvPicPr>
        <p:blipFill rotWithShape="1">
          <a:blip r:embed="rId2"/>
          <a:srcRect t="6852" b="5600"/>
          <a:stretch/>
        </p:blipFill>
        <p:spPr>
          <a:xfrm>
            <a:off x="20" y="10"/>
            <a:ext cx="12191980" cy="6857990"/>
          </a:xfrm>
          <a:prstGeom prst="rect">
            <a:avLst/>
          </a:prstGeom>
          <a:noFill/>
        </p:spPr>
      </p:pic>
      <p:sp>
        <p:nvSpPr>
          <p:cNvPr id="10" name="Title 2">
            <a:extLst>
              <a:ext uri="{FF2B5EF4-FFF2-40B4-BE49-F238E27FC236}">
                <a16:creationId xmlns:a16="http://schemas.microsoft.com/office/drawing/2014/main" id="{4CD9B1CB-246E-8EEB-A505-A67F90A8C7A5}"/>
              </a:ext>
            </a:extLst>
          </p:cNvPr>
          <p:cNvSpPr>
            <a:spLocks noGrp="1"/>
          </p:cNvSpPr>
          <p:nvPr>
            <p:ph type="title"/>
          </p:nvPr>
        </p:nvSpPr>
        <p:spPr>
          <a:xfrm>
            <a:off x="0" y="1"/>
            <a:ext cx="5203588" cy="6858001"/>
          </a:xfrm>
        </p:spPr>
        <p:txBody>
          <a:bodyPr/>
          <a:lstStyle/>
          <a:p>
            <a:r>
              <a:rPr lang="en-US" dirty="0"/>
              <a:t>To see the complete report, click </a:t>
            </a:r>
            <a:r>
              <a:rPr lang="en-US" dirty="0">
                <a:solidFill>
                  <a:schemeClr val="accent2">
                    <a:lumMod val="20000"/>
                    <a:lumOff val="80000"/>
                  </a:schemeClr>
                </a:solidFill>
                <a:hlinkClick r:id="rId3">
                  <a:extLst>
                    <a:ext uri="{A12FA001-AC4F-418D-AE19-62706E023703}">
                      <ahyp:hlinkClr xmlns:ahyp="http://schemas.microsoft.com/office/drawing/2018/hyperlinkcolor" val="tx"/>
                    </a:ext>
                  </a:extLst>
                </a:hlinkClick>
              </a:rPr>
              <a:t>here</a:t>
            </a:r>
            <a:endParaRPr lang="en-US" dirty="0">
              <a:solidFill>
                <a:schemeClr val="accent2">
                  <a:lumMod val="20000"/>
                  <a:lumOff val="80000"/>
                </a:schemeClr>
              </a:solidFill>
            </a:endParaRPr>
          </a:p>
        </p:txBody>
      </p:sp>
      <p:sp>
        <p:nvSpPr>
          <p:cNvPr id="2" name="Footer Placeholder 1">
            <a:extLst>
              <a:ext uri="{FF2B5EF4-FFF2-40B4-BE49-F238E27FC236}">
                <a16:creationId xmlns:a16="http://schemas.microsoft.com/office/drawing/2014/main" id="{3388460B-B574-E6E6-05DB-EAA38EAC2F19}"/>
              </a:ext>
            </a:extLst>
          </p:cNvPr>
          <p:cNvSpPr>
            <a:spLocks noGrp="1"/>
          </p:cNvSpPr>
          <p:nvPr>
            <p:ph type="ftr" sz="quarter" idx="10"/>
          </p:nvPr>
        </p:nvSpPr>
        <p:spPr>
          <a:xfrm>
            <a:off x="685800" y="6446519"/>
            <a:ext cx="3145536" cy="137160"/>
          </a:xfrm>
        </p:spPr>
        <p:txBody>
          <a:bodyPr anchor="b">
            <a:normAutofit/>
          </a:bodyPr>
          <a:lstStyle/>
          <a:p>
            <a:pPr>
              <a:spcAft>
                <a:spcPts val="600"/>
              </a:spcAft>
            </a:pPr>
            <a:r>
              <a:rPr lang="en-US"/>
              <a:t>2021 NCI-IDD State of the Workforce Survey Report | Data Glance</a:t>
            </a:r>
          </a:p>
        </p:txBody>
      </p:sp>
      <p:pic>
        <p:nvPicPr>
          <p:cNvPr id="5" name="Picture 4" descr="A screenshot of a video game&#10;&#10;Description automatically generated with medium confidence">
            <a:extLst>
              <a:ext uri="{FF2B5EF4-FFF2-40B4-BE49-F238E27FC236}">
                <a16:creationId xmlns:a16="http://schemas.microsoft.com/office/drawing/2014/main" id="{C07FA52B-ADB5-3628-6292-DD3EBD1B6A12}"/>
              </a:ext>
            </a:extLst>
          </p:cNvPr>
          <p:cNvPicPr>
            <a:picLocks noChangeAspect="1"/>
          </p:cNvPicPr>
          <p:nvPr/>
        </p:nvPicPr>
        <p:blipFill>
          <a:blip r:embed="rId4"/>
          <a:stretch>
            <a:fillRect/>
          </a:stretch>
        </p:blipFill>
        <p:spPr>
          <a:xfrm>
            <a:off x="9219413" y="6197001"/>
            <a:ext cx="2752627" cy="463034"/>
          </a:xfrm>
          <a:prstGeom prst="rect">
            <a:avLst/>
          </a:prstGeom>
        </p:spPr>
      </p:pic>
      <p:pic>
        <p:nvPicPr>
          <p:cNvPr id="15" name="Picture 14" descr="Human Services Research Institute logo is an outline of a Victorian-style house with HSRI displayed underneath.&#10;&#10;Logo for National Associations of State Directors of Developmental Disabilities Services shows its acronym NASDDDS in a bold serif font.">
            <a:extLst>
              <a:ext uri="{FF2B5EF4-FFF2-40B4-BE49-F238E27FC236}">
                <a16:creationId xmlns:a16="http://schemas.microsoft.com/office/drawing/2014/main" id="{36DF94E5-690B-2DC3-9B5B-41429D8E4E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1510" y="492436"/>
            <a:ext cx="3714115" cy="1442720"/>
          </a:xfrm>
          <a:prstGeom prst="rect">
            <a:avLst/>
          </a:prstGeom>
        </p:spPr>
      </p:pic>
    </p:spTree>
    <p:extLst>
      <p:ext uri="{BB962C8B-B14F-4D97-AF65-F5344CB8AC3E}">
        <p14:creationId xmlns:p14="http://schemas.microsoft.com/office/powerpoint/2010/main" val="15719130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screenshot of a video game&#10;&#10;Description automatically generated with medium confidence">
            <a:extLst>
              <a:ext uri="{FF2B5EF4-FFF2-40B4-BE49-F238E27FC236}">
                <a16:creationId xmlns:a16="http://schemas.microsoft.com/office/drawing/2014/main" id="{BB7D1091-8A70-37B3-DE93-FA8FCA5EB5FB}"/>
              </a:ext>
            </a:extLst>
          </p:cNvPr>
          <p:cNvPicPr>
            <a:picLocks noChangeAspect="1"/>
          </p:cNvPicPr>
          <p:nvPr/>
        </p:nvPicPr>
        <p:blipFill>
          <a:blip r:embed="rId2"/>
          <a:stretch>
            <a:fillRect/>
          </a:stretch>
        </p:blipFill>
        <p:spPr>
          <a:xfrm>
            <a:off x="9219413" y="6197001"/>
            <a:ext cx="2752627" cy="463034"/>
          </a:xfrm>
          <a:prstGeom prst="rect">
            <a:avLst/>
          </a:prstGeom>
        </p:spPr>
      </p:pic>
      <p:sp>
        <p:nvSpPr>
          <p:cNvPr id="4" name="TextBox 3">
            <a:extLst>
              <a:ext uri="{FF2B5EF4-FFF2-40B4-BE49-F238E27FC236}">
                <a16:creationId xmlns:a16="http://schemas.microsoft.com/office/drawing/2014/main" id="{618AB7C8-DF63-F99D-08E2-FEDEEC231FD2}"/>
              </a:ext>
            </a:extLst>
          </p:cNvPr>
          <p:cNvSpPr txBox="1"/>
          <p:nvPr/>
        </p:nvSpPr>
        <p:spPr>
          <a:xfrm>
            <a:off x="567682" y="6396994"/>
            <a:ext cx="7830360" cy="215444"/>
          </a:xfrm>
          <a:prstGeom prst="rect">
            <a:avLst/>
          </a:prstGeom>
          <a:noFill/>
        </p:spPr>
        <p:txBody>
          <a:bodyPr wrap="square">
            <a:spAutoFit/>
          </a:bodyPr>
          <a:lstStyle/>
          <a:p>
            <a:r>
              <a:rPr lang="en-US" sz="800" dirty="0">
                <a:solidFill>
                  <a:schemeClr val="tx1">
                    <a:lumMod val="50000"/>
                    <a:lumOff val="50000"/>
                  </a:schemeClr>
                </a:solidFill>
              </a:rPr>
              <a:t>©2023 National Core Indicators			</a:t>
            </a:r>
            <a:r>
              <a:rPr lang="en-US" sz="800" i="1" dirty="0">
                <a:solidFill>
                  <a:schemeClr val="tx1">
                    <a:lumMod val="50000"/>
                    <a:lumOff val="50000"/>
                  </a:schemeClr>
                </a:solidFill>
                <a:effectLst/>
                <a:latin typeface="Segoe UI" panose="020B0502040204020203" pitchFamily="34" charset="0"/>
                <a:ea typeface="Segoe UI" panose="020B0502040204020203" pitchFamily="34" charset="0"/>
                <a:cs typeface="Times New Roman" panose="02020603050405020304" pitchFamily="18" charset="0"/>
              </a:rPr>
              <a:t>.</a:t>
            </a:r>
            <a:r>
              <a:rPr lang="en-US" sz="800" dirty="0">
                <a:solidFill>
                  <a:schemeClr val="tx1">
                    <a:lumMod val="50000"/>
                    <a:lumOff val="50000"/>
                  </a:schemeClr>
                </a:solidFill>
                <a:effectLst/>
              </a:rPr>
              <a:t> </a:t>
            </a:r>
            <a:r>
              <a:rPr lang="en-US" sz="800" dirty="0">
                <a:solidFill>
                  <a:schemeClr val="tx1">
                    <a:lumMod val="50000"/>
                    <a:lumOff val="50000"/>
                  </a:schemeClr>
                </a:solidFill>
              </a:rPr>
              <a:t> </a:t>
            </a:r>
          </a:p>
        </p:txBody>
      </p:sp>
      <p:sp>
        <p:nvSpPr>
          <p:cNvPr id="5" name="Content Placeholder 4">
            <a:extLst>
              <a:ext uri="{FF2B5EF4-FFF2-40B4-BE49-F238E27FC236}">
                <a16:creationId xmlns:a16="http://schemas.microsoft.com/office/drawing/2014/main" id="{1BD84161-57B4-9C0F-080A-0C84DA87E395}"/>
              </a:ext>
            </a:extLst>
          </p:cNvPr>
          <p:cNvSpPr>
            <a:spLocks noGrp="1"/>
          </p:cNvSpPr>
          <p:nvPr>
            <p:ph sz="quarter" idx="13"/>
          </p:nvPr>
        </p:nvSpPr>
        <p:spPr>
          <a:xfrm>
            <a:off x="685800" y="2057401"/>
            <a:ext cx="4473429" cy="3429000"/>
          </a:xfrm>
        </p:spPr>
        <p:txBody>
          <a:bodyPr/>
          <a:lstStyle/>
          <a:p>
            <a:pPr marL="0" indent="0">
              <a:buNone/>
            </a:pPr>
            <a:r>
              <a:rPr lang="en-US" b="1" dirty="0"/>
              <a:t>Developmental Disabilities Section </a:t>
            </a:r>
          </a:p>
          <a:p>
            <a:pPr marL="0" indent="0">
              <a:buNone/>
            </a:pPr>
            <a:r>
              <a:rPr lang="en-US" b="0" i="0" dirty="0">
                <a:solidFill>
                  <a:srgbClr val="0E1A30"/>
                </a:solidFill>
                <a:effectLst/>
                <a:latin typeface="Open Sans" panose="020B0606030504020204" pitchFamily="34" charset="0"/>
              </a:rPr>
              <a:t>237 W. Divide Ave., Suite 1A</a:t>
            </a:r>
            <a:br>
              <a:rPr lang="en-US" dirty="0"/>
            </a:br>
            <a:r>
              <a:rPr lang="en-US" b="0" i="0" dirty="0">
                <a:solidFill>
                  <a:srgbClr val="0E1A30"/>
                </a:solidFill>
                <a:effectLst/>
                <a:latin typeface="Open Sans" panose="020B0606030504020204" pitchFamily="34" charset="0"/>
              </a:rPr>
              <a:t>Bismarck, ND 58501-1208</a:t>
            </a:r>
            <a:br>
              <a:rPr lang="en-US" dirty="0"/>
            </a:br>
            <a:r>
              <a:rPr lang="en-US" b="0" i="0" dirty="0">
                <a:solidFill>
                  <a:srgbClr val="0E1A30"/>
                </a:solidFill>
                <a:effectLst/>
                <a:latin typeface="Open Sans" panose="020B0606030504020204" pitchFamily="34" charset="0"/>
              </a:rPr>
              <a:t>Phone: 701.328.8930</a:t>
            </a:r>
            <a:br>
              <a:rPr lang="en-US" dirty="0"/>
            </a:br>
            <a:r>
              <a:rPr lang="en-US" b="0" i="0" dirty="0">
                <a:solidFill>
                  <a:srgbClr val="0E1A30"/>
                </a:solidFill>
                <a:effectLst/>
                <a:latin typeface="Open Sans" panose="020B0606030504020204" pitchFamily="34" charset="0"/>
              </a:rPr>
              <a:t>Toll Free: 800.755.8529</a:t>
            </a:r>
            <a:br>
              <a:rPr lang="en-US" dirty="0"/>
            </a:br>
            <a:r>
              <a:rPr lang="en-US" b="0" i="0" dirty="0">
                <a:solidFill>
                  <a:srgbClr val="0E1A30"/>
                </a:solidFill>
                <a:effectLst/>
                <a:latin typeface="Open Sans" panose="020B0606030504020204" pitchFamily="34" charset="0"/>
              </a:rPr>
              <a:t>E-mail: </a:t>
            </a:r>
            <a:r>
              <a:rPr lang="en-US" b="0" i="0" u="none" strike="noStrike" dirty="0">
                <a:solidFill>
                  <a:srgbClr val="037FAE"/>
                </a:solidFill>
                <a:effectLst/>
                <a:latin typeface="Open Sans" panose="020B0606030504020204" pitchFamily="34" charset="0"/>
                <a:hlinkClick r:id="rId3"/>
              </a:rPr>
              <a:t>dhsddreq@nd.gov</a:t>
            </a:r>
            <a:endParaRPr lang="en-US" b="0" i="0" u="none" strike="noStrike" dirty="0">
              <a:solidFill>
                <a:srgbClr val="037FAE"/>
              </a:solidFill>
              <a:effectLst/>
              <a:latin typeface="Open Sans" panose="020B0606030504020204" pitchFamily="34" charset="0"/>
            </a:endParaRPr>
          </a:p>
          <a:p>
            <a:pPr marL="0" indent="0">
              <a:buNone/>
            </a:pPr>
            <a:r>
              <a:rPr lang="en-US" dirty="0">
                <a:hlinkClick r:id="rId4"/>
              </a:rPr>
              <a:t>https://www.hhs.nd.gov/dd</a:t>
            </a:r>
            <a:endParaRPr lang="en-US" dirty="0"/>
          </a:p>
          <a:p>
            <a:pPr marL="0" indent="0">
              <a:buNone/>
            </a:pPr>
            <a:endParaRPr lang="en-US" dirty="0"/>
          </a:p>
        </p:txBody>
      </p:sp>
      <p:pic>
        <p:nvPicPr>
          <p:cNvPr id="6" name="Picture 5">
            <a:extLst>
              <a:ext uri="{FF2B5EF4-FFF2-40B4-BE49-F238E27FC236}">
                <a16:creationId xmlns:a16="http://schemas.microsoft.com/office/drawing/2014/main" id="{52B7CAB3-5BAA-D60E-A6D8-A6BB86B37F0A}"/>
              </a:ext>
            </a:extLst>
          </p:cNvPr>
          <p:cNvPicPr>
            <a:picLocks noChangeAspect="1"/>
          </p:cNvPicPr>
          <p:nvPr/>
        </p:nvPicPr>
        <p:blipFill>
          <a:blip r:embed="rId5"/>
          <a:stretch>
            <a:fillRect/>
          </a:stretch>
        </p:blipFill>
        <p:spPr>
          <a:xfrm>
            <a:off x="685800" y="613182"/>
            <a:ext cx="3961905" cy="914286"/>
          </a:xfrm>
          <a:prstGeom prst="rect">
            <a:avLst/>
          </a:prstGeom>
        </p:spPr>
      </p:pic>
      <p:pic>
        <p:nvPicPr>
          <p:cNvPr id="1028" name="Picture 4" descr="Adult with child">
            <a:extLst>
              <a:ext uri="{FF2B5EF4-FFF2-40B4-BE49-F238E27FC236}">
                <a16:creationId xmlns:a16="http://schemas.microsoft.com/office/drawing/2014/main" id="{90AF689E-0959-CE82-1CA1-17CD71F8F482}"/>
              </a:ext>
            </a:extLst>
          </p:cNvPr>
          <p:cNvPicPr>
            <a:picLocks noChangeAspect="1" noChangeArrowheads="1"/>
          </p:cNvPicPr>
          <p:nvPr/>
        </p:nvPicPr>
        <p:blipFill>
          <a:blip r:embed="rId6">
            <a:alphaModFix amt="20000"/>
            <a:extLst>
              <a:ext uri="{28A0092B-C50C-407E-A947-70E740481C1C}">
                <a14:useLocalDpi xmlns:a14="http://schemas.microsoft.com/office/drawing/2010/main" val="0"/>
              </a:ext>
            </a:extLst>
          </a:blip>
          <a:srcRect/>
          <a:stretch>
            <a:fillRect/>
          </a:stretch>
        </p:blipFill>
        <p:spPr bwMode="auto">
          <a:xfrm>
            <a:off x="567682" y="378360"/>
            <a:ext cx="11082807" cy="6234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11155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1BEBBDF-2E2E-4212-973F-D96358BCA9ED}"/>
              </a:ext>
            </a:extLst>
          </p:cNvPr>
          <p:cNvSpPr txBox="1"/>
          <p:nvPr/>
        </p:nvSpPr>
        <p:spPr>
          <a:xfrm>
            <a:off x="924864" y="2057400"/>
            <a:ext cx="4946541" cy="3429001"/>
          </a:xfrm>
          <a:prstGeom prst="rect">
            <a:avLst/>
          </a:prstGeom>
        </p:spPr>
        <p:txBody>
          <a:bodyPr vert="horz" lIns="0" tIns="0" rIns="0" bIns="0" rtlCol="0">
            <a:normAutofit/>
          </a:bodyPr>
          <a:lstStyle/>
          <a:p>
            <a:pPr>
              <a:lnSpc>
                <a:spcPct val="110000"/>
              </a:lnSpc>
              <a:spcAft>
                <a:spcPts val="600"/>
              </a:spcAft>
              <a:buFont typeface="Arial Nova" panose="020B0504020202020204" pitchFamily="34" charset="0"/>
            </a:pPr>
            <a:r>
              <a:rPr lang="en-US" sz="1500" b="1">
                <a:solidFill>
                  <a:schemeClr val="tx2"/>
                </a:solidFill>
              </a:rPr>
              <a:t>Direct Support Professionals </a:t>
            </a:r>
            <a:r>
              <a:rPr lang="en-US" sz="1500">
                <a:solidFill>
                  <a:schemeClr val="tx2"/>
                </a:solidFill>
              </a:rPr>
              <a:t>play a CRITICAL role within the service system.   </a:t>
            </a:r>
          </a:p>
          <a:p>
            <a:pPr>
              <a:lnSpc>
                <a:spcPct val="110000"/>
              </a:lnSpc>
              <a:spcAft>
                <a:spcPts val="600"/>
              </a:spcAft>
              <a:buFont typeface="Arial Nova" panose="020B0504020202020204" pitchFamily="34" charset="0"/>
            </a:pPr>
            <a:r>
              <a:rPr lang="en-US" sz="1500">
                <a:solidFill>
                  <a:schemeClr val="tx2"/>
                </a:solidFill>
              </a:rPr>
              <a:t>The role of the DSP is </a:t>
            </a:r>
          </a:p>
          <a:p>
            <a:pPr marL="285750" indent="-285750">
              <a:lnSpc>
                <a:spcPct val="110000"/>
              </a:lnSpc>
              <a:spcAft>
                <a:spcPts val="600"/>
              </a:spcAft>
              <a:buFont typeface="Arial Nova" panose="020B0504020202020204" pitchFamily="34" charset="0"/>
              <a:buChar char="•"/>
            </a:pPr>
            <a:r>
              <a:rPr lang="en-US" sz="1500">
                <a:solidFill>
                  <a:schemeClr val="tx2"/>
                </a:solidFill>
              </a:rPr>
              <a:t>To help with skills development</a:t>
            </a:r>
          </a:p>
          <a:p>
            <a:pPr marL="285750" indent="-285750">
              <a:lnSpc>
                <a:spcPct val="110000"/>
              </a:lnSpc>
              <a:spcAft>
                <a:spcPts val="600"/>
              </a:spcAft>
              <a:buFont typeface="Arial Nova" panose="020B0504020202020204" pitchFamily="34" charset="0"/>
              <a:buChar char="•"/>
            </a:pPr>
            <a:r>
              <a:rPr lang="en-US" sz="1500">
                <a:solidFill>
                  <a:schemeClr val="tx2"/>
                </a:solidFill>
              </a:rPr>
              <a:t>To provide prescribed support and supervision</a:t>
            </a:r>
          </a:p>
          <a:p>
            <a:pPr marL="285750" indent="-285750">
              <a:lnSpc>
                <a:spcPct val="110000"/>
              </a:lnSpc>
              <a:spcAft>
                <a:spcPts val="600"/>
              </a:spcAft>
              <a:buFont typeface="Arial Nova" panose="020B0504020202020204" pitchFamily="34" charset="0"/>
              <a:buChar char="•"/>
            </a:pPr>
            <a:r>
              <a:rPr lang="en-US" sz="1500">
                <a:solidFill>
                  <a:schemeClr val="tx2"/>
                </a:solidFill>
              </a:rPr>
              <a:t>To support people to learn new things</a:t>
            </a:r>
          </a:p>
          <a:p>
            <a:pPr marL="285750" indent="-285750">
              <a:lnSpc>
                <a:spcPct val="110000"/>
              </a:lnSpc>
              <a:spcAft>
                <a:spcPts val="600"/>
              </a:spcAft>
              <a:buFont typeface="Arial Nova" panose="020B0504020202020204" pitchFamily="34" charset="0"/>
              <a:buChar char="•"/>
            </a:pPr>
            <a:r>
              <a:rPr lang="en-US" sz="1500">
                <a:solidFill>
                  <a:schemeClr val="tx2"/>
                </a:solidFill>
              </a:rPr>
              <a:t>To ensure optimal health and safety  </a:t>
            </a:r>
          </a:p>
          <a:p>
            <a:pPr marL="285750" indent="-285750">
              <a:lnSpc>
                <a:spcPct val="110000"/>
              </a:lnSpc>
              <a:spcAft>
                <a:spcPts val="600"/>
              </a:spcAft>
              <a:buFont typeface="Arial Nova" panose="020B0504020202020204" pitchFamily="34" charset="0"/>
              <a:buChar char="•"/>
            </a:pPr>
            <a:r>
              <a:rPr lang="en-US" sz="1500">
                <a:solidFill>
                  <a:schemeClr val="tx2"/>
                </a:solidFill>
              </a:rPr>
              <a:t>To help with upkeep of the person’s home to assure it is clean, safe, and hazard free </a:t>
            </a:r>
          </a:p>
          <a:p>
            <a:pPr marL="285750" indent="-285750">
              <a:lnSpc>
                <a:spcPct val="110000"/>
              </a:lnSpc>
              <a:spcAft>
                <a:spcPts val="600"/>
              </a:spcAft>
              <a:buFont typeface="Arial Nova" panose="020B0504020202020204" pitchFamily="34" charset="0"/>
              <a:buChar char="•"/>
            </a:pPr>
            <a:r>
              <a:rPr lang="en-US" sz="1500">
                <a:solidFill>
                  <a:schemeClr val="tx2"/>
                </a:solidFill>
              </a:rPr>
              <a:t>To support people with intellectual and developmental disabilities to experience the quality of life they desire</a:t>
            </a:r>
          </a:p>
          <a:p>
            <a:pPr marL="285750" indent="-285750">
              <a:lnSpc>
                <a:spcPct val="110000"/>
              </a:lnSpc>
              <a:spcAft>
                <a:spcPts val="600"/>
              </a:spcAft>
              <a:buFont typeface="Arial Nova" panose="020B0504020202020204" pitchFamily="34" charset="0"/>
              <a:buChar char="•"/>
            </a:pPr>
            <a:endParaRPr lang="en-US" sz="1500">
              <a:solidFill>
                <a:schemeClr val="tx2"/>
              </a:solidFill>
            </a:endParaRPr>
          </a:p>
          <a:p>
            <a:pPr>
              <a:lnSpc>
                <a:spcPct val="110000"/>
              </a:lnSpc>
              <a:spcAft>
                <a:spcPts val="600"/>
              </a:spcAft>
              <a:buFont typeface="Arial Nova" panose="020B0504020202020204" pitchFamily="34" charset="0"/>
            </a:pPr>
            <a:endParaRPr lang="en-US" sz="1500">
              <a:solidFill>
                <a:schemeClr val="tx2"/>
              </a:solidFill>
            </a:endParaRPr>
          </a:p>
        </p:txBody>
      </p:sp>
      <p:pic>
        <p:nvPicPr>
          <p:cNvPr id="5" name="Content Placeholder 4"/>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12004" r="-2" b="-2"/>
          <a:stretch/>
        </p:blipFill>
        <p:spPr>
          <a:xfrm>
            <a:off x="6320596" y="2057400"/>
            <a:ext cx="4946537" cy="3429001"/>
          </a:xfrm>
          <a:prstGeom prst="rect">
            <a:avLst/>
          </a:prstGeom>
          <a:noFill/>
        </p:spPr>
      </p:pic>
      <p:sp>
        <p:nvSpPr>
          <p:cNvPr id="4" name="Footer Placeholder 3"/>
          <p:cNvSpPr>
            <a:spLocks noGrp="1"/>
          </p:cNvSpPr>
          <p:nvPr>
            <p:ph type="ftr" sz="quarter" idx="11"/>
          </p:nvPr>
        </p:nvSpPr>
        <p:spPr>
          <a:xfrm>
            <a:off x="685800" y="6446519"/>
            <a:ext cx="7185660" cy="137160"/>
          </a:xfrm>
        </p:spPr>
        <p:txBody>
          <a:bodyPr vert="horz" lIns="0" tIns="0" rIns="0" bIns="0" rtlCol="0" anchor="b">
            <a:normAutofit/>
          </a:bodyPr>
          <a:lstStyle>
            <a:defPPr>
              <a:defRPr lang="en-US"/>
            </a:defPPr>
            <a:lvl1pPr marL="0" algn="l" defTabSz="457200" rtl="0" eaLnBrk="1" latinLnBrk="0" hangingPunct="1">
              <a:defRPr sz="1200" kern="1200">
                <a:solidFill>
                  <a:srgbClr val="FFFFFF"/>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spcAft>
                <a:spcPts val="600"/>
              </a:spcAft>
            </a:pPr>
            <a:r>
              <a:rPr lang="en-US" sz="800" kern="1200">
                <a:solidFill>
                  <a:schemeClr val="tx2">
                    <a:lumMod val="60000"/>
                    <a:lumOff val="40000"/>
                  </a:schemeClr>
                </a:solidFill>
                <a:latin typeface="+mn-lt"/>
                <a:ea typeface="+mn-ea"/>
                <a:cs typeface="+mn-cs"/>
              </a:rPr>
              <a:t>National Core Indicators (NCI) </a:t>
            </a:r>
          </a:p>
        </p:txBody>
      </p:sp>
      <p:sp>
        <p:nvSpPr>
          <p:cNvPr id="2" name="Title 1"/>
          <p:cNvSpPr>
            <a:spLocks noGrp="1"/>
          </p:cNvSpPr>
          <p:nvPr>
            <p:ph type="title"/>
          </p:nvPr>
        </p:nvSpPr>
        <p:spPr>
          <a:xfrm>
            <a:off x="685800" y="685798"/>
            <a:ext cx="10820400" cy="1097282"/>
          </a:xfrm>
        </p:spPr>
        <p:txBody>
          <a:bodyPr vert="horz" lIns="0" tIns="0" rIns="0" bIns="0" rtlCol="0" anchor="t">
            <a:normAutofit/>
          </a:bodyPr>
          <a:lstStyle/>
          <a:p>
            <a:r>
              <a:rPr lang="en-US" kern="1200">
                <a:latin typeface="+mj-lt"/>
                <a:ea typeface="+mj-ea"/>
                <a:cs typeface="+mj-cs"/>
              </a:rPr>
              <a:t>Direct Support Professionals (DSPs)</a:t>
            </a:r>
          </a:p>
        </p:txBody>
      </p:sp>
    </p:spTree>
    <p:extLst>
      <p:ext uri="{BB962C8B-B14F-4D97-AF65-F5344CB8AC3E}">
        <p14:creationId xmlns:p14="http://schemas.microsoft.com/office/powerpoint/2010/main" val="31840191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2A774-9C75-4D66-9773-A838D1FAFFED}"/>
              </a:ext>
            </a:extLst>
          </p:cNvPr>
          <p:cNvSpPr>
            <a:spLocks noGrp="1"/>
          </p:cNvSpPr>
          <p:nvPr>
            <p:ph type="title"/>
          </p:nvPr>
        </p:nvSpPr>
        <p:spPr>
          <a:xfrm>
            <a:off x="337826" y="606275"/>
            <a:ext cx="8761413" cy="706964"/>
          </a:xfrm>
        </p:spPr>
        <p:txBody>
          <a:bodyPr>
            <a:normAutofit/>
          </a:bodyPr>
          <a:lstStyle/>
          <a:p>
            <a:r>
              <a:rPr lang="en-US" dirty="0">
                <a:solidFill>
                  <a:schemeClr val="accent2"/>
                </a:solidFill>
              </a:rPr>
              <a:t>Challenges Faced by DSP Workforce</a:t>
            </a:r>
          </a:p>
        </p:txBody>
      </p:sp>
      <p:sp>
        <p:nvSpPr>
          <p:cNvPr id="4" name="Footer Placeholder 3">
            <a:extLst>
              <a:ext uri="{FF2B5EF4-FFF2-40B4-BE49-F238E27FC236}">
                <a16:creationId xmlns:a16="http://schemas.microsoft.com/office/drawing/2014/main" id="{5336F022-E194-4C11-8460-55B38E3A45F8}"/>
              </a:ext>
            </a:extLst>
          </p:cNvPr>
          <p:cNvSpPr>
            <a:spLocks noGrp="1"/>
          </p:cNvSpPr>
          <p:nvPr>
            <p:ph type="ftr" sz="quarter" idx="3"/>
          </p:nvPr>
        </p:nvSpPr>
        <p:spPr>
          <a:xfrm>
            <a:off x="561110" y="6391838"/>
            <a:ext cx="3859795" cy="304801"/>
          </a:xfrm>
          <a:prstGeom prst="rect">
            <a:avLst/>
          </a:prstGeom>
        </p:spPr>
        <p:txBody>
          <a:bodyPr vert="horz" lIns="91440" tIns="45720" rIns="91440" bIns="45720" rtlCol="0">
            <a:normAutofit/>
          </a:bodyPr>
          <a:lstStyle>
            <a:defPPr>
              <a:defRPr lang="en-US"/>
            </a:defPPr>
            <a:lvl1pPr marL="0" algn="l" defTabSz="457200" rtl="0" eaLnBrk="1" latinLnBrk="0" hangingPunct="1">
              <a:defRPr sz="1200" kern="1200">
                <a:solidFill>
                  <a:srgbClr val="FFFFFF"/>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Century Gothic" panose="020B0502020202020204"/>
                <a:ea typeface="+mn-ea"/>
                <a:cs typeface="+mn-cs"/>
              </a:rPr>
              <a:t>National Core Indicators (NCI) </a:t>
            </a:r>
          </a:p>
        </p:txBody>
      </p:sp>
      <p:graphicFrame>
        <p:nvGraphicFramePr>
          <p:cNvPr id="6" name="Content Placeholder 2">
            <a:extLst>
              <a:ext uri="{FF2B5EF4-FFF2-40B4-BE49-F238E27FC236}">
                <a16:creationId xmlns:a16="http://schemas.microsoft.com/office/drawing/2014/main" id="{4C72B3E2-E038-4BEF-840A-288697A6C523}"/>
              </a:ext>
            </a:extLst>
          </p:cNvPr>
          <p:cNvGraphicFramePr>
            <a:graphicFrameLocks noGrp="1"/>
          </p:cNvGraphicFramePr>
          <p:nvPr>
            <p:ph idx="1"/>
            <p:extLst>
              <p:ext uri="{D42A27DB-BD31-4B8C-83A1-F6EECF244321}">
                <p14:modId xmlns:p14="http://schemas.microsoft.com/office/powerpoint/2010/main" val="1301176409"/>
              </p:ext>
            </p:extLst>
          </p:nvPr>
        </p:nvGraphicFramePr>
        <p:xfrm>
          <a:off x="956345" y="1409350"/>
          <a:ext cx="10561739" cy="46894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Oval 2">
            <a:extLst>
              <a:ext uri="{FF2B5EF4-FFF2-40B4-BE49-F238E27FC236}">
                <a16:creationId xmlns:a16="http://schemas.microsoft.com/office/drawing/2014/main" id="{DFA0460A-FB60-F7B8-8296-3CAD78C9839B}"/>
              </a:ext>
            </a:extLst>
          </p:cNvPr>
          <p:cNvSpPr/>
          <p:nvPr/>
        </p:nvSpPr>
        <p:spPr>
          <a:xfrm>
            <a:off x="7956518" y="242127"/>
            <a:ext cx="4097438" cy="14352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COVID-19 has increased the challenges faced by the workforce</a:t>
            </a:r>
          </a:p>
        </p:txBody>
      </p:sp>
    </p:spTree>
    <p:extLst>
      <p:ext uri="{BB962C8B-B14F-4D97-AF65-F5344CB8AC3E}">
        <p14:creationId xmlns:p14="http://schemas.microsoft.com/office/powerpoint/2010/main" val="6998742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3">
            <a:extLst>
              <a:ext uri="{FF2B5EF4-FFF2-40B4-BE49-F238E27FC236}">
                <a16:creationId xmlns:a16="http://schemas.microsoft.com/office/drawing/2014/main" id="{3AF04DCB-E7F0-7609-3397-9EB61564AD04}"/>
              </a:ext>
            </a:extLst>
          </p:cNvPr>
          <p:cNvSpPr>
            <a:spLocks noGrp="1"/>
          </p:cNvSpPr>
          <p:nvPr>
            <p:ph type="ftr" sz="quarter" idx="11"/>
          </p:nvPr>
        </p:nvSpPr>
        <p:spPr>
          <a:xfrm>
            <a:off x="685800" y="6446519"/>
            <a:ext cx="7185660" cy="137160"/>
          </a:xfrm>
        </p:spPr>
        <p:txBody>
          <a:bodyPr anchor="b">
            <a:normAutofit/>
          </a:bodyPr>
          <a:lstStyle/>
          <a:p>
            <a:pPr>
              <a:spcAft>
                <a:spcPts val="600"/>
              </a:spcAft>
            </a:pPr>
            <a:r>
              <a:rPr lang="en-US"/>
              <a:t>2021 NCI-IDD State of the Workforce Survey Report | Data Glance</a:t>
            </a:r>
          </a:p>
        </p:txBody>
      </p:sp>
      <p:graphicFrame>
        <p:nvGraphicFramePr>
          <p:cNvPr id="14" name="Content Placeholder 2">
            <a:extLst>
              <a:ext uri="{FF2B5EF4-FFF2-40B4-BE49-F238E27FC236}">
                <a16:creationId xmlns:a16="http://schemas.microsoft.com/office/drawing/2014/main" id="{B8B0ADF2-0CDB-1E79-3736-99C1E907FB41}"/>
              </a:ext>
            </a:extLst>
          </p:cNvPr>
          <p:cNvGraphicFramePr>
            <a:graphicFrameLocks noGrp="1"/>
          </p:cNvGraphicFramePr>
          <p:nvPr>
            <p:ph idx="1"/>
            <p:extLst>
              <p:ext uri="{D42A27DB-BD31-4B8C-83A1-F6EECF244321}">
                <p14:modId xmlns:p14="http://schemas.microsoft.com/office/powerpoint/2010/main" val="3763980118"/>
              </p:ext>
            </p:extLst>
          </p:nvPr>
        </p:nvGraphicFramePr>
        <p:xfrm>
          <a:off x="602843" y="341433"/>
          <a:ext cx="10730684" cy="54863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143321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4"/>
          <p:cNvSpPr>
            <a:spLocks noGrp="1"/>
          </p:cNvSpPr>
          <p:nvPr>
            <p:ph idx="1"/>
          </p:nvPr>
        </p:nvSpPr>
        <p:spPr>
          <a:xfrm>
            <a:off x="4445000" y="685800"/>
            <a:ext cx="7061200" cy="5486399"/>
          </a:xfrm>
        </p:spPr>
        <p:txBody>
          <a:bodyPr>
            <a:normAutofit/>
          </a:bodyPr>
          <a:lstStyle/>
          <a:p>
            <a:r>
              <a:rPr lang="en-US" dirty="0"/>
              <a:t>The challenges faced by the DSP workforce have ripple effects and impact the lives and work of:</a:t>
            </a:r>
          </a:p>
          <a:p>
            <a:pPr lvl="1"/>
            <a:r>
              <a:rPr lang="en-US" dirty="0"/>
              <a:t>DSPs</a:t>
            </a:r>
          </a:p>
          <a:p>
            <a:pPr lvl="1"/>
            <a:r>
              <a:rPr lang="en-US" dirty="0"/>
              <a:t>Provider agencies and staff</a:t>
            </a:r>
          </a:p>
          <a:p>
            <a:pPr lvl="1"/>
            <a:r>
              <a:rPr lang="en-US" dirty="0"/>
              <a:t>People receiving supports and their families</a:t>
            </a:r>
          </a:p>
          <a:p>
            <a:pPr marL="0" indent="0">
              <a:buNone/>
            </a:pPr>
            <a:endParaRPr lang="en-US" b="1" dirty="0"/>
          </a:p>
          <a:p>
            <a:pPr marL="0" indent="0">
              <a:buNone/>
            </a:pPr>
            <a:r>
              <a:rPr lang="en-US" b="1" dirty="0"/>
              <a:t>With the NCI-IDD </a:t>
            </a:r>
            <a:r>
              <a:rPr lang="en-US" b="1" dirty="0" err="1"/>
              <a:t>SoTW</a:t>
            </a:r>
            <a:r>
              <a:rPr lang="en-US" b="1" dirty="0"/>
              <a:t> Survey:</a:t>
            </a:r>
          </a:p>
          <a:p>
            <a:r>
              <a:rPr lang="en-US" dirty="0"/>
              <a:t>Providers communicate their collective voice to the state</a:t>
            </a:r>
          </a:p>
          <a:p>
            <a:pPr lvl="1"/>
            <a:r>
              <a:rPr lang="en-US" dirty="0"/>
              <a:t>Where have providers faced challenges related to the DSP workforce? </a:t>
            </a:r>
          </a:p>
          <a:p>
            <a:pPr lvl="1"/>
            <a:r>
              <a:rPr lang="en-US" dirty="0"/>
              <a:t>Where might they be better supported? </a:t>
            </a:r>
          </a:p>
          <a:p>
            <a:r>
              <a:rPr lang="en-US" dirty="0"/>
              <a:t>This voice is used to make decisions about the future of the system</a:t>
            </a:r>
          </a:p>
          <a:p>
            <a:pPr marL="0" indent="0">
              <a:buNone/>
            </a:pPr>
            <a:endParaRPr lang="en-US" dirty="0"/>
          </a:p>
        </p:txBody>
      </p:sp>
      <p:sp>
        <p:nvSpPr>
          <p:cNvPr id="12" name="Footer Placeholder 3">
            <a:extLst>
              <a:ext uri="{FF2B5EF4-FFF2-40B4-BE49-F238E27FC236}">
                <a16:creationId xmlns:a16="http://schemas.microsoft.com/office/drawing/2014/main" id="{F639F85B-AE7C-E3D3-D9C9-B7558D8719D7}"/>
              </a:ext>
            </a:extLst>
          </p:cNvPr>
          <p:cNvSpPr>
            <a:spLocks noGrp="1"/>
          </p:cNvSpPr>
          <p:nvPr>
            <p:ph type="ftr" sz="quarter" idx="11"/>
          </p:nvPr>
        </p:nvSpPr>
        <p:spPr>
          <a:xfrm>
            <a:off x="685800" y="6446519"/>
            <a:ext cx="7185660" cy="137160"/>
          </a:xfrm>
        </p:spPr>
        <p:txBody>
          <a:bodyPr/>
          <a:lstStyle/>
          <a:p>
            <a:pPr>
              <a:spcAft>
                <a:spcPts val="600"/>
              </a:spcAft>
            </a:pPr>
            <a:r>
              <a:rPr lang="en-US"/>
              <a:t>2021 NCI-IDD State of the Workforce Survey Report | Data Glance</a:t>
            </a:r>
          </a:p>
        </p:txBody>
      </p:sp>
      <p:sp>
        <p:nvSpPr>
          <p:cNvPr id="4" name="Title 3"/>
          <p:cNvSpPr>
            <a:spLocks noGrp="1"/>
          </p:cNvSpPr>
          <p:nvPr>
            <p:ph type="title"/>
          </p:nvPr>
        </p:nvSpPr>
        <p:spPr>
          <a:xfrm>
            <a:off x="685800" y="685798"/>
            <a:ext cx="3302000" cy="5186495"/>
          </a:xfrm>
        </p:spPr>
        <p:txBody>
          <a:bodyPr anchor="t">
            <a:normAutofit/>
          </a:bodyPr>
          <a:lstStyle/>
          <a:p>
            <a:br>
              <a:rPr lang="en-US" dirty="0"/>
            </a:br>
            <a:br>
              <a:rPr lang="en-US" dirty="0"/>
            </a:br>
            <a:br>
              <a:rPr lang="en-US" dirty="0"/>
            </a:br>
            <a:r>
              <a:rPr lang="en-US" b="1" dirty="0"/>
              <a:t>State of the Workforce (</a:t>
            </a:r>
            <a:r>
              <a:rPr lang="en-US" b="1" dirty="0" err="1"/>
              <a:t>SoTW</a:t>
            </a:r>
            <a:r>
              <a:rPr lang="en-US" b="1" dirty="0"/>
              <a:t>) Survey: </a:t>
            </a:r>
            <a:br>
              <a:rPr lang="en-US" b="1" dirty="0"/>
            </a:br>
            <a:r>
              <a:rPr lang="en-US" b="1" dirty="0"/>
              <a:t>WHY?</a:t>
            </a:r>
          </a:p>
        </p:txBody>
      </p:sp>
    </p:spTree>
    <p:extLst>
      <p:ext uri="{BB962C8B-B14F-4D97-AF65-F5344CB8AC3E}">
        <p14:creationId xmlns:p14="http://schemas.microsoft.com/office/powerpoint/2010/main" val="11927194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p:cNvPicPr>
            <a:picLocks noGrp="1" noChangeAspect="1"/>
          </p:cNvPicPr>
          <p:nvPr>
            <p:ph type="pic" idx="15"/>
          </p:nvPr>
        </p:nvPicPr>
        <p:blipFill>
          <a:blip r:embed="rId2"/>
          <a:srcRect t="11513" b="11513"/>
          <a:stretch>
            <a:fillRect/>
          </a:stretch>
        </p:blipFill>
        <p:spPr>
          <a:xfrm>
            <a:off x="1091743" y="1529400"/>
            <a:ext cx="2691242" cy="1591510"/>
          </a:xfrm>
          <a:prstGeom prst="rect">
            <a:avLst/>
          </a:prstGeom>
        </p:spPr>
      </p:pic>
      <p:pic>
        <p:nvPicPr>
          <p:cNvPr id="3" name="Picture Placeholder 2"/>
          <p:cNvPicPr>
            <a:picLocks noGrp="1" noChangeAspect="1"/>
          </p:cNvPicPr>
          <p:nvPr>
            <p:ph type="pic" idx="21"/>
          </p:nvPr>
        </p:nvPicPr>
        <p:blipFill>
          <a:blip r:embed="rId3"/>
          <a:srcRect t="5360" b="5360"/>
          <a:stretch>
            <a:fillRect/>
          </a:stretch>
        </p:blipFill>
        <p:spPr>
          <a:xfrm>
            <a:off x="4748462" y="1529400"/>
            <a:ext cx="2691243" cy="1591510"/>
          </a:xfrm>
          <a:prstGeom prst="rect">
            <a:avLst/>
          </a:prstGeom>
        </p:spPr>
      </p:pic>
      <p:sp>
        <p:nvSpPr>
          <p:cNvPr id="6" name="Text Placeholder 5"/>
          <p:cNvSpPr>
            <a:spLocks noGrp="1"/>
          </p:cNvSpPr>
          <p:nvPr>
            <p:ph type="body" idx="3"/>
          </p:nvPr>
        </p:nvSpPr>
        <p:spPr>
          <a:xfrm>
            <a:off x="4570172" y="4075795"/>
            <a:ext cx="3050438" cy="576263"/>
          </a:xfrm>
        </p:spPr>
        <p:txBody>
          <a:bodyPr/>
          <a:lstStyle/>
          <a:p>
            <a:r>
              <a:rPr lang="en-US" dirty="0"/>
              <a:t>3,770 Provider Agencies</a:t>
            </a:r>
          </a:p>
        </p:txBody>
      </p:sp>
      <p:pic>
        <p:nvPicPr>
          <p:cNvPr id="16" name="Picture Placeholder 15"/>
          <p:cNvPicPr>
            <a:picLocks noGrp="1" noChangeAspect="1"/>
          </p:cNvPicPr>
          <p:nvPr>
            <p:ph type="pic" idx="22"/>
          </p:nvPr>
        </p:nvPicPr>
        <p:blipFill>
          <a:blip r:embed="rId4"/>
          <a:srcRect l="21553" r="21553"/>
          <a:stretch>
            <a:fillRect/>
          </a:stretch>
        </p:blipFill>
        <p:spPr>
          <a:xfrm>
            <a:off x="8237759" y="1529400"/>
            <a:ext cx="2691242" cy="1591510"/>
          </a:xfrm>
          <a:prstGeom prst="rect">
            <a:avLst/>
          </a:prstGeom>
        </p:spPr>
      </p:pic>
      <p:sp>
        <p:nvSpPr>
          <p:cNvPr id="7" name="Text Placeholder 6"/>
          <p:cNvSpPr>
            <a:spLocks noGrp="1"/>
          </p:cNvSpPr>
          <p:nvPr>
            <p:ph type="body" sz="quarter" idx="13"/>
          </p:nvPr>
        </p:nvSpPr>
        <p:spPr>
          <a:xfrm>
            <a:off x="8163031" y="4195011"/>
            <a:ext cx="2337158" cy="914094"/>
          </a:xfrm>
        </p:spPr>
        <p:txBody>
          <a:bodyPr/>
          <a:lstStyle/>
          <a:p>
            <a:r>
              <a:rPr lang="en-US" dirty="0"/>
              <a:t>Estimate 280,000+ DSPs represented</a:t>
            </a:r>
          </a:p>
        </p:txBody>
      </p:sp>
      <p:sp>
        <p:nvSpPr>
          <p:cNvPr id="4" name="Title 3"/>
          <p:cNvSpPr>
            <a:spLocks noGrp="1"/>
          </p:cNvSpPr>
          <p:nvPr>
            <p:ph type="title"/>
          </p:nvPr>
        </p:nvSpPr>
        <p:spPr>
          <a:xfrm>
            <a:off x="230280" y="388734"/>
            <a:ext cx="11240483" cy="706964"/>
          </a:xfrm>
        </p:spPr>
        <p:txBody>
          <a:bodyPr/>
          <a:lstStyle/>
          <a:p>
            <a:r>
              <a:rPr lang="en-US" dirty="0"/>
              <a:t>National NCI-IDD State of the Workforce in 2021: Survey Basics </a:t>
            </a:r>
          </a:p>
        </p:txBody>
      </p:sp>
      <p:sp>
        <p:nvSpPr>
          <p:cNvPr id="5" name="Text Placeholder 4"/>
          <p:cNvSpPr>
            <a:spLocks noGrp="1"/>
          </p:cNvSpPr>
          <p:nvPr>
            <p:ph type="body" idx="1"/>
          </p:nvPr>
        </p:nvSpPr>
        <p:spPr>
          <a:xfrm>
            <a:off x="1091743" y="3906880"/>
            <a:ext cx="3050438" cy="576262"/>
          </a:xfrm>
        </p:spPr>
        <p:txBody>
          <a:bodyPr/>
          <a:lstStyle/>
          <a:p>
            <a:r>
              <a:rPr lang="en-US" dirty="0"/>
              <a:t>29 States + DC</a:t>
            </a:r>
          </a:p>
        </p:txBody>
      </p:sp>
      <p:sp>
        <p:nvSpPr>
          <p:cNvPr id="12" name="TextBox 11">
            <a:extLst>
              <a:ext uri="{FF2B5EF4-FFF2-40B4-BE49-F238E27FC236}">
                <a16:creationId xmlns:a16="http://schemas.microsoft.com/office/drawing/2014/main" id="{3F91119E-CC8B-443B-BC06-34DFE732E091}"/>
              </a:ext>
            </a:extLst>
          </p:cNvPr>
          <p:cNvSpPr txBox="1"/>
          <p:nvPr/>
        </p:nvSpPr>
        <p:spPr>
          <a:xfrm>
            <a:off x="10929001" y="2012324"/>
            <a:ext cx="541762" cy="283335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15" name="Slide Number Placeholder 14">
            <a:extLst>
              <a:ext uri="{FF2B5EF4-FFF2-40B4-BE49-F238E27FC236}">
                <a16:creationId xmlns:a16="http://schemas.microsoft.com/office/drawing/2014/main" id="{EA5737EF-0D5A-487F-BAA5-E0E5BEAB2A86}"/>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D57F1E4F-1CFF-5643-939E-02111984F565}" type="slidenum">
              <a:rPr kumimoji="0" lang="en-US" sz="2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7</a:t>
            </a:fld>
            <a:endParaRPr kumimoji="0" lang="en-US" sz="2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2" name="TextBox 1">
            <a:extLst>
              <a:ext uri="{FF2B5EF4-FFF2-40B4-BE49-F238E27FC236}">
                <a16:creationId xmlns:a16="http://schemas.microsoft.com/office/drawing/2014/main" id="{7EEF6297-9A40-9015-83D2-C634AAFB37A3}"/>
              </a:ext>
            </a:extLst>
          </p:cNvPr>
          <p:cNvSpPr txBox="1"/>
          <p:nvPr/>
        </p:nvSpPr>
        <p:spPr>
          <a:xfrm>
            <a:off x="7978140" y="5783580"/>
            <a:ext cx="3492623" cy="706964"/>
          </a:xfrm>
          <a:prstGeom prst="rect">
            <a:avLst/>
          </a:prstGeom>
          <a:noFill/>
        </p:spPr>
        <p:txBody>
          <a:bodyPr wrap="square" lIns="0" tIns="0" rIns="0" bIns="0" rtlCol="0">
            <a:noAutofit/>
          </a:bodyPr>
          <a:lstStyle/>
          <a:p>
            <a:pPr algn="l">
              <a:lnSpc>
                <a:spcPct val="120000"/>
              </a:lnSpc>
              <a:spcBef>
                <a:spcPts val="1200"/>
              </a:spcBef>
            </a:pPr>
            <a:r>
              <a:rPr lang="en-US" dirty="0">
                <a:solidFill>
                  <a:schemeClr val="tx2"/>
                </a:solidFill>
              </a:rPr>
              <a:t>NCI-IDD Avg. is weighted</a:t>
            </a:r>
          </a:p>
          <a:p>
            <a:pPr algn="l">
              <a:lnSpc>
                <a:spcPct val="120000"/>
              </a:lnSpc>
              <a:spcBef>
                <a:spcPts val="1200"/>
              </a:spcBef>
            </a:pPr>
            <a:endParaRPr lang="en-US" dirty="0">
              <a:solidFill>
                <a:schemeClr val="tx2"/>
              </a:solidFill>
            </a:endParaRPr>
          </a:p>
        </p:txBody>
      </p:sp>
    </p:spTree>
    <p:extLst>
      <p:ext uri="{BB962C8B-B14F-4D97-AF65-F5344CB8AC3E}">
        <p14:creationId xmlns:p14="http://schemas.microsoft.com/office/powerpoint/2010/main" val="36393031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477EF2A-370B-9372-4F47-755F98827D14}"/>
              </a:ext>
            </a:extLst>
          </p:cNvPr>
          <p:cNvSpPr>
            <a:spLocks noGrp="1"/>
          </p:cNvSpPr>
          <p:nvPr>
            <p:ph type="ftr" sz="quarter" idx="11"/>
          </p:nvPr>
        </p:nvSpPr>
        <p:spPr/>
        <p:txBody>
          <a:bodyPr/>
          <a:lstStyle/>
          <a:p>
            <a:r>
              <a:rPr lang="en-US"/>
              <a:t>2021 NCI-IDD State of the Workforce Survey Report | Data Glance</a:t>
            </a:r>
            <a:endParaRPr lang="en-US" dirty="0"/>
          </a:p>
        </p:txBody>
      </p:sp>
      <p:sp>
        <p:nvSpPr>
          <p:cNvPr id="3" name="Content Placeholder 2">
            <a:extLst>
              <a:ext uri="{FF2B5EF4-FFF2-40B4-BE49-F238E27FC236}">
                <a16:creationId xmlns:a16="http://schemas.microsoft.com/office/drawing/2014/main" id="{84F0BB46-BD46-53B9-7741-55903B6E785A}"/>
              </a:ext>
            </a:extLst>
          </p:cNvPr>
          <p:cNvSpPr>
            <a:spLocks noGrp="1"/>
          </p:cNvSpPr>
          <p:nvPr>
            <p:ph sz="quarter" idx="13"/>
          </p:nvPr>
        </p:nvSpPr>
        <p:spPr>
          <a:xfrm>
            <a:off x="565079" y="1371598"/>
            <a:ext cx="10941121" cy="4231039"/>
          </a:xfrm>
        </p:spPr>
        <p:txBody>
          <a:bodyPr/>
          <a:lstStyle/>
          <a:p>
            <a:pPr marL="0" indent="0">
              <a:buNone/>
            </a:pPr>
            <a:endParaRPr lang="en-US" dirty="0"/>
          </a:p>
          <a:p>
            <a:r>
              <a:rPr lang="en-US" dirty="0"/>
              <a:t>The DD Section maintains a current licensed provider list along with the services the providers are licensed to provide and their contact information.  Based on this list, DD Section identified the providers who met the requirements for the survey of providing services to adults with intellectual and developmental disabilities.  </a:t>
            </a:r>
          </a:p>
          <a:p>
            <a:r>
              <a:rPr lang="en-US" dirty="0"/>
              <a:t>Prior to the start of the survey, the DD Section sent communications to the provider CEOs which provided background information toward the survey, what to expect, and timelines.  The participation in the survey was voluntary and the DD Section sent numerous communications to the provider CEOs as a whole and individually throughout the survey period to encourage participation, give remainders, and provide updates on the completion rate.</a:t>
            </a:r>
          </a:p>
          <a:p>
            <a:endParaRPr lang="en-US" dirty="0"/>
          </a:p>
          <a:p>
            <a:endParaRPr lang="en-US" dirty="0"/>
          </a:p>
          <a:p>
            <a:endParaRPr lang="en-US" dirty="0"/>
          </a:p>
          <a:p>
            <a:endParaRPr lang="en-US" dirty="0"/>
          </a:p>
          <a:p>
            <a:endParaRPr lang="en-US" dirty="0"/>
          </a:p>
        </p:txBody>
      </p:sp>
      <p:sp>
        <p:nvSpPr>
          <p:cNvPr id="4" name="Title 3">
            <a:extLst>
              <a:ext uri="{FF2B5EF4-FFF2-40B4-BE49-F238E27FC236}">
                <a16:creationId xmlns:a16="http://schemas.microsoft.com/office/drawing/2014/main" id="{CA016740-A63E-59FD-A7F5-A24074BFE431}"/>
              </a:ext>
            </a:extLst>
          </p:cNvPr>
          <p:cNvSpPr>
            <a:spLocks noGrp="1"/>
          </p:cNvSpPr>
          <p:nvPr>
            <p:ph type="title"/>
          </p:nvPr>
        </p:nvSpPr>
        <p:spPr/>
        <p:txBody>
          <a:bodyPr/>
          <a:lstStyle/>
          <a:p>
            <a:r>
              <a:rPr lang="en-US" dirty="0"/>
              <a:t>North Dakota NCI-IDD State of the Workforce in 2021: Survey Basics</a:t>
            </a:r>
          </a:p>
        </p:txBody>
      </p:sp>
      <p:graphicFrame>
        <p:nvGraphicFramePr>
          <p:cNvPr id="5" name="Table 4">
            <a:extLst>
              <a:ext uri="{FF2B5EF4-FFF2-40B4-BE49-F238E27FC236}">
                <a16:creationId xmlns:a16="http://schemas.microsoft.com/office/drawing/2014/main" id="{B8512378-CD76-2CA5-7523-5D471F77C79C}"/>
              </a:ext>
            </a:extLst>
          </p:cNvPr>
          <p:cNvGraphicFramePr>
            <a:graphicFrameLocks noGrp="1"/>
          </p:cNvGraphicFramePr>
          <p:nvPr>
            <p:extLst>
              <p:ext uri="{D42A27DB-BD31-4B8C-83A1-F6EECF244321}">
                <p14:modId xmlns:p14="http://schemas.microsoft.com/office/powerpoint/2010/main" val="840556460"/>
              </p:ext>
            </p:extLst>
          </p:nvPr>
        </p:nvGraphicFramePr>
        <p:xfrm>
          <a:off x="685800" y="4068053"/>
          <a:ext cx="10361185" cy="1006868"/>
        </p:xfrm>
        <a:graphic>
          <a:graphicData uri="http://schemas.openxmlformats.org/drawingml/2006/table">
            <a:tbl>
              <a:tblPr firstRow="1" firstCol="1" bandRow="1">
                <a:tableStyleId>{9D7B26C5-4107-4FEC-AEDC-1716B250A1EF}</a:tableStyleId>
              </a:tblPr>
              <a:tblGrid>
                <a:gridCol w="2072237">
                  <a:extLst>
                    <a:ext uri="{9D8B030D-6E8A-4147-A177-3AD203B41FA5}">
                      <a16:colId xmlns:a16="http://schemas.microsoft.com/office/drawing/2014/main" val="3279222518"/>
                    </a:ext>
                  </a:extLst>
                </a:gridCol>
                <a:gridCol w="2072237">
                  <a:extLst>
                    <a:ext uri="{9D8B030D-6E8A-4147-A177-3AD203B41FA5}">
                      <a16:colId xmlns:a16="http://schemas.microsoft.com/office/drawing/2014/main" val="43625909"/>
                    </a:ext>
                  </a:extLst>
                </a:gridCol>
                <a:gridCol w="2072237">
                  <a:extLst>
                    <a:ext uri="{9D8B030D-6E8A-4147-A177-3AD203B41FA5}">
                      <a16:colId xmlns:a16="http://schemas.microsoft.com/office/drawing/2014/main" val="1768483149"/>
                    </a:ext>
                  </a:extLst>
                </a:gridCol>
                <a:gridCol w="2072237">
                  <a:extLst>
                    <a:ext uri="{9D8B030D-6E8A-4147-A177-3AD203B41FA5}">
                      <a16:colId xmlns:a16="http://schemas.microsoft.com/office/drawing/2014/main" val="2552123679"/>
                    </a:ext>
                  </a:extLst>
                </a:gridCol>
                <a:gridCol w="2072237">
                  <a:extLst>
                    <a:ext uri="{9D8B030D-6E8A-4147-A177-3AD203B41FA5}">
                      <a16:colId xmlns:a16="http://schemas.microsoft.com/office/drawing/2014/main" val="1908285003"/>
                    </a:ext>
                  </a:extLst>
                </a:gridCol>
              </a:tblGrid>
              <a:tr h="671246">
                <a:tc>
                  <a:txBody>
                    <a:bodyPr/>
                    <a:lstStyle/>
                    <a:p>
                      <a:pPr marL="0" marR="0">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endParaRPr>
                    </a:p>
                  </a:txBody>
                  <a:tcPr marL="68580" marR="68580" marT="0" marB="0"/>
                </a:tc>
                <a:tc>
                  <a:txBody>
                    <a:bodyPr/>
                    <a:lstStyle/>
                    <a:p>
                      <a:pPr marL="0" marR="0">
                        <a:spcBef>
                          <a:spcPts val="0"/>
                        </a:spcBef>
                        <a:spcAft>
                          <a:spcPts val="0"/>
                        </a:spcAft>
                      </a:pPr>
                      <a:r>
                        <a:rPr lang="en-US" sz="1800" dirty="0">
                          <a:effectLst/>
                        </a:rPr>
                        <a:t>Valid responses</a:t>
                      </a:r>
                      <a:endParaRPr lang="en-US" sz="1800" dirty="0">
                        <a:effectLst/>
                        <a:latin typeface="Calibri" panose="020F0502020204030204" pitchFamily="34" charset="0"/>
                        <a:ea typeface="Calibri" panose="020F0502020204030204" pitchFamily="34" charset="0"/>
                      </a:endParaRPr>
                    </a:p>
                  </a:txBody>
                  <a:tcPr marL="68580" marR="68580" marT="0" marB="0"/>
                </a:tc>
                <a:tc>
                  <a:txBody>
                    <a:bodyPr/>
                    <a:lstStyle/>
                    <a:p>
                      <a:pPr marL="0" marR="0">
                        <a:spcBef>
                          <a:spcPts val="0"/>
                        </a:spcBef>
                        <a:spcAft>
                          <a:spcPts val="0"/>
                        </a:spcAft>
                      </a:pPr>
                      <a:r>
                        <a:rPr lang="en-US" sz="1800" dirty="0">
                          <a:effectLst/>
                        </a:rPr>
                        <a:t>Total population</a:t>
                      </a:r>
                      <a:endParaRPr lang="en-US" sz="1800" dirty="0">
                        <a:effectLst/>
                        <a:latin typeface="Calibri" panose="020F0502020204030204" pitchFamily="34" charset="0"/>
                        <a:ea typeface="Calibri" panose="020F0502020204030204" pitchFamily="34" charset="0"/>
                      </a:endParaRPr>
                    </a:p>
                  </a:txBody>
                  <a:tcPr marL="68580" marR="68580" marT="0" marB="0"/>
                </a:tc>
                <a:tc>
                  <a:txBody>
                    <a:bodyPr/>
                    <a:lstStyle/>
                    <a:p>
                      <a:pPr marL="0" marR="0">
                        <a:spcBef>
                          <a:spcPts val="0"/>
                        </a:spcBef>
                        <a:spcAft>
                          <a:spcPts val="0"/>
                        </a:spcAft>
                      </a:pPr>
                      <a:r>
                        <a:rPr lang="en-US" sz="1800">
                          <a:effectLst/>
                        </a:rPr>
                        <a:t>Response rate</a:t>
                      </a:r>
                      <a:endParaRPr lang="en-US" sz="1800">
                        <a:effectLst/>
                        <a:latin typeface="Calibri" panose="020F0502020204030204" pitchFamily="34" charset="0"/>
                        <a:ea typeface="Calibri" panose="020F0502020204030204" pitchFamily="34" charset="0"/>
                      </a:endParaRPr>
                    </a:p>
                  </a:txBody>
                  <a:tcPr marL="68580" marR="68580" marT="0" marB="0"/>
                </a:tc>
                <a:tc>
                  <a:txBody>
                    <a:bodyPr/>
                    <a:lstStyle/>
                    <a:p>
                      <a:pPr marL="0" marR="0">
                        <a:spcBef>
                          <a:spcPts val="0"/>
                        </a:spcBef>
                        <a:spcAft>
                          <a:spcPts val="0"/>
                        </a:spcAft>
                      </a:pPr>
                      <a:r>
                        <a:rPr lang="en-US" sz="1800">
                          <a:effectLst/>
                        </a:rPr>
                        <a:t>Margin of Error</a:t>
                      </a:r>
                      <a:endParaRPr lang="en-US" sz="180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803941618"/>
                  </a:ext>
                </a:extLst>
              </a:tr>
              <a:tr h="335622">
                <a:tc>
                  <a:txBody>
                    <a:bodyPr/>
                    <a:lstStyle/>
                    <a:p>
                      <a:pPr marL="0" marR="0">
                        <a:spcBef>
                          <a:spcPts val="0"/>
                        </a:spcBef>
                        <a:spcAft>
                          <a:spcPts val="0"/>
                        </a:spcAft>
                      </a:pPr>
                      <a:r>
                        <a:rPr lang="en-US" sz="1800" dirty="0">
                          <a:effectLst/>
                        </a:rPr>
                        <a:t>North Dakota</a:t>
                      </a:r>
                      <a:endParaRPr lang="en-US" sz="1800" dirty="0">
                        <a:effectLst/>
                        <a:latin typeface="Calibri" panose="020F0502020204030204" pitchFamily="34" charset="0"/>
                        <a:ea typeface="Calibri" panose="020F0502020204030204" pitchFamily="34" charset="0"/>
                      </a:endParaRPr>
                    </a:p>
                  </a:txBody>
                  <a:tcPr marL="68580" marR="68580" marT="0" marB="0"/>
                </a:tc>
                <a:tc>
                  <a: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rPr>
                        <a:t>26</a:t>
                      </a:r>
                    </a:p>
                  </a:txBody>
                  <a:tcPr marL="68580" marR="68580" marT="0" marB="0"/>
                </a:tc>
                <a:tc>
                  <a: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rPr>
                        <a:t>32</a:t>
                      </a:r>
                    </a:p>
                  </a:txBody>
                  <a:tcPr marL="68580" marR="68580" marT="0" marB="0"/>
                </a:tc>
                <a:tc>
                  <a: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rPr>
                        <a:t>81.3%</a:t>
                      </a:r>
                    </a:p>
                  </a:txBody>
                  <a:tcPr marL="68580" marR="68580" marT="0" marB="0"/>
                </a:tc>
                <a:tc>
                  <a: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rPr>
                        <a:t>8.46%</a:t>
                      </a:r>
                    </a:p>
                  </a:txBody>
                  <a:tcPr marL="68580" marR="68580" marT="0" marB="0"/>
                </a:tc>
                <a:extLst>
                  <a:ext uri="{0D108BD9-81ED-4DB2-BD59-A6C34878D82A}">
                    <a16:rowId xmlns:a16="http://schemas.microsoft.com/office/drawing/2014/main" val="336303313"/>
                  </a:ext>
                </a:extLst>
              </a:tr>
            </a:tbl>
          </a:graphicData>
        </a:graphic>
      </p:graphicFrame>
    </p:spTree>
    <p:extLst>
      <p:ext uri="{BB962C8B-B14F-4D97-AF65-F5344CB8AC3E}">
        <p14:creationId xmlns:p14="http://schemas.microsoft.com/office/powerpoint/2010/main" val="6462022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8D9DBD-26C1-40F8-AFC6-FCCF8BD16318}"/>
              </a:ext>
            </a:extLst>
          </p:cNvPr>
          <p:cNvSpPr>
            <a:spLocks noGrp="1"/>
          </p:cNvSpPr>
          <p:nvPr>
            <p:ph type="title"/>
          </p:nvPr>
        </p:nvSpPr>
        <p:spPr>
          <a:xfrm>
            <a:off x="685800" y="685799"/>
            <a:ext cx="10820400" cy="914400"/>
          </a:xfrm>
        </p:spPr>
        <p:txBody>
          <a:bodyPr/>
          <a:lstStyle/>
          <a:p>
            <a:r>
              <a:rPr lang="en-US" dirty="0">
                <a:latin typeface="Franklin Gothic Book" panose="020B0503020102020204" pitchFamily="34" charset="0"/>
              </a:rPr>
              <a:t>North Dakota DSP Workforce Demographics: Race/Ethnicity</a:t>
            </a:r>
          </a:p>
        </p:txBody>
      </p:sp>
      <p:pic>
        <p:nvPicPr>
          <p:cNvPr id="4" name="Picture 3" descr="A screenshot of a video game&#10;&#10;Description automatically generated with medium confidence">
            <a:extLst>
              <a:ext uri="{FF2B5EF4-FFF2-40B4-BE49-F238E27FC236}">
                <a16:creationId xmlns:a16="http://schemas.microsoft.com/office/drawing/2014/main" id="{4FEEABD4-6D19-87BA-0480-E895E9CE3F4F}"/>
              </a:ext>
            </a:extLst>
          </p:cNvPr>
          <p:cNvPicPr>
            <a:picLocks noChangeAspect="1"/>
          </p:cNvPicPr>
          <p:nvPr/>
        </p:nvPicPr>
        <p:blipFill>
          <a:blip r:embed="rId2"/>
          <a:stretch>
            <a:fillRect/>
          </a:stretch>
        </p:blipFill>
        <p:spPr>
          <a:xfrm>
            <a:off x="9219413" y="6197001"/>
            <a:ext cx="2752627" cy="463034"/>
          </a:xfrm>
          <a:prstGeom prst="rect">
            <a:avLst/>
          </a:prstGeom>
        </p:spPr>
      </p:pic>
      <p:sp>
        <p:nvSpPr>
          <p:cNvPr id="6" name="Footer Placeholder 5">
            <a:extLst>
              <a:ext uri="{FF2B5EF4-FFF2-40B4-BE49-F238E27FC236}">
                <a16:creationId xmlns:a16="http://schemas.microsoft.com/office/drawing/2014/main" id="{CC9C3F93-A21F-D90F-DB9C-13CECE7A9449}"/>
              </a:ext>
            </a:extLst>
          </p:cNvPr>
          <p:cNvSpPr>
            <a:spLocks noGrp="1"/>
          </p:cNvSpPr>
          <p:nvPr>
            <p:ph type="ftr" sz="quarter" idx="11"/>
          </p:nvPr>
        </p:nvSpPr>
        <p:spPr/>
        <p:txBody>
          <a:bodyPr/>
          <a:lstStyle/>
          <a:p>
            <a:r>
              <a:rPr lang="en-US" dirty="0"/>
              <a:t>2021 NCI-IDD State of the Workforce Survey Report | Data Glance</a:t>
            </a:r>
          </a:p>
        </p:txBody>
      </p:sp>
      <p:graphicFrame>
        <p:nvGraphicFramePr>
          <p:cNvPr id="9" name="Content Placeholder 8">
            <a:extLst>
              <a:ext uri="{FF2B5EF4-FFF2-40B4-BE49-F238E27FC236}">
                <a16:creationId xmlns:a16="http://schemas.microsoft.com/office/drawing/2014/main" id="{4A0FA3E7-BB88-C024-491C-5D18847CB582}"/>
              </a:ext>
            </a:extLst>
          </p:cNvPr>
          <p:cNvGraphicFramePr>
            <a:graphicFrameLocks noGrp="1"/>
          </p:cNvGraphicFramePr>
          <p:nvPr>
            <p:ph sz="quarter" idx="13"/>
            <p:extLst>
              <p:ext uri="{D42A27DB-BD31-4B8C-83A1-F6EECF244321}">
                <p14:modId xmlns:p14="http://schemas.microsoft.com/office/powerpoint/2010/main" val="1518484728"/>
              </p:ext>
            </p:extLst>
          </p:nvPr>
        </p:nvGraphicFramePr>
        <p:xfrm>
          <a:off x="574158" y="1467293"/>
          <a:ext cx="10932042" cy="401910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74555840"/>
      </p:ext>
    </p:extLst>
  </p:cSld>
  <p:clrMapOvr>
    <a:masterClrMapping/>
  </p:clrMapOvr>
</p:sld>
</file>

<file path=ppt/theme/theme1.xml><?xml version="1.0" encoding="utf-8"?>
<a:theme xmlns:a="http://schemas.openxmlformats.org/drawingml/2006/main" name="HSRI | 2022">
  <a:themeElements>
    <a:clrScheme name="HSRI 2022">
      <a:dk1>
        <a:sysClr val="windowText" lastClr="000000"/>
      </a:dk1>
      <a:lt1>
        <a:sysClr val="window" lastClr="FFFFFF"/>
      </a:lt1>
      <a:dk2>
        <a:srgbClr val="373737"/>
      </a:dk2>
      <a:lt2>
        <a:srgbClr val="EEEEEE"/>
      </a:lt2>
      <a:accent1>
        <a:srgbClr val="20412A"/>
      </a:accent1>
      <a:accent2>
        <a:srgbClr val="0094B5"/>
      </a:accent2>
      <a:accent3>
        <a:srgbClr val="8D9900"/>
      </a:accent3>
      <a:accent4>
        <a:srgbClr val="015365"/>
      </a:accent4>
      <a:accent5>
        <a:srgbClr val="F49301"/>
      </a:accent5>
      <a:accent6>
        <a:srgbClr val="C84630"/>
      </a:accent6>
      <a:hlink>
        <a:srgbClr val="373737"/>
      </a:hlink>
      <a:folHlink>
        <a:srgbClr val="373737"/>
      </a:folHlink>
    </a:clrScheme>
    <a:fontScheme name="Cambria Arial Nova">
      <a:majorFont>
        <a:latin typeface="Cambria"/>
        <a:ea typeface=""/>
        <a:cs typeface=""/>
      </a:majorFont>
      <a:minorFont>
        <a:latin typeface="Arial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lnSpc>
            <a:spcPct val="120000"/>
          </a:lnSpc>
          <a:defRPr sz="1600" dirty="0"/>
        </a:defPPr>
      </a:lstStyle>
      <a:style>
        <a:lnRef idx="2">
          <a:schemeClr val="accent1">
            <a:shade val="50000"/>
          </a:schemeClr>
        </a:lnRef>
        <a:fillRef idx="1">
          <a:schemeClr val="accent1"/>
        </a:fillRef>
        <a:effectRef idx="0">
          <a:schemeClr val="accent1"/>
        </a:effectRef>
        <a:fontRef idx="minor">
          <a:schemeClr val="lt1"/>
        </a:fontRef>
      </a:style>
    </a:spDef>
    <a:lnDef>
      <a:spPr>
        <a:ln w="9525" cap="flat">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lgn="l">
          <a:lnSpc>
            <a:spcPct val="120000"/>
          </a:lnSpc>
          <a:spcBef>
            <a:spcPts val="1200"/>
          </a:spcBef>
          <a:defRPr dirty="0">
            <a:solidFill>
              <a:schemeClr val="tx2"/>
            </a:solidFill>
          </a:defRPr>
        </a:defPPr>
      </a:lstStyle>
    </a:txDef>
  </a:objectDefaults>
  <a:extraClrSchemeLst/>
  <a:extLst>
    <a:ext uri="{05A4C25C-085E-4340-85A3-A5531E510DB2}">
      <thm15:themeFamily xmlns:thm15="http://schemas.microsoft.com/office/thememl/2012/main" name="2021_SoTW_DataGlance" id="{89C292A1-BCB4-4696-9A16-ADE3446CE68A}" vid="{8AC5F8F0-5FAA-47A6-9BED-BA2FBA6DFEA9}"/>
    </a:ext>
  </a:extLst>
</a:theme>
</file>

<file path=ppt/theme/theme2.xml><?xml version="1.0" encoding="utf-8"?>
<a:theme xmlns:a="http://schemas.openxmlformats.org/drawingml/2006/main" name="Office Theme">
  <a:themeElements>
    <a:clrScheme name="HSRI 2022">
      <a:dk1>
        <a:sysClr val="windowText" lastClr="000000"/>
      </a:dk1>
      <a:lt1>
        <a:sysClr val="window" lastClr="FFFFFF"/>
      </a:lt1>
      <a:dk2>
        <a:srgbClr val="373737"/>
      </a:dk2>
      <a:lt2>
        <a:srgbClr val="EEEEEE"/>
      </a:lt2>
      <a:accent1>
        <a:srgbClr val="20412A"/>
      </a:accent1>
      <a:accent2>
        <a:srgbClr val="0094B5"/>
      </a:accent2>
      <a:accent3>
        <a:srgbClr val="8D9900"/>
      </a:accent3>
      <a:accent4>
        <a:srgbClr val="015365"/>
      </a:accent4>
      <a:accent5>
        <a:srgbClr val="F49301"/>
      </a:accent5>
      <a:accent6>
        <a:srgbClr val="C84630"/>
      </a:accent6>
      <a:hlink>
        <a:srgbClr val="373737"/>
      </a:hlink>
      <a:folHlink>
        <a:srgbClr val="373737"/>
      </a:folHlink>
    </a:clrScheme>
    <a:fontScheme name="Cambria Arial Nova">
      <a:majorFont>
        <a:latin typeface="Cambria"/>
        <a:ea typeface=""/>
        <a:cs typeface=""/>
      </a:majorFont>
      <a:minorFont>
        <a:latin typeface="Arial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HSRI 2022">
      <a:dk1>
        <a:sysClr val="windowText" lastClr="000000"/>
      </a:dk1>
      <a:lt1>
        <a:sysClr val="window" lastClr="FFFFFF"/>
      </a:lt1>
      <a:dk2>
        <a:srgbClr val="373737"/>
      </a:dk2>
      <a:lt2>
        <a:srgbClr val="EEEEEE"/>
      </a:lt2>
      <a:accent1>
        <a:srgbClr val="20412A"/>
      </a:accent1>
      <a:accent2>
        <a:srgbClr val="0094B5"/>
      </a:accent2>
      <a:accent3>
        <a:srgbClr val="8D9900"/>
      </a:accent3>
      <a:accent4>
        <a:srgbClr val="015365"/>
      </a:accent4>
      <a:accent5>
        <a:srgbClr val="F49301"/>
      </a:accent5>
      <a:accent6>
        <a:srgbClr val="C84630"/>
      </a:accent6>
      <a:hlink>
        <a:srgbClr val="373737"/>
      </a:hlink>
      <a:folHlink>
        <a:srgbClr val="373737"/>
      </a:folHlink>
    </a:clrScheme>
    <a:fontScheme name="Cambria Arial Nova">
      <a:majorFont>
        <a:latin typeface="Cambria"/>
        <a:ea typeface=""/>
        <a:cs typeface=""/>
      </a:majorFont>
      <a:minorFont>
        <a:latin typeface="Arial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7A0A6F703A3994481E955F72798B56C" ma:contentTypeVersion="16" ma:contentTypeDescription="Create a new document." ma:contentTypeScope="" ma:versionID="924f7f8a7d8ffbc3f2953a315f2b36c3">
  <xsd:schema xmlns:xsd="http://www.w3.org/2001/XMLSchema" xmlns:xs="http://www.w3.org/2001/XMLSchema" xmlns:p="http://schemas.microsoft.com/office/2006/metadata/properties" xmlns:ns2="498e54fd-afbd-42c6-88ab-06e98fca0b46" xmlns:ns3="e3fa58b5-f500-4e58-ba50-023ef6eb3155" targetNamespace="http://schemas.microsoft.com/office/2006/metadata/properties" ma:root="true" ma:fieldsID="5977855fd053fd82244ea551726fccfe" ns2:_="" ns3:_="">
    <xsd:import namespace="498e54fd-afbd-42c6-88ab-06e98fca0b46"/>
    <xsd:import namespace="e3fa58b5-f500-4e58-ba50-023ef6eb315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element ref="ns2:lcf76f155ced4ddcb4097134ff3c332f" minOccurs="0"/>
                <xsd:element ref="ns3:TaxCatchAll"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8e54fd-afbd-42c6-88ab-06e98fca0b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89ec7369-dda0-4b84-8af0-ae2f1131efac"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3fa58b5-f500-4e58-ba50-023ef6eb3155"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6921a23f-59ec-4b50-8cc4-fb6a88db72e7}" ma:internalName="TaxCatchAll" ma:showField="CatchAllData" ma:web="e3fa58b5-f500-4e58-ba50-023ef6eb3155">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e3fa58b5-f500-4e58-ba50-023ef6eb3155" xsi:nil="true"/>
    <lcf76f155ced4ddcb4097134ff3c332f xmlns="498e54fd-afbd-42c6-88ab-06e98fca0b46">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0C0138C-C2B2-463B-AF3E-E11E4FC3491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98e54fd-afbd-42c6-88ab-06e98fca0b46"/>
    <ds:schemaRef ds:uri="e3fa58b5-f500-4e58-ba50-023ef6eb315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338703F-5A76-4028-B26E-9D6BBC50FDCF}">
  <ds:schemaRefs>
    <ds:schemaRef ds:uri="783de606-0124-4f53-b262-053107a10b26"/>
    <ds:schemaRef ds:uri="7eb95345-d009-41bb-b54f-c25419235b5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e3fa58b5-f500-4e58-ba50-023ef6eb3155"/>
    <ds:schemaRef ds:uri="498e54fd-afbd-42c6-88ab-06e98fca0b46"/>
  </ds:schemaRefs>
</ds:datastoreItem>
</file>

<file path=customXml/itemProps3.xml><?xml version="1.0" encoding="utf-8"?>
<ds:datastoreItem xmlns:ds="http://schemas.openxmlformats.org/officeDocument/2006/customXml" ds:itemID="{B1E05D92-4335-4797-B213-BB9C2D9362F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2021_SoTW_DataGlance</Template>
  <TotalTime>1024</TotalTime>
  <Words>1528</Words>
  <Application>Microsoft Office PowerPoint</Application>
  <PresentationFormat>Widescreen</PresentationFormat>
  <Paragraphs>153</Paragraphs>
  <Slides>24</Slides>
  <Notes>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Arial Nova</vt:lpstr>
      <vt:lpstr>Open Sans</vt:lpstr>
      <vt:lpstr>Century Gothic</vt:lpstr>
      <vt:lpstr>Cambria</vt:lpstr>
      <vt:lpstr>Franklin Gothic Book</vt:lpstr>
      <vt:lpstr>Calibri</vt:lpstr>
      <vt:lpstr>Arial</vt:lpstr>
      <vt:lpstr>Arial Black</vt:lpstr>
      <vt:lpstr>Segoe UI</vt:lpstr>
      <vt:lpstr>HSRI | 2022</vt:lpstr>
      <vt:lpstr>PowerPoint Presentation</vt:lpstr>
      <vt:lpstr>PowerPoint Presentation</vt:lpstr>
      <vt:lpstr>Direct Support Professionals (DSPs)</vt:lpstr>
      <vt:lpstr>Challenges Faced by DSP Workforce</vt:lpstr>
      <vt:lpstr>PowerPoint Presentation</vt:lpstr>
      <vt:lpstr>   State of the Workforce (SoTW) Survey:  WHY?</vt:lpstr>
      <vt:lpstr>National NCI-IDD State of the Workforce in 2021: Survey Basics </vt:lpstr>
      <vt:lpstr>North Dakota NCI-IDD State of the Workforce in 2021: Survey Basics</vt:lpstr>
      <vt:lpstr>North Dakota DSP Workforce Demographics: Race/Ethnicity</vt:lpstr>
      <vt:lpstr>North Dakota DSP Workforce Demographics: Gender Identity</vt:lpstr>
      <vt:lpstr>North Dakota Agency Size Based on Number of DSPs on Dec. 31, 2021 </vt:lpstr>
      <vt:lpstr>North Dakota Percentage of Agencies Turned Away or Stopped Accepting New Service Referrals due to DSP Staffing Issues</vt:lpstr>
      <vt:lpstr>North Dakota Turnover Ratios for DSPs as of Dec. 31, 2021</vt:lpstr>
      <vt:lpstr>North Dakota DSP Vacancy Rates as of Dec. 31, 2021</vt:lpstr>
      <vt:lpstr>North Dakota Tenure Among Employed DSPs </vt:lpstr>
      <vt:lpstr>North Dakota Tenure Among Separated DSPs </vt:lpstr>
      <vt:lpstr>North Dakota Circumstances Under Which DSP Separation Occurred</vt:lpstr>
      <vt:lpstr>Average Hourly Wage of All DSPs in North Dakota</vt:lpstr>
      <vt:lpstr>North Dakota Agencies Providing Paid Time Off to DSPs</vt:lpstr>
      <vt:lpstr>PowerPoint Presentation</vt:lpstr>
      <vt:lpstr>PowerPoint Presentation</vt:lpstr>
      <vt:lpstr>North Dakota COVID-19 Vaccination &amp; Testing Practices</vt:lpstr>
      <vt:lpstr>To see the complete report, click here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Dorothy Hiersteiner</dc:creator>
  <cp:lastModifiedBy>Kalanek, Karla J.</cp:lastModifiedBy>
  <cp:revision>3</cp:revision>
  <dcterms:created xsi:type="dcterms:W3CDTF">2023-02-09T15:23:46Z</dcterms:created>
  <dcterms:modified xsi:type="dcterms:W3CDTF">2023-03-02T21:13:35Z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5168062</vt:lpwstr>
  </property>
  <property fmtid="{D5CDD505-2E9C-101B-9397-08002B2CF9AE}" pid="3" name="NXPowerLiteSettings">
    <vt:lpwstr>C74006B004C800</vt:lpwstr>
  </property>
  <property fmtid="{D5CDD505-2E9C-101B-9397-08002B2CF9AE}" pid="4" name="NXPowerLiteVersion">
    <vt:lpwstr>D9.1.4</vt:lpwstr>
  </property>
  <property fmtid="{D5CDD505-2E9C-101B-9397-08002B2CF9AE}" pid="5" name="ContentTypeId">
    <vt:lpwstr>0x010100856AE598BD545C4B8A7F353B681C1454</vt:lpwstr>
  </property>
  <property fmtid="{D5CDD505-2E9C-101B-9397-08002B2CF9AE}" pid="6" name="MediaServiceImageTags">
    <vt:lpwstr/>
  </property>
</Properties>
</file>