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modernComment_10E_80ADF1DC.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omments/modernComment_117_9AA94EC1.xml" ContentType="application/vnd.ms-powerpoint.comments+xml"/>
  <Override PartName="/ppt/charts/chartEx1.xml" ContentType="application/vnd.ms-office.chartex+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omments/modernComment_118_8E66A46B.xml" ContentType="application/vnd.ms-powerpoint.comments+xml"/>
  <Override PartName="/ppt/charts/chartEx2.xml" ContentType="application/vnd.ms-office.chartex+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omments/modernComment_119_9F3CA4BC.xml" ContentType="application/vnd.ms-powerpoint.comments+xml"/>
  <Override PartName="/ppt/charts/chartEx3.xml" ContentType="application/vnd.ms-office.chartex+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omments/modernComment_11A_2E3EF886.xml" ContentType="application/vnd.ms-powerpoint.comments+xml"/>
  <Override PartName="/ppt/charts/chartEx4.xml" ContentType="application/vnd.ms-office.chartex+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Ex5.xml" ContentType="application/vnd.ms-office.chartex+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1.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70" r:id="rId3"/>
    <p:sldId id="257" r:id="rId4"/>
    <p:sldId id="258"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73B38C-855B-963F-C927-0C0D5E9A7D93}" name="Steffl, Heather D." initials="HS" userId="S::hsteffl@nd.gov::e95f0cca-310f-4bef-8d4d-976a8eb3e312" providerId="AD"/>
  <p188:author id="{6E98C3F1-3054-EFD0-A6E4-FB876F18636D}" name="Stepanov, Anastasia E." initials="SA" userId="S::astepanov@nd.gov::29e61ed8-ca19-4582-a73a-61e6b94257ce" providerId="AD"/>
  <p188:author id="{D58C77FC-5B29-E59C-1D3C-25FE714810E4}" name="Miller, Tracy K." initials="MT" userId="S::tkmiller@nd.gov::447306fe-5bcb-4fc8-a95c-7b01809cd82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37FAE"/>
    <a:srgbClr val="0E406A"/>
    <a:srgbClr val="796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B07EC-F200-4BF5-B22E-27EF60E8C2CB}" v="1" dt="2025-01-23T15:25:06.126"/>
    <p1510:client id="{698C2296-5035-B18A-73E8-CFC5B1F72280}" v="3" dt="2025-01-23T14:36:01.894"/>
    <p1510:client id="{8B5611E1-DD44-2C92-A9B5-BC13C43A2AC7}" v="4" dt="2025-01-23T15:08:47.190"/>
    <p1510:client id="{A4BE2872-8506-135E-8695-15BA4C5C9049}" v="3" dt="2025-01-23T15:21:59.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 Id="rId4" Type="http://schemas.openxmlformats.org/officeDocument/2006/relationships/themeOverride" Target="../theme/themeOverride11.xml"/></Relationships>
</file>

<file path=ppt/charts/_rels/chartEx2.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 Id="rId4" Type="http://schemas.openxmlformats.org/officeDocument/2006/relationships/themeOverride" Target="../theme/themeOverride12.xml"/></Relationships>
</file>

<file path=ppt/charts/_rels/chartEx3.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 Id="rId4" Type="http://schemas.openxmlformats.org/officeDocument/2006/relationships/themeOverride" Target="../theme/themeOverride13.xml"/></Relationships>
</file>

<file path=ppt/charts/_rels/chartEx4.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 Id="rId4" Type="http://schemas.openxmlformats.org/officeDocument/2006/relationships/themeOverride" Target="../theme/themeOverride14.xml"/></Relationships>
</file>

<file path=ppt/charts/_rels/chartEx5.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ndgov-my.sharepoint.com/personal/astepanov_nd_gov/Documents/Documents/Oral%20Health/Tooth%20Pain/2020-2024%20Tooth%20Pain%20related%20ED%20visits/2020-2024%20ED%20visits%20pain%20related%20dental%20visits%20-%20Analysis%20.xlsx" TargetMode="External"/><Relationship Id="rId4" Type="http://schemas.openxmlformats.org/officeDocument/2006/relationships/themeOverride" Target="../theme/themeOverride1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dirty="0">
                <a:solidFill>
                  <a:schemeClr val="tx1"/>
                </a:solidFill>
                <a:latin typeface="Segoe UI" panose="020B0502040204020203" pitchFamily="34" charset="0"/>
                <a:cs typeface="Segoe UI" panose="020B0502040204020203" pitchFamily="34" charset="0"/>
              </a:rPr>
              <a:t>Number of Tooth Pain Events by Year </a:t>
            </a:r>
          </a:p>
          <a:p>
            <a:pPr>
              <a:defRPr sz="2800">
                <a:latin typeface="Segoe UI" panose="020B0502040204020203" pitchFamily="34" charset="0"/>
                <a:cs typeface="Segoe UI" panose="020B0502040204020203" pitchFamily="34" charset="0"/>
              </a:defRPr>
            </a:pPr>
            <a:r>
              <a:rPr lang="en-US" sz="2800" b="1" dirty="0">
                <a:solidFill>
                  <a:schemeClr val="tx1"/>
                </a:solidFill>
                <a:latin typeface="Segoe UI" panose="020B0502040204020203" pitchFamily="34" charset="0"/>
                <a:cs typeface="Segoe UI" panose="020B0502040204020203" pitchFamily="34" charset="0"/>
              </a:rPr>
              <a:t>North Dakota</a:t>
            </a:r>
          </a:p>
          <a:p>
            <a:pPr>
              <a:defRPr sz="2800">
                <a:latin typeface="Segoe UI" panose="020B0502040204020203" pitchFamily="34" charset="0"/>
                <a:cs typeface="Segoe UI" panose="020B0502040204020203" pitchFamily="34" charset="0"/>
              </a:defRPr>
            </a:pPr>
            <a:r>
              <a:rPr lang="en-US" sz="2800" b="0" dirty="0">
                <a:solidFill>
                  <a:schemeClr val="tx1"/>
                </a:solidFill>
                <a:latin typeface="Segoe UI" panose="020B0502040204020203" pitchFamily="34" charset="0"/>
                <a:cs typeface="Segoe UI" panose="020B0502040204020203" pitchFamily="34" charset="0"/>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'Visits per Year'!$C$4</c:f>
              <c:strCache>
                <c:ptCount val="1"/>
                <c:pt idx="0">
                  <c:v>Frequency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'Visits per Year'!$B$5:$B$9</c:f>
              <c:strCache>
                <c:ptCount val="5"/>
                <c:pt idx="0">
                  <c:v>2020</c:v>
                </c:pt>
                <c:pt idx="1">
                  <c:v>2021</c:v>
                </c:pt>
                <c:pt idx="2">
                  <c:v>2022</c:v>
                </c:pt>
                <c:pt idx="3">
                  <c:v>2023</c:v>
                </c:pt>
                <c:pt idx="4">
                  <c:v>2024</c:v>
                </c:pt>
              </c:strCache>
            </c:strRef>
          </c:cat>
          <c:val>
            <c:numRef>
              <c:f>'Visits per Year'!$C$5:$C$9</c:f>
              <c:numCache>
                <c:formatCode>###0</c:formatCode>
                <c:ptCount val="5"/>
                <c:pt idx="0">
                  <c:v>2625</c:v>
                </c:pt>
                <c:pt idx="1">
                  <c:v>2874</c:v>
                </c:pt>
                <c:pt idx="2">
                  <c:v>3165</c:v>
                </c:pt>
                <c:pt idx="3">
                  <c:v>3717</c:v>
                </c:pt>
                <c:pt idx="4">
                  <c:v>4715</c:v>
                </c:pt>
              </c:numCache>
            </c:numRef>
          </c:val>
          <c:extLst>
            <c:ext xmlns:c16="http://schemas.microsoft.com/office/drawing/2014/chart" uri="{C3380CC4-5D6E-409C-BE32-E72D297353CC}">
              <c16:uniqueId val="{00000001-1C4E-4DF4-81E2-564941229BFB}"/>
            </c:ext>
          </c:extLst>
        </c:ser>
        <c:dLbls>
          <c:showLegendKey val="0"/>
          <c:showVal val="0"/>
          <c:showCatName val="0"/>
          <c:showSerName val="0"/>
          <c:showPercent val="0"/>
          <c:showBubbleSize val="0"/>
        </c:dLbls>
        <c:gapWidth val="219"/>
        <c:overlap val="-27"/>
        <c:axId val="872400912"/>
        <c:axId val="872382672"/>
      </c:barChart>
      <c:catAx>
        <c:axId val="87240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872382672"/>
        <c:crosses val="autoZero"/>
        <c:auto val="1"/>
        <c:lblAlgn val="ctr"/>
        <c:lblOffset val="100"/>
        <c:noMultiLvlLbl val="0"/>
      </c:catAx>
      <c:valAx>
        <c:axId val="872382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87240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b="1" dirty="0">
                <a:solidFill>
                  <a:schemeClr val="tx1"/>
                </a:solidFill>
              </a:rPr>
              <a:t>Tooth Pain Events by Year and Time Periods</a:t>
            </a:r>
          </a:p>
          <a:p>
            <a:pPr>
              <a:defRPr sz="2800">
                <a:solidFill>
                  <a:srgbClr val="796E66"/>
                </a:solidFill>
              </a:defRPr>
            </a:pPr>
            <a:r>
              <a:rPr lang="en-US" sz="2800" b="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strRef>
              <c:f>'Time of the Day'!$C$7</c:f>
              <c:strCache>
                <c:ptCount val="1"/>
                <c:pt idx="0">
                  <c:v>2020</c:v>
                </c:pt>
              </c:strCache>
            </c:strRef>
          </c:tx>
          <c:spPr>
            <a:ln w="28575" cap="rnd">
              <a:solidFill>
                <a:schemeClr val="accent1"/>
              </a:solidFill>
              <a:round/>
            </a:ln>
            <a:effectLst/>
          </c:spPr>
          <c:marker>
            <c:symbol val="none"/>
          </c:marker>
          <c:cat>
            <c:strRef>
              <c:f>'Time of the Day'!$D$6:$K$6</c:f>
              <c:strCache>
                <c:ptCount val="8"/>
                <c:pt idx="0">
                  <c:v>0-2am</c:v>
                </c:pt>
                <c:pt idx="1">
                  <c:v>3-5am</c:v>
                </c:pt>
                <c:pt idx="2">
                  <c:v>6-8am</c:v>
                </c:pt>
                <c:pt idx="3">
                  <c:v>9-10am</c:v>
                </c:pt>
                <c:pt idx="4">
                  <c:v>11am-1pm</c:v>
                </c:pt>
                <c:pt idx="5">
                  <c:v>2-4pm</c:v>
                </c:pt>
                <c:pt idx="6">
                  <c:v>5-7pm</c:v>
                </c:pt>
                <c:pt idx="7">
                  <c:v>9-11pm</c:v>
                </c:pt>
              </c:strCache>
            </c:strRef>
          </c:cat>
          <c:val>
            <c:numRef>
              <c:f>'Time of the Day'!$D$7:$K$7</c:f>
              <c:numCache>
                <c:formatCode>###0</c:formatCode>
                <c:ptCount val="8"/>
                <c:pt idx="0">
                  <c:v>200</c:v>
                </c:pt>
                <c:pt idx="1">
                  <c:v>147</c:v>
                </c:pt>
                <c:pt idx="2">
                  <c:v>215</c:v>
                </c:pt>
                <c:pt idx="3">
                  <c:v>395</c:v>
                </c:pt>
                <c:pt idx="4">
                  <c:v>485</c:v>
                </c:pt>
                <c:pt idx="5">
                  <c:v>402</c:v>
                </c:pt>
                <c:pt idx="6">
                  <c:v>414</c:v>
                </c:pt>
                <c:pt idx="7">
                  <c:v>367</c:v>
                </c:pt>
              </c:numCache>
            </c:numRef>
          </c:val>
          <c:smooth val="0"/>
          <c:extLst>
            <c:ext xmlns:c16="http://schemas.microsoft.com/office/drawing/2014/chart" uri="{C3380CC4-5D6E-409C-BE32-E72D297353CC}">
              <c16:uniqueId val="{00000000-621F-4719-BC62-F6FF7F2B8152}"/>
            </c:ext>
          </c:extLst>
        </c:ser>
        <c:ser>
          <c:idx val="1"/>
          <c:order val="1"/>
          <c:tx>
            <c:strRef>
              <c:f>'Time of the Day'!$C$8</c:f>
              <c:strCache>
                <c:ptCount val="1"/>
                <c:pt idx="0">
                  <c:v>2021</c:v>
                </c:pt>
              </c:strCache>
            </c:strRef>
          </c:tx>
          <c:spPr>
            <a:ln w="28575" cap="rnd">
              <a:solidFill>
                <a:schemeClr val="accent2"/>
              </a:solidFill>
              <a:round/>
            </a:ln>
            <a:effectLst/>
          </c:spPr>
          <c:marker>
            <c:symbol val="none"/>
          </c:marker>
          <c:cat>
            <c:strRef>
              <c:f>'Time of the Day'!$D$6:$K$6</c:f>
              <c:strCache>
                <c:ptCount val="8"/>
                <c:pt idx="0">
                  <c:v>0-2am</c:v>
                </c:pt>
                <c:pt idx="1">
                  <c:v>3-5am</c:v>
                </c:pt>
                <c:pt idx="2">
                  <c:v>6-8am</c:v>
                </c:pt>
                <c:pt idx="3">
                  <c:v>9-10am</c:v>
                </c:pt>
                <c:pt idx="4">
                  <c:v>11am-1pm</c:v>
                </c:pt>
                <c:pt idx="5">
                  <c:v>2-4pm</c:v>
                </c:pt>
                <c:pt idx="6">
                  <c:v>5-7pm</c:v>
                </c:pt>
                <c:pt idx="7">
                  <c:v>9-11pm</c:v>
                </c:pt>
              </c:strCache>
            </c:strRef>
          </c:cat>
          <c:val>
            <c:numRef>
              <c:f>'Time of the Day'!$D$8:$K$8</c:f>
              <c:numCache>
                <c:formatCode>###0</c:formatCode>
                <c:ptCount val="8"/>
                <c:pt idx="0">
                  <c:v>211</c:v>
                </c:pt>
                <c:pt idx="1">
                  <c:v>146</c:v>
                </c:pt>
                <c:pt idx="2">
                  <c:v>269</c:v>
                </c:pt>
                <c:pt idx="3">
                  <c:v>461</c:v>
                </c:pt>
                <c:pt idx="4">
                  <c:v>471</c:v>
                </c:pt>
                <c:pt idx="5">
                  <c:v>496</c:v>
                </c:pt>
                <c:pt idx="6">
                  <c:v>444</c:v>
                </c:pt>
                <c:pt idx="7">
                  <c:v>376</c:v>
                </c:pt>
              </c:numCache>
            </c:numRef>
          </c:val>
          <c:smooth val="0"/>
          <c:extLst>
            <c:ext xmlns:c16="http://schemas.microsoft.com/office/drawing/2014/chart" uri="{C3380CC4-5D6E-409C-BE32-E72D297353CC}">
              <c16:uniqueId val="{00000001-621F-4719-BC62-F6FF7F2B8152}"/>
            </c:ext>
          </c:extLst>
        </c:ser>
        <c:ser>
          <c:idx val="2"/>
          <c:order val="2"/>
          <c:tx>
            <c:strRef>
              <c:f>'Time of the Day'!$C$9</c:f>
              <c:strCache>
                <c:ptCount val="1"/>
                <c:pt idx="0">
                  <c:v>2022</c:v>
                </c:pt>
              </c:strCache>
            </c:strRef>
          </c:tx>
          <c:spPr>
            <a:ln w="28575" cap="rnd">
              <a:solidFill>
                <a:schemeClr val="accent3"/>
              </a:solidFill>
              <a:round/>
            </a:ln>
            <a:effectLst/>
          </c:spPr>
          <c:marker>
            <c:symbol val="none"/>
          </c:marker>
          <c:cat>
            <c:strRef>
              <c:f>'Time of the Day'!$D$6:$K$6</c:f>
              <c:strCache>
                <c:ptCount val="8"/>
                <c:pt idx="0">
                  <c:v>0-2am</c:v>
                </c:pt>
                <c:pt idx="1">
                  <c:v>3-5am</c:v>
                </c:pt>
                <c:pt idx="2">
                  <c:v>6-8am</c:v>
                </c:pt>
                <c:pt idx="3">
                  <c:v>9-10am</c:v>
                </c:pt>
                <c:pt idx="4">
                  <c:v>11am-1pm</c:v>
                </c:pt>
                <c:pt idx="5">
                  <c:v>2-4pm</c:v>
                </c:pt>
                <c:pt idx="6">
                  <c:v>5-7pm</c:v>
                </c:pt>
                <c:pt idx="7">
                  <c:v>9-11pm</c:v>
                </c:pt>
              </c:strCache>
            </c:strRef>
          </c:cat>
          <c:val>
            <c:numRef>
              <c:f>'Time of the Day'!$D$9:$K$9</c:f>
              <c:numCache>
                <c:formatCode>###0</c:formatCode>
                <c:ptCount val="8"/>
                <c:pt idx="0">
                  <c:v>243</c:v>
                </c:pt>
                <c:pt idx="1">
                  <c:v>174</c:v>
                </c:pt>
                <c:pt idx="2">
                  <c:v>286</c:v>
                </c:pt>
                <c:pt idx="3">
                  <c:v>543</c:v>
                </c:pt>
                <c:pt idx="4">
                  <c:v>511</c:v>
                </c:pt>
                <c:pt idx="5">
                  <c:v>550</c:v>
                </c:pt>
                <c:pt idx="6">
                  <c:v>465</c:v>
                </c:pt>
                <c:pt idx="7">
                  <c:v>393</c:v>
                </c:pt>
              </c:numCache>
            </c:numRef>
          </c:val>
          <c:smooth val="0"/>
          <c:extLst>
            <c:ext xmlns:c16="http://schemas.microsoft.com/office/drawing/2014/chart" uri="{C3380CC4-5D6E-409C-BE32-E72D297353CC}">
              <c16:uniqueId val="{00000002-621F-4719-BC62-F6FF7F2B8152}"/>
            </c:ext>
          </c:extLst>
        </c:ser>
        <c:ser>
          <c:idx val="3"/>
          <c:order val="3"/>
          <c:tx>
            <c:strRef>
              <c:f>'Time of the Day'!$C$10</c:f>
              <c:strCache>
                <c:ptCount val="1"/>
                <c:pt idx="0">
                  <c:v>2023</c:v>
                </c:pt>
              </c:strCache>
            </c:strRef>
          </c:tx>
          <c:spPr>
            <a:ln w="28575" cap="rnd">
              <a:solidFill>
                <a:schemeClr val="accent4"/>
              </a:solidFill>
              <a:round/>
            </a:ln>
            <a:effectLst/>
          </c:spPr>
          <c:marker>
            <c:symbol val="none"/>
          </c:marker>
          <c:cat>
            <c:strRef>
              <c:f>'Time of the Day'!$D$6:$K$6</c:f>
              <c:strCache>
                <c:ptCount val="8"/>
                <c:pt idx="0">
                  <c:v>0-2am</c:v>
                </c:pt>
                <c:pt idx="1">
                  <c:v>3-5am</c:v>
                </c:pt>
                <c:pt idx="2">
                  <c:v>6-8am</c:v>
                </c:pt>
                <c:pt idx="3">
                  <c:v>9-10am</c:v>
                </c:pt>
                <c:pt idx="4">
                  <c:v>11am-1pm</c:v>
                </c:pt>
                <c:pt idx="5">
                  <c:v>2-4pm</c:v>
                </c:pt>
                <c:pt idx="6">
                  <c:v>5-7pm</c:v>
                </c:pt>
                <c:pt idx="7">
                  <c:v>9-11pm</c:v>
                </c:pt>
              </c:strCache>
            </c:strRef>
          </c:cat>
          <c:val>
            <c:numRef>
              <c:f>'Time of the Day'!$D$10:$K$10</c:f>
              <c:numCache>
                <c:formatCode>###0</c:formatCode>
                <c:ptCount val="8"/>
                <c:pt idx="0">
                  <c:v>300</c:v>
                </c:pt>
                <c:pt idx="1">
                  <c:v>207</c:v>
                </c:pt>
                <c:pt idx="2">
                  <c:v>303</c:v>
                </c:pt>
                <c:pt idx="3">
                  <c:v>602</c:v>
                </c:pt>
                <c:pt idx="4">
                  <c:v>652</c:v>
                </c:pt>
                <c:pt idx="5">
                  <c:v>601</c:v>
                </c:pt>
                <c:pt idx="6">
                  <c:v>573</c:v>
                </c:pt>
                <c:pt idx="7">
                  <c:v>479</c:v>
                </c:pt>
              </c:numCache>
            </c:numRef>
          </c:val>
          <c:smooth val="0"/>
          <c:extLst>
            <c:ext xmlns:c16="http://schemas.microsoft.com/office/drawing/2014/chart" uri="{C3380CC4-5D6E-409C-BE32-E72D297353CC}">
              <c16:uniqueId val="{00000003-621F-4719-BC62-F6FF7F2B8152}"/>
            </c:ext>
          </c:extLst>
        </c:ser>
        <c:ser>
          <c:idx val="4"/>
          <c:order val="4"/>
          <c:tx>
            <c:strRef>
              <c:f>'Time of the Day'!$C$11</c:f>
              <c:strCache>
                <c:ptCount val="1"/>
                <c:pt idx="0">
                  <c:v>2024</c:v>
                </c:pt>
              </c:strCache>
            </c:strRef>
          </c:tx>
          <c:spPr>
            <a:ln w="28575" cap="rnd">
              <a:solidFill>
                <a:schemeClr val="accent5"/>
              </a:solidFill>
              <a:round/>
            </a:ln>
            <a:effectLst/>
          </c:spPr>
          <c:marker>
            <c:symbol val="none"/>
          </c:marker>
          <c:cat>
            <c:strRef>
              <c:f>'Time of the Day'!$D$6:$K$6</c:f>
              <c:strCache>
                <c:ptCount val="8"/>
                <c:pt idx="0">
                  <c:v>0-2am</c:v>
                </c:pt>
                <c:pt idx="1">
                  <c:v>3-5am</c:v>
                </c:pt>
                <c:pt idx="2">
                  <c:v>6-8am</c:v>
                </c:pt>
                <c:pt idx="3">
                  <c:v>9-10am</c:v>
                </c:pt>
                <c:pt idx="4">
                  <c:v>11am-1pm</c:v>
                </c:pt>
                <c:pt idx="5">
                  <c:v>2-4pm</c:v>
                </c:pt>
                <c:pt idx="6">
                  <c:v>5-7pm</c:v>
                </c:pt>
                <c:pt idx="7">
                  <c:v>9-11pm</c:v>
                </c:pt>
              </c:strCache>
            </c:strRef>
          </c:cat>
          <c:val>
            <c:numRef>
              <c:f>'Time of the Day'!$D$11:$K$11</c:f>
              <c:numCache>
                <c:formatCode>###0</c:formatCode>
                <c:ptCount val="8"/>
                <c:pt idx="0">
                  <c:v>361</c:v>
                </c:pt>
                <c:pt idx="1">
                  <c:v>220</c:v>
                </c:pt>
                <c:pt idx="2">
                  <c:v>401</c:v>
                </c:pt>
                <c:pt idx="3">
                  <c:v>824</c:v>
                </c:pt>
                <c:pt idx="4">
                  <c:v>835</c:v>
                </c:pt>
                <c:pt idx="5">
                  <c:v>772</c:v>
                </c:pt>
                <c:pt idx="6">
                  <c:v>706</c:v>
                </c:pt>
                <c:pt idx="7">
                  <c:v>596</c:v>
                </c:pt>
              </c:numCache>
            </c:numRef>
          </c:val>
          <c:smooth val="0"/>
          <c:extLst>
            <c:ext xmlns:c16="http://schemas.microsoft.com/office/drawing/2014/chart" uri="{C3380CC4-5D6E-409C-BE32-E72D297353CC}">
              <c16:uniqueId val="{00000004-621F-4719-BC62-F6FF7F2B8152}"/>
            </c:ext>
          </c:extLst>
        </c:ser>
        <c:dLbls>
          <c:showLegendKey val="0"/>
          <c:showVal val="0"/>
          <c:showCatName val="0"/>
          <c:showSerName val="0"/>
          <c:showPercent val="0"/>
          <c:showBubbleSize val="0"/>
        </c:dLbls>
        <c:smooth val="0"/>
        <c:axId val="1323212720"/>
        <c:axId val="1323210320"/>
      </c:lineChart>
      <c:catAx>
        <c:axId val="132321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23210320"/>
        <c:crosses val="autoZero"/>
        <c:auto val="1"/>
        <c:lblAlgn val="ctr"/>
        <c:lblOffset val="100"/>
        <c:noMultiLvlLbl val="0"/>
      </c:catAx>
      <c:valAx>
        <c:axId val="132321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23212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dirty="0">
                <a:solidFill>
                  <a:schemeClr val="tx1"/>
                </a:solidFill>
              </a:rPr>
              <a:t>Type of Visits Associated with Tooth Pain Events</a:t>
            </a:r>
          </a:p>
          <a:p>
            <a:pPr>
              <a:defRPr sz="2800"/>
            </a:pPr>
            <a:r>
              <a:rPr lang="en-US" sz="2800" b="1" dirty="0">
                <a:solidFill>
                  <a:schemeClr val="tx1"/>
                </a:solidFill>
              </a:rPr>
              <a:t>North Dakota</a:t>
            </a:r>
          </a:p>
          <a:p>
            <a:pPr>
              <a:defRPr sz="2800"/>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'Facility Type'!$E$19</c:f>
              <c:strCache>
                <c:ptCount val="1"/>
                <c:pt idx="0">
                  <c:v>Emergency Care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'Facility Type'!$D$20:$D$24</c:f>
              <c:numCache>
                <c:formatCode>General</c:formatCode>
                <c:ptCount val="5"/>
                <c:pt idx="0">
                  <c:v>2020</c:v>
                </c:pt>
                <c:pt idx="1">
                  <c:v>2021</c:v>
                </c:pt>
                <c:pt idx="2">
                  <c:v>2022</c:v>
                </c:pt>
                <c:pt idx="3">
                  <c:v>2023</c:v>
                </c:pt>
                <c:pt idx="4">
                  <c:v>2024</c:v>
                </c:pt>
              </c:numCache>
            </c:numRef>
          </c:cat>
          <c:val>
            <c:numRef>
              <c:f>'Facility Type'!$E$20:$E$24</c:f>
              <c:numCache>
                <c:formatCode>###0.0%</c:formatCode>
                <c:ptCount val="5"/>
                <c:pt idx="0">
                  <c:v>0.87923809523809526</c:v>
                </c:pt>
                <c:pt idx="1">
                  <c:v>0.83402922755741127</c:v>
                </c:pt>
                <c:pt idx="2">
                  <c:v>0.87330173775671394</c:v>
                </c:pt>
                <c:pt idx="3">
                  <c:v>0.91202582728006443</c:v>
                </c:pt>
                <c:pt idx="4">
                  <c:v>0.82863202545068926</c:v>
                </c:pt>
              </c:numCache>
            </c:numRef>
          </c:val>
          <c:extLst>
            <c:ext xmlns:c16="http://schemas.microsoft.com/office/drawing/2014/chart" uri="{C3380CC4-5D6E-409C-BE32-E72D297353CC}">
              <c16:uniqueId val="{00000000-8591-4CFE-B810-49D065C4C835}"/>
            </c:ext>
          </c:extLst>
        </c:ser>
        <c:ser>
          <c:idx val="1"/>
          <c:order val="1"/>
          <c:tx>
            <c:strRef>
              <c:f>'Facility Type'!$F$19</c:f>
              <c:strCache>
                <c:ptCount val="1"/>
                <c:pt idx="0">
                  <c:v>Primary Care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'Facility Type'!$D$20:$D$24</c:f>
              <c:numCache>
                <c:formatCode>General</c:formatCode>
                <c:ptCount val="5"/>
                <c:pt idx="0">
                  <c:v>2020</c:v>
                </c:pt>
                <c:pt idx="1">
                  <c:v>2021</c:v>
                </c:pt>
                <c:pt idx="2">
                  <c:v>2022</c:v>
                </c:pt>
                <c:pt idx="3">
                  <c:v>2023</c:v>
                </c:pt>
                <c:pt idx="4">
                  <c:v>2024</c:v>
                </c:pt>
              </c:numCache>
            </c:numRef>
          </c:cat>
          <c:val>
            <c:numRef>
              <c:f>'Facility Type'!$F$20:$F$24</c:f>
              <c:numCache>
                <c:formatCode>###0.0%</c:formatCode>
                <c:ptCount val="5"/>
                <c:pt idx="0">
                  <c:v>6.3238095238095232E-2</c:v>
                </c:pt>
                <c:pt idx="1">
                  <c:v>6.1586638830897697E-2</c:v>
                </c:pt>
                <c:pt idx="2">
                  <c:v>5.7819905213270142E-2</c:v>
                </c:pt>
                <c:pt idx="3">
                  <c:v>4.2238364272262574E-2</c:v>
                </c:pt>
                <c:pt idx="4">
                  <c:v>9.6500530222693517E-2</c:v>
                </c:pt>
              </c:numCache>
            </c:numRef>
          </c:val>
          <c:extLst>
            <c:ext xmlns:c16="http://schemas.microsoft.com/office/drawing/2014/chart" uri="{C3380CC4-5D6E-409C-BE32-E72D297353CC}">
              <c16:uniqueId val="{00000001-8591-4CFE-B810-49D065C4C835}"/>
            </c:ext>
          </c:extLst>
        </c:ser>
        <c:ser>
          <c:idx val="2"/>
          <c:order val="2"/>
          <c:tx>
            <c:strRef>
              <c:f>'Facility Type'!$G$19</c:f>
              <c:strCache>
                <c:ptCount val="1"/>
                <c:pt idx="0">
                  <c:v>Urgent Care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'Facility Type'!$D$20:$D$24</c:f>
              <c:numCache>
                <c:formatCode>General</c:formatCode>
                <c:ptCount val="5"/>
                <c:pt idx="0">
                  <c:v>2020</c:v>
                </c:pt>
                <c:pt idx="1">
                  <c:v>2021</c:v>
                </c:pt>
                <c:pt idx="2">
                  <c:v>2022</c:v>
                </c:pt>
                <c:pt idx="3">
                  <c:v>2023</c:v>
                </c:pt>
                <c:pt idx="4">
                  <c:v>2024</c:v>
                </c:pt>
              </c:numCache>
            </c:numRef>
          </c:cat>
          <c:val>
            <c:numRef>
              <c:f>'Facility Type'!$G$20:$G$24</c:f>
              <c:numCache>
                <c:formatCode>###0.0%</c:formatCode>
                <c:ptCount val="5"/>
                <c:pt idx="0">
                  <c:v>5.7523809523809526E-2</c:v>
                </c:pt>
                <c:pt idx="1">
                  <c:v>0.10438413361169102</c:v>
                </c:pt>
                <c:pt idx="2">
                  <c:v>6.8878357030015797E-2</c:v>
                </c:pt>
                <c:pt idx="3">
                  <c:v>4.5735808447672853E-2</c:v>
                </c:pt>
                <c:pt idx="4">
                  <c:v>7.4867444326617183E-2</c:v>
                </c:pt>
              </c:numCache>
            </c:numRef>
          </c:val>
          <c:extLst>
            <c:ext xmlns:c16="http://schemas.microsoft.com/office/drawing/2014/chart" uri="{C3380CC4-5D6E-409C-BE32-E72D297353CC}">
              <c16:uniqueId val="{00000002-8591-4CFE-B810-49D065C4C835}"/>
            </c:ext>
          </c:extLst>
        </c:ser>
        <c:dLbls>
          <c:showLegendKey val="0"/>
          <c:showVal val="0"/>
          <c:showCatName val="0"/>
          <c:showSerName val="0"/>
          <c:showPercent val="0"/>
          <c:showBubbleSize val="0"/>
        </c:dLbls>
        <c:gapWidth val="219"/>
        <c:overlap val="-27"/>
        <c:axId val="1248163616"/>
        <c:axId val="1248139616"/>
      </c:barChart>
      <c:catAx>
        <c:axId val="12481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48139616"/>
        <c:crosses val="autoZero"/>
        <c:auto val="1"/>
        <c:lblAlgn val="ctr"/>
        <c:lblOffset val="100"/>
        <c:noMultiLvlLbl val="0"/>
      </c:catAx>
      <c:valAx>
        <c:axId val="124813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24816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b="1" dirty="0">
                <a:solidFill>
                  <a:schemeClr val="tx1"/>
                </a:solidFill>
              </a:rPr>
              <a:t>Rate of Tooth Pain Events </a:t>
            </a:r>
          </a:p>
          <a:p>
            <a:pPr>
              <a:defRPr sz="2800">
                <a:solidFill>
                  <a:srgbClr val="796E66"/>
                </a:solidFill>
              </a:defRPr>
            </a:pPr>
            <a:r>
              <a:rPr lang="en-US" sz="2800" b="1" dirty="0">
                <a:solidFill>
                  <a:schemeClr val="tx1"/>
                </a:solidFill>
              </a:rPr>
              <a:t>North Dakota</a:t>
            </a:r>
          </a:p>
          <a:p>
            <a:pPr>
              <a:defRPr sz="2800">
                <a:solidFill>
                  <a:srgbClr val="796E66"/>
                </a:solidFill>
              </a:defRPr>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strRef>
              <c:f>'Visits per Year'!$E$4</c:f>
              <c:strCache>
                <c:ptCount val="1"/>
                <c:pt idx="0">
                  <c:v>Rate per 100,000</c:v>
                </c:pt>
              </c:strCache>
            </c:strRef>
          </c:tx>
          <c:spPr>
            <a:ln w="28575" cap="rnd">
              <a:solidFill>
                <a:schemeClr val="accent1"/>
              </a:solidFill>
              <a:round/>
            </a:ln>
            <a:effectLst/>
          </c:spPr>
          <c:marker>
            <c:symbol val="none"/>
          </c:marker>
          <c:dLbls>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per Year'!$B$5:$B$9</c:f>
              <c:strCache>
                <c:ptCount val="5"/>
                <c:pt idx="0">
                  <c:v>2020</c:v>
                </c:pt>
                <c:pt idx="1">
                  <c:v>2021</c:v>
                </c:pt>
                <c:pt idx="2">
                  <c:v>2022</c:v>
                </c:pt>
                <c:pt idx="3">
                  <c:v>2023</c:v>
                </c:pt>
                <c:pt idx="4">
                  <c:v>2024</c:v>
                </c:pt>
              </c:strCache>
            </c:strRef>
          </c:cat>
          <c:val>
            <c:numRef>
              <c:f>'Visits per Year'!$E$5:$E$9</c:f>
              <c:numCache>
                <c:formatCode>###0</c:formatCode>
                <c:ptCount val="5"/>
                <c:pt idx="0">
                  <c:v>342.99871032484918</c:v>
                </c:pt>
                <c:pt idx="1">
                  <c:v>370.86359342820418</c:v>
                </c:pt>
                <c:pt idx="2">
                  <c:v>406.33601741916937</c:v>
                </c:pt>
                <c:pt idx="3">
                  <c:v>474.15189699027712</c:v>
                </c:pt>
                <c:pt idx="4">
                  <c:v>591.91431240019688</c:v>
                </c:pt>
              </c:numCache>
            </c:numRef>
          </c:val>
          <c:smooth val="0"/>
          <c:extLst>
            <c:ext xmlns:c16="http://schemas.microsoft.com/office/drawing/2014/chart" uri="{C3380CC4-5D6E-409C-BE32-E72D297353CC}">
              <c16:uniqueId val="{00000000-F52A-4569-82A9-2A357891D5E2}"/>
            </c:ext>
          </c:extLst>
        </c:ser>
        <c:dLbls>
          <c:showLegendKey val="0"/>
          <c:showVal val="0"/>
          <c:showCatName val="0"/>
          <c:showSerName val="0"/>
          <c:showPercent val="0"/>
          <c:showBubbleSize val="0"/>
        </c:dLbls>
        <c:smooth val="0"/>
        <c:axId val="871252080"/>
        <c:axId val="871254960"/>
      </c:lineChart>
      <c:catAx>
        <c:axId val="87125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871254960"/>
        <c:crosses val="autoZero"/>
        <c:auto val="1"/>
        <c:lblAlgn val="ctr"/>
        <c:lblOffset val="100"/>
        <c:noMultiLvlLbl val="0"/>
      </c:catAx>
      <c:valAx>
        <c:axId val="871254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871252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b="1" dirty="0">
                <a:solidFill>
                  <a:schemeClr val="tx1"/>
                </a:solidFill>
              </a:rPr>
              <a:t>Tooth Pain Events by Sex</a:t>
            </a:r>
          </a:p>
          <a:p>
            <a:pPr>
              <a:defRPr sz="2800">
                <a:solidFill>
                  <a:srgbClr val="796E66"/>
                </a:solidFill>
              </a:defRPr>
            </a:pPr>
            <a:r>
              <a:rPr lang="en-US" sz="2800" b="1" dirty="0">
                <a:solidFill>
                  <a:schemeClr val="tx1"/>
                </a:solidFill>
              </a:rPr>
              <a:t>North Dakota</a:t>
            </a:r>
          </a:p>
          <a:p>
            <a:pPr>
              <a:defRPr sz="2800">
                <a:solidFill>
                  <a:srgbClr val="796E66"/>
                </a:solidFill>
              </a:defRPr>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'by Sex by Year'!$E$25</c:f>
              <c:strCache>
                <c:ptCount val="1"/>
                <c:pt idx="0">
                  <c:v>Female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Sex by Year'!$D$26:$D$30</c:f>
              <c:strCache>
                <c:ptCount val="5"/>
                <c:pt idx="0">
                  <c:v>2020</c:v>
                </c:pt>
                <c:pt idx="1">
                  <c:v>2021</c:v>
                </c:pt>
                <c:pt idx="2">
                  <c:v>2022</c:v>
                </c:pt>
                <c:pt idx="3">
                  <c:v>2023</c:v>
                </c:pt>
                <c:pt idx="4">
                  <c:v>2024</c:v>
                </c:pt>
              </c:strCache>
            </c:strRef>
          </c:cat>
          <c:val>
            <c:numRef>
              <c:f>'by Sex by Year'!$E$26:$E$30</c:f>
              <c:numCache>
                <c:formatCode>General</c:formatCode>
                <c:ptCount val="5"/>
                <c:pt idx="0">
                  <c:v>0.51200000000000001</c:v>
                </c:pt>
                <c:pt idx="1">
                  <c:v>0.5020876826722338</c:v>
                </c:pt>
                <c:pt idx="2">
                  <c:v>0.49510268562401266</c:v>
                </c:pt>
                <c:pt idx="3">
                  <c:v>0.52300242130750607</c:v>
                </c:pt>
                <c:pt idx="4">
                  <c:v>0.53997879109225877</c:v>
                </c:pt>
              </c:numCache>
            </c:numRef>
          </c:val>
          <c:extLst>
            <c:ext xmlns:c16="http://schemas.microsoft.com/office/drawing/2014/chart" uri="{C3380CC4-5D6E-409C-BE32-E72D297353CC}">
              <c16:uniqueId val="{00000000-D584-4643-BEA9-47B9E53C789D}"/>
            </c:ext>
          </c:extLst>
        </c:ser>
        <c:ser>
          <c:idx val="1"/>
          <c:order val="1"/>
          <c:tx>
            <c:strRef>
              <c:f>'by Sex by Year'!$F$25</c:f>
              <c:strCache>
                <c:ptCount val="1"/>
                <c:pt idx="0">
                  <c:v>Male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Sex by Year'!$D$26:$D$30</c:f>
              <c:strCache>
                <c:ptCount val="5"/>
                <c:pt idx="0">
                  <c:v>2020</c:v>
                </c:pt>
                <c:pt idx="1">
                  <c:v>2021</c:v>
                </c:pt>
                <c:pt idx="2">
                  <c:v>2022</c:v>
                </c:pt>
                <c:pt idx="3">
                  <c:v>2023</c:v>
                </c:pt>
                <c:pt idx="4">
                  <c:v>2024</c:v>
                </c:pt>
              </c:strCache>
            </c:strRef>
          </c:cat>
          <c:val>
            <c:numRef>
              <c:f>'by Sex by Year'!$F$26:$F$30</c:f>
              <c:numCache>
                <c:formatCode>General</c:formatCode>
                <c:ptCount val="5"/>
                <c:pt idx="0">
                  <c:v>0.48799999999999999</c:v>
                </c:pt>
                <c:pt idx="1">
                  <c:v>0.49791231732776625</c:v>
                </c:pt>
                <c:pt idx="2">
                  <c:v>0.50489731437598739</c:v>
                </c:pt>
                <c:pt idx="3">
                  <c:v>0.47699757869249398</c:v>
                </c:pt>
                <c:pt idx="4">
                  <c:v>0.45980911983032874</c:v>
                </c:pt>
              </c:numCache>
            </c:numRef>
          </c:val>
          <c:extLst>
            <c:ext xmlns:c16="http://schemas.microsoft.com/office/drawing/2014/chart" uri="{C3380CC4-5D6E-409C-BE32-E72D297353CC}">
              <c16:uniqueId val="{00000001-D584-4643-BEA9-47B9E53C789D}"/>
            </c:ext>
          </c:extLst>
        </c:ser>
        <c:dLbls>
          <c:showLegendKey val="0"/>
          <c:showVal val="0"/>
          <c:showCatName val="0"/>
          <c:showSerName val="0"/>
          <c:showPercent val="0"/>
          <c:showBubbleSize val="0"/>
        </c:dLbls>
        <c:gapWidth val="219"/>
        <c:overlap val="-27"/>
        <c:axId val="930225184"/>
        <c:axId val="930227584"/>
      </c:barChart>
      <c:catAx>
        <c:axId val="93022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930227584"/>
        <c:crosses val="autoZero"/>
        <c:auto val="1"/>
        <c:lblAlgn val="ctr"/>
        <c:lblOffset val="100"/>
        <c:noMultiLvlLbl val="0"/>
      </c:catAx>
      <c:valAx>
        <c:axId val="9302275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930225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b="1" dirty="0">
                <a:solidFill>
                  <a:schemeClr val="tx1"/>
                </a:solidFill>
              </a:rPr>
              <a:t>Rate of Tooth Pain Events by Sex</a:t>
            </a:r>
          </a:p>
          <a:p>
            <a:pPr>
              <a:defRPr sz="2800">
                <a:solidFill>
                  <a:srgbClr val="796E66"/>
                </a:solidFill>
              </a:defRPr>
            </a:pPr>
            <a:r>
              <a:rPr lang="en-US" sz="2800" b="1" dirty="0">
                <a:solidFill>
                  <a:schemeClr val="tx1"/>
                </a:solidFill>
              </a:rPr>
              <a:t>North Dakota</a:t>
            </a:r>
          </a:p>
          <a:p>
            <a:pPr>
              <a:defRPr sz="2800">
                <a:solidFill>
                  <a:srgbClr val="796E66"/>
                </a:solidFill>
              </a:defRPr>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lineChart>
        <c:grouping val="standard"/>
        <c:varyColors val="0"/>
        <c:ser>
          <c:idx val="0"/>
          <c:order val="0"/>
          <c:tx>
            <c:strRef>
              <c:f>'by Sex by Year'!$I$25</c:f>
              <c:strCache>
                <c:ptCount val="1"/>
                <c:pt idx="0">
                  <c:v>Female</c:v>
                </c:pt>
              </c:strCache>
            </c:strRef>
          </c:tx>
          <c:spPr>
            <a:ln w="3492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Sex by Year'!$D$26:$D$30</c:f>
              <c:strCache>
                <c:ptCount val="5"/>
                <c:pt idx="0">
                  <c:v>2020</c:v>
                </c:pt>
                <c:pt idx="1">
                  <c:v>2021</c:v>
                </c:pt>
                <c:pt idx="2">
                  <c:v>2022</c:v>
                </c:pt>
                <c:pt idx="3">
                  <c:v>2023</c:v>
                </c:pt>
                <c:pt idx="4">
                  <c:v>2024</c:v>
                </c:pt>
              </c:strCache>
            </c:strRef>
          </c:cat>
          <c:val>
            <c:numRef>
              <c:f>'by Sex by Year'!$I$26:$I$30</c:f>
              <c:numCache>
                <c:formatCode>0.0</c:formatCode>
                <c:ptCount val="5"/>
                <c:pt idx="0">
                  <c:v>362.15677292446986</c:v>
                </c:pt>
                <c:pt idx="1">
                  <c:v>384.38588826970414</c:v>
                </c:pt>
                <c:pt idx="2">
                  <c:v>415.06745177191686</c:v>
                </c:pt>
                <c:pt idx="3">
                  <c:v>511.26277170697074</c:v>
                </c:pt>
                <c:pt idx="4">
                  <c:v>674.38527901167856</c:v>
                </c:pt>
              </c:numCache>
            </c:numRef>
          </c:val>
          <c:smooth val="0"/>
          <c:extLst>
            <c:ext xmlns:c16="http://schemas.microsoft.com/office/drawing/2014/chart" uri="{C3380CC4-5D6E-409C-BE32-E72D297353CC}">
              <c16:uniqueId val="{00000000-300A-4C25-AC38-9DBFC2579E6A}"/>
            </c:ext>
          </c:extLst>
        </c:ser>
        <c:ser>
          <c:idx val="1"/>
          <c:order val="1"/>
          <c:tx>
            <c:strRef>
              <c:f>'by Sex by Year'!$J$25</c:f>
              <c:strCache>
                <c:ptCount val="1"/>
                <c:pt idx="0">
                  <c:v>Male</c:v>
                </c:pt>
              </c:strCache>
            </c:strRef>
          </c:tx>
          <c:spPr>
            <a:ln w="3492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Sex by Year'!$D$26:$D$30</c:f>
              <c:strCache>
                <c:ptCount val="5"/>
                <c:pt idx="0">
                  <c:v>2020</c:v>
                </c:pt>
                <c:pt idx="1">
                  <c:v>2021</c:v>
                </c:pt>
                <c:pt idx="2">
                  <c:v>2022</c:v>
                </c:pt>
                <c:pt idx="3">
                  <c:v>2023</c:v>
                </c:pt>
                <c:pt idx="4">
                  <c:v>2024</c:v>
                </c:pt>
              </c:strCache>
            </c:strRef>
          </c:cat>
          <c:val>
            <c:numRef>
              <c:f>'by Sex by Year'!$J$26:$J$30</c:f>
              <c:numCache>
                <c:formatCode>0.0</c:formatCode>
                <c:ptCount val="5"/>
                <c:pt idx="0">
                  <c:v>329.06566928001149</c:v>
                </c:pt>
                <c:pt idx="1">
                  <c:v>358.15830046252728</c:v>
                </c:pt>
                <c:pt idx="2">
                  <c:v>400.15525422879966</c:v>
                </c:pt>
                <c:pt idx="3">
                  <c:v>444.22062205919934</c:v>
                </c:pt>
                <c:pt idx="4">
                  <c:v>542.88898070590596</c:v>
                </c:pt>
              </c:numCache>
            </c:numRef>
          </c:val>
          <c:smooth val="0"/>
          <c:extLst>
            <c:ext xmlns:c16="http://schemas.microsoft.com/office/drawing/2014/chart" uri="{C3380CC4-5D6E-409C-BE32-E72D297353CC}">
              <c16:uniqueId val="{00000001-300A-4C25-AC38-9DBFC2579E6A}"/>
            </c:ext>
          </c:extLst>
        </c:ser>
        <c:dLbls>
          <c:showLegendKey val="0"/>
          <c:showVal val="0"/>
          <c:showCatName val="0"/>
          <c:showSerName val="0"/>
          <c:showPercent val="0"/>
          <c:showBubbleSize val="0"/>
        </c:dLbls>
        <c:smooth val="0"/>
        <c:axId val="1375246416"/>
        <c:axId val="1375244496"/>
      </c:lineChart>
      <c:catAx>
        <c:axId val="137524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75244496"/>
        <c:crosses val="autoZero"/>
        <c:auto val="1"/>
        <c:lblAlgn val="ctr"/>
        <c:lblOffset val="100"/>
        <c:noMultiLvlLbl val="0"/>
      </c:catAx>
      <c:valAx>
        <c:axId val="1375244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7524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dirty="0">
                <a:solidFill>
                  <a:schemeClr val="tx1"/>
                </a:solidFill>
              </a:rPr>
              <a:t>Tooth Pain Events by Age Group</a:t>
            </a:r>
          </a:p>
          <a:p>
            <a:pPr>
              <a:defRPr sz="2800"/>
            </a:pPr>
            <a:r>
              <a:rPr lang="en-US" sz="2800" b="1" dirty="0">
                <a:solidFill>
                  <a:schemeClr val="tx1"/>
                </a:solidFill>
              </a:rPr>
              <a:t>North Dakota</a:t>
            </a:r>
          </a:p>
          <a:p>
            <a:pPr>
              <a:defRPr sz="2800"/>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'Age Groups'!$A$31</c:f>
              <c:strCache>
                <c:ptCount val="1"/>
                <c:pt idx="0">
                  <c:v>2020</c:v>
                </c:pt>
              </c:strCache>
            </c:strRef>
          </c:tx>
          <c:spPr>
            <a:solidFill>
              <a:schemeClr val="accent1"/>
            </a:solidFill>
            <a:ln>
              <a:noFill/>
            </a:ln>
            <a:effectLst/>
          </c:spPr>
          <c:invertIfNegative val="0"/>
          <c:dLbls>
            <c:dLbl>
              <c:idx val="1"/>
              <c:layout>
                <c:manualLayout>
                  <c:x val="-6.6229983356457332E-3"/>
                  <c:y val="-1.423719099853868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46-466D-AAEF-58D91AFD270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Groups'!$C$30:$J$30</c:f>
              <c:strCache>
                <c:ptCount val="8"/>
                <c:pt idx="0">
                  <c:v>0-17</c:v>
                </c:pt>
                <c:pt idx="1">
                  <c:v>18-24</c:v>
                </c:pt>
                <c:pt idx="2">
                  <c:v>25-34</c:v>
                </c:pt>
                <c:pt idx="3">
                  <c:v>35-44</c:v>
                </c:pt>
                <c:pt idx="4">
                  <c:v>45-54</c:v>
                </c:pt>
                <c:pt idx="5">
                  <c:v>55-64</c:v>
                </c:pt>
                <c:pt idx="6">
                  <c:v>65-74</c:v>
                </c:pt>
                <c:pt idx="7">
                  <c:v>75+</c:v>
                </c:pt>
              </c:strCache>
            </c:strRef>
          </c:cat>
          <c:val>
            <c:numRef>
              <c:f>'Age Groups'!$C$31:$J$31</c:f>
              <c:numCache>
                <c:formatCode>###0.0%</c:formatCode>
                <c:ptCount val="8"/>
                <c:pt idx="0">
                  <c:v>6.326219512195122E-2</c:v>
                </c:pt>
                <c:pt idx="1">
                  <c:v>0.11661585365853659</c:v>
                </c:pt>
                <c:pt idx="2">
                  <c:v>0.33727134146341464</c:v>
                </c:pt>
                <c:pt idx="3">
                  <c:v>0.22942073170731705</c:v>
                </c:pt>
                <c:pt idx="4">
                  <c:v>0.11661585365853659</c:v>
                </c:pt>
                <c:pt idx="5">
                  <c:v>6.7073170731707321E-2</c:v>
                </c:pt>
                <c:pt idx="6">
                  <c:v>4.801829268292683E-2</c:v>
                </c:pt>
                <c:pt idx="7">
                  <c:v>2.1722560975609751E-2</c:v>
                </c:pt>
              </c:numCache>
            </c:numRef>
          </c:val>
          <c:extLst>
            <c:ext xmlns:c16="http://schemas.microsoft.com/office/drawing/2014/chart" uri="{C3380CC4-5D6E-409C-BE32-E72D297353CC}">
              <c16:uniqueId val="{00000000-9A97-4398-B0C9-C61EE383F2B7}"/>
            </c:ext>
          </c:extLst>
        </c:ser>
        <c:ser>
          <c:idx val="1"/>
          <c:order val="1"/>
          <c:tx>
            <c:strRef>
              <c:f>'Age Groups'!$A$32</c:f>
              <c:strCache>
                <c:ptCount val="1"/>
                <c:pt idx="0">
                  <c:v>2021</c:v>
                </c:pt>
              </c:strCache>
            </c:strRef>
          </c:tx>
          <c:spPr>
            <a:solidFill>
              <a:schemeClr val="accent2"/>
            </a:solidFill>
            <a:ln>
              <a:noFill/>
            </a:ln>
            <a:effectLst/>
          </c:spPr>
          <c:invertIfNegative val="0"/>
          <c:dLbls>
            <c:dLbl>
              <c:idx val="1"/>
              <c:layout>
                <c:manualLayout>
                  <c:x val="-2.207666111881951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46-466D-AAEF-58D91AFD2701}"/>
                </c:ext>
              </c:extLst>
            </c:dLbl>
            <c:dLbl>
              <c:idx val="2"/>
              <c:layout>
                <c:manualLayout>
                  <c:x val="0"/>
                  <c:y val="-1.7473118074098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6-466D-AAEF-58D91AFD270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Groups'!$C$30:$J$30</c:f>
              <c:strCache>
                <c:ptCount val="8"/>
                <c:pt idx="0">
                  <c:v>0-17</c:v>
                </c:pt>
                <c:pt idx="1">
                  <c:v>18-24</c:v>
                </c:pt>
                <c:pt idx="2">
                  <c:v>25-34</c:v>
                </c:pt>
                <c:pt idx="3">
                  <c:v>35-44</c:v>
                </c:pt>
                <c:pt idx="4">
                  <c:v>45-54</c:v>
                </c:pt>
                <c:pt idx="5">
                  <c:v>55-64</c:v>
                </c:pt>
                <c:pt idx="6">
                  <c:v>65-74</c:v>
                </c:pt>
                <c:pt idx="7">
                  <c:v>75+</c:v>
                </c:pt>
              </c:strCache>
            </c:strRef>
          </c:cat>
          <c:val>
            <c:numRef>
              <c:f>'Age Groups'!$C$32:$J$32</c:f>
              <c:numCache>
                <c:formatCode>###0.0%</c:formatCode>
                <c:ptCount val="8"/>
                <c:pt idx="0">
                  <c:v>8.0751827358162206E-2</c:v>
                </c:pt>
                <c:pt idx="1">
                  <c:v>0.10964148973198747</c:v>
                </c:pt>
                <c:pt idx="2">
                  <c:v>0.30630003480682216</c:v>
                </c:pt>
                <c:pt idx="3">
                  <c:v>0.21371388792203272</c:v>
                </c:pt>
                <c:pt idx="4">
                  <c:v>0.12843717368604246</c:v>
                </c:pt>
                <c:pt idx="5">
                  <c:v>8.0751827358162206E-2</c:v>
                </c:pt>
                <c:pt idx="6">
                  <c:v>4.2812391228680823E-2</c:v>
                </c:pt>
                <c:pt idx="7">
                  <c:v>3.7591367908109991E-2</c:v>
                </c:pt>
              </c:numCache>
            </c:numRef>
          </c:val>
          <c:extLst>
            <c:ext xmlns:c16="http://schemas.microsoft.com/office/drawing/2014/chart" uri="{C3380CC4-5D6E-409C-BE32-E72D297353CC}">
              <c16:uniqueId val="{00000001-9A97-4398-B0C9-C61EE383F2B7}"/>
            </c:ext>
          </c:extLst>
        </c:ser>
        <c:ser>
          <c:idx val="2"/>
          <c:order val="2"/>
          <c:tx>
            <c:strRef>
              <c:f>'Age Groups'!$A$33</c:f>
              <c:strCache>
                <c:ptCount val="1"/>
                <c:pt idx="0">
                  <c:v>2022</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Groups'!$C$30:$J$30</c:f>
              <c:strCache>
                <c:ptCount val="8"/>
                <c:pt idx="0">
                  <c:v>0-17</c:v>
                </c:pt>
                <c:pt idx="1">
                  <c:v>18-24</c:v>
                </c:pt>
                <c:pt idx="2">
                  <c:v>25-34</c:v>
                </c:pt>
                <c:pt idx="3">
                  <c:v>35-44</c:v>
                </c:pt>
                <c:pt idx="4">
                  <c:v>45-54</c:v>
                </c:pt>
                <c:pt idx="5">
                  <c:v>55-64</c:v>
                </c:pt>
                <c:pt idx="6">
                  <c:v>65-74</c:v>
                </c:pt>
                <c:pt idx="7">
                  <c:v>75+</c:v>
                </c:pt>
              </c:strCache>
            </c:strRef>
          </c:cat>
          <c:val>
            <c:numRef>
              <c:f>'Age Groups'!$C$33:$J$33</c:f>
              <c:numCache>
                <c:formatCode>###0.0%</c:formatCode>
                <c:ptCount val="8"/>
                <c:pt idx="0">
                  <c:v>8.1516587677725114E-2</c:v>
                </c:pt>
                <c:pt idx="1">
                  <c:v>0.1042654028436019</c:v>
                </c:pt>
                <c:pt idx="2">
                  <c:v>0.30363349131121642</c:v>
                </c:pt>
                <c:pt idx="3">
                  <c:v>0.23759873617693522</c:v>
                </c:pt>
                <c:pt idx="4">
                  <c:v>0.11563981042654028</c:v>
                </c:pt>
                <c:pt idx="5">
                  <c:v>8.6887835703001584E-2</c:v>
                </c:pt>
                <c:pt idx="6">
                  <c:v>4.5497630331753552E-2</c:v>
                </c:pt>
                <c:pt idx="7">
                  <c:v>2.4960505529225907E-2</c:v>
                </c:pt>
              </c:numCache>
            </c:numRef>
          </c:val>
          <c:extLst>
            <c:ext xmlns:c16="http://schemas.microsoft.com/office/drawing/2014/chart" uri="{C3380CC4-5D6E-409C-BE32-E72D297353CC}">
              <c16:uniqueId val="{00000002-9A97-4398-B0C9-C61EE383F2B7}"/>
            </c:ext>
          </c:extLst>
        </c:ser>
        <c:ser>
          <c:idx val="3"/>
          <c:order val="3"/>
          <c:tx>
            <c:strRef>
              <c:f>'Age Groups'!$A$34</c:f>
              <c:strCache>
                <c:ptCount val="1"/>
                <c:pt idx="0">
                  <c:v>2023</c:v>
                </c:pt>
              </c:strCache>
            </c:strRef>
          </c:tx>
          <c:spPr>
            <a:solidFill>
              <a:schemeClr val="accent4"/>
            </a:solidFill>
            <a:ln>
              <a:noFill/>
            </a:ln>
            <a:effectLst/>
          </c:spPr>
          <c:invertIfNegative val="0"/>
          <c:dLbls>
            <c:dLbl>
              <c:idx val="2"/>
              <c:layout>
                <c:manualLayout>
                  <c:x val="2.2076661118819517E-3"/>
                  <c:y val="-1.9414575637887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6-466D-AAEF-58D91AFD2701}"/>
                </c:ext>
              </c:extLst>
            </c:dLbl>
            <c:dLbl>
              <c:idx val="3"/>
              <c:layout>
                <c:manualLayout>
                  <c:x val="2.2076661118819109E-3"/>
                  <c:y val="-1.7473118074098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46-466D-AAEF-58D91AFD270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Groups'!$C$30:$J$30</c:f>
              <c:strCache>
                <c:ptCount val="8"/>
                <c:pt idx="0">
                  <c:v>0-17</c:v>
                </c:pt>
                <c:pt idx="1">
                  <c:v>18-24</c:v>
                </c:pt>
                <c:pt idx="2">
                  <c:v>25-34</c:v>
                </c:pt>
                <c:pt idx="3">
                  <c:v>35-44</c:v>
                </c:pt>
                <c:pt idx="4">
                  <c:v>45-54</c:v>
                </c:pt>
                <c:pt idx="5">
                  <c:v>55-64</c:v>
                </c:pt>
                <c:pt idx="6">
                  <c:v>65-74</c:v>
                </c:pt>
                <c:pt idx="7">
                  <c:v>75+</c:v>
                </c:pt>
              </c:strCache>
            </c:strRef>
          </c:cat>
          <c:val>
            <c:numRef>
              <c:f>'Age Groups'!$C$34:$J$34</c:f>
              <c:numCache>
                <c:formatCode>###0.0%</c:formatCode>
                <c:ptCount val="8"/>
                <c:pt idx="0">
                  <c:v>7.1995620038324659E-2</c:v>
                </c:pt>
                <c:pt idx="1">
                  <c:v>0.11223651793046811</c:v>
                </c:pt>
                <c:pt idx="2">
                  <c:v>0.30084861757459624</c:v>
                </c:pt>
                <c:pt idx="3">
                  <c:v>0.24637284423761291</c:v>
                </c:pt>
                <c:pt idx="4">
                  <c:v>0.12044894607172188</c:v>
                </c:pt>
                <c:pt idx="5">
                  <c:v>8.1576786203120727E-2</c:v>
                </c:pt>
                <c:pt idx="6">
                  <c:v>3.8872159868601153E-2</c:v>
                </c:pt>
                <c:pt idx="7">
                  <c:v>2.7648508075554343E-2</c:v>
                </c:pt>
              </c:numCache>
            </c:numRef>
          </c:val>
          <c:extLst>
            <c:ext xmlns:c16="http://schemas.microsoft.com/office/drawing/2014/chart" uri="{C3380CC4-5D6E-409C-BE32-E72D297353CC}">
              <c16:uniqueId val="{00000003-9A97-4398-B0C9-C61EE383F2B7}"/>
            </c:ext>
          </c:extLst>
        </c:ser>
        <c:ser>
          <c:idx val="4"/>
          <c:order val="4"/>
          <c:tx>
            <c:strRef>
              <c:f>'Age Groups'!$A$35</c:f>
              <c:strCache>
                <c:ptCount val="1"/>
                <c:pt idx="0">
                  <c:v>2024</c:v>
                </c:pt>
              </c:strCache>
            </c:strRef>
          </c:tx>
          <c:spPr>
            <a:solidFill>
              <a:schemeClr val="accent5"/>
            </a:solidFill>
            <a:ln>
              <a:noFill/>
            </a:ln>
            <a:effectLst/>
          </c:spPr>
          <c:invertIfNegative val="0"/>
          <c:dLbls>
            <c:dLbl>
              <c:idx val="1"/>
              <c:layout>
                <c:manualLayout>
                  <c:x val="5.5191652797047779E-3"/>
                  <c:y val="-1.9414575637887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46-466D-AAEF-58D91AFD2701}"/>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Groups'!$C$30:$J$30</c:f>
              <c:strCache>
                <c:ptCount val="8"/>
                <c:pt idx="0">
                  <c:v>0-17</c:v>
                </c:pt>
                <c:pt idx="1">
                  <c:v>18-24</c:v>
                </c:pt>
                <c:pt idx="2">
                  <c:v>25-34</c:v>
                </c:pt>
                <c:pt idx="3">
                  <c:v>35-44</c:v>
                </c:pt>
                <c:pt idx="4">
                  <c:v>45-54</c:v>
                </c:pt>
                <c:pt idx="5">
                  <c:v>55-64</c:v>
                </c:pt>
                <c:pt idx="6">
                  <c:v>65-74</c:v>
                </c:pt>
                <c:pt idx="7">
                  <c:v>75+</c:v>
                </c:pt>
              </c:strCache>
            </c:strRef>
          </c:cat>
          <c:val>
            <c:numRef>
              <c:f>'Age Groups'!$C$35:$J$35</c:f>
              <c:numCache>
                <c:formatCode>###0.0%</c:formatCode>
                <c:ptCount val="8"/>
                <c:pt idx="0">
                  <c:v>7.6776246023329803E-2</c:v>
                </c:pt>
                <c:pt idx="1">
                  <c:v>0.11367974549310711</c:v>
                </c:pt>
                <c:pt idx="2">
                  <c:v>0.28801696712619301</c:v>
                </c:pt>
                <c:pt idx="3">
                  <c:v>0.23520678685047719</c:v>
                </c:pt>
                <c:pt idx="4">
                  <c:v>0.13340402969247084</c:v>
                </c:pt>
                <c:pt idx="5">
                  <c:v>7.9321314952279953E-2</c:v>
                </c:pt>
                <c:pt idx="6">
                  <c:v>4.4750795334040291E-2</c:v>
                </c:pt>
                <c:pt idx="7">
                  <c:v>2.8844114528101802E-2</c:v>
                </c:pt>
              </c:numCache>
            </c:numRef>
          </c:val>
          <c:extLst>
            <c:ext xmlns:c16="http://schemas.microsoft.com/office/drawing/2014/chart" uri="{C3380CC4-5D6E-409C-BE32-E72D297353CC}">
              <c16:uniqueId val="{00000004-9A97-4398-B0C9-C61EE383F2B7}"/>
            </c:ext>
          </c:extLst>
        </c:ser>
        <c:dLbls>
          <c:showLegendKey val="0"/>
          <c:showVal val="0"/>
          <c:showCatName val="0"/>
          <c:showSerName val="0"/>
          <c:showPercent val="0"/>
          <c:showBubbleSize val="0"/>
        </c:dLbls>
        <c:gapWidth val="66"/>
        <c:overlap val="-14"/>
        <c:axId val="1312312816"/>
        <c:axId val="1312312336"/>
      </c:barChart>
      <c:catAx>
        <c:axId val="131231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2312336"/>
        <c:crosses val="autoZero"/>
        <c:auto val="1"/>
        <c:lblAlgn val="ctr"/>
        <c:lblOffset val="100"/>
        <c:noMultiLvlLbl val="0"/>
      </c:catAx>
      <c:valAx>
        <c:axId val="131231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1231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b="1" dirty="0">
                <a:solidFill>
                  <a:schemeClr val="tx1"/>
                </a:solidFill>
              </a:rPr>
              <a:t>Percent of Tooth Pain Events by Race</a:t>
            </a:r>
          </a:p>
          <a:p>
            <a:pPr>
              <a:defRPr sz="2800">
                <a:solidFill>
                  <a:srgbClr val="796E66"/>
                </a:solidFill>
              </a:defRPr>
            </a:pPr>
            <a:r>
              <a:rPr lang="en-US" sz="2800" b="1" dirty="0">
                <a:solidFill>
                  <a:schemeClr val="tx1"/>
                </a:solidFill>
              </a:rPr>
              <a:t>North Dakota</a:t>
            </a:r>
          </a:p>
          <a:p>
            <a:pPr>
              <a:defRPr sz="2800">
                <a:solidFill>
                  <a:srgbClr val="796E66"/>
                </a:solidFill>
              </a:defRPr>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Race!$E$4</c:f>
              <c:strCache>
                <c:ptCount val="1"/>
                <c:pt idx="0">
                  <c:v>Percent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Race!$C$5:$C$12</c:f>
              <c:strCache>
                <c:ptCount val="8"/>
                <c:pt idx="0">
                  <c:v>American Indian or Alaska Native</c:v>
                </c:pt>
                <c:pt idx="1">
                  <c:v>Asian</c:v>
                </c:pt>
                <c:pt idx="2">
                  <c:v>Multiracial</c:v>
                </c:pt>
                <c:pt idx="3">
                  <c:v>Native Hawaiian or Other Pacific Islander</c:v>
                </c:pt>
                <c:pt idx="4">
                  <c:v>Black or Africn American</c:v>
                </c:pt>
                <c:pt idx="5">
                  <c:v>Other Race</c:v>
                </c:pt>
                <c:pt idx="6">
                  <c:v>White</c:v>
                </c:pt>
                <c:pt idx="7">
                  <c:v>Unknown</c:v>
                </c:pt>
              </c:strCache>
            </c:strRef>
          </c:cat>
          <c:val>
            <c:numRef>
              <c:f>Race!$E$5:$E$12</c:f>
              <c:numCache>
                <c:formatCode>###0.0</c:formatCode>
                <c:ptCount val="8"/>
                <c:pt idx="0">
                  <c:v>13.061534861956012</c:v>
                </c:pt>
                <c:pt idx="1">
                  <c:v>0.6024801123069724</c:v>
                </c:pt>
                <c:pt idx="2">
                  <c:v>5.2643893308376231E-2</c:v>
                </c:pt>
                <c:pt idx="3">
                  <c:v>0.33926064576509124</c:v>
                </c:pt>
                <c:pt idx="4">
                  <c:v>8.5</c:v>
                </c:pt>
                <c:pt idx="5">
                  <c:v>6.3</c:v>
                </c:pt>
                <c:pt idx="6">
                  <c:v>70.086569957884876</c:v>
                </c:pt>
                <c:pt idx="7">
                  <c:v>1.1000000000000001</c:v>
                </c:pt>
              </c:numCache>
            </c:numRef>
          </c:val>
          <c:extLst>
            <c:ext xmlns:c16="http://schemas.microsoft.com/office/drawing/2014/chart" uri="{C3380CC4-5D6E-409C-BE32-E72D297353CC}">
              <c16:uniqueId val="{00000000-8346-450D-9EE8-7F5FBDAF3256}"/>
            </c:ext>
          </c:extLst>
        </c:ser>
        <c:dLbls>
          <c:showLegendKey val="0"/>
          <c:showVal val="0"/>
          <c:showCatName val="0"/>
          <c:showSerName val="0"/>
          <c:showPercent val="0"/>
          <c:showBubbleSize val="0"/>
        </c:dLbls>
        <c:gapWidth val="219"/>
        <c:overlap val="-27"/>
        <c:axId val="1368914944"/>
        <c:axId val="1368913504"/>
      </c:barChart>
      <c:catAx>
        <c:axId val="136891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68913504"/>
        <c:crosses val="autoZero"/>
        <c:auto val="1"/>
        <c:lblAlgn val="ctr"/>
        <c:lblOffset val="100"/>
        <c:noMultiLvlLbl val="0"/>
      </c:catAx>
      <c:valAx>
        <c:axId val="1368913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6891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r>
              <a:rPr lang="en-US" sz="2800">
                <a:solidFill>
                  <a:srgbClr val="796E66"/>
                </a:solidFill>
              </a:rPr>
              <a:t>Rate of Tooth Pain Events by Race per 100,000 Population</a:t>
            </a:r>
          </a:p>
          <a:p>
            <a:pPr>
              <a:defRPr sz="2800">
                <a:solidFill>
                  <a:srgbClr val="796E66"/>
                </a:solidFill>
              </a:defRPr>
            </a:pPr>
            <a:r>
              <a:rPr lang="en-US" sz="2800">
                <a:solidFill>
                  <a:srgbClr val="796E66"/>
                </a:solidFill>
              </a:rPr>
              <a:t>North Dakota</a:t>
            </a:r>
          </a:p>
          <a:p>
            <a:pPr>
              <a:defRPr sz="2800">
                <a:solidFill>
                  <a:srgbClr val="796E66"/>
                </a:solidFill>
              </a:defRPr>
            </a:pPr>
            <a:r>
              <a:rPr lang="en-US" sz="2800">
                <a:solidFill>
                  <a:srgbClr val="796E66"/>
                </a:solidFill>
              </a:rPr>
              <a:t>2020-2024</a:t>
            </a:r>
          </a:p>
        </c:rich>
      </c:tx>
      <c:layout>
        <c:manualLayout>
          <c:xMode val="edge"/>
          <c:yMode val="edge"/>
          <c:x val="0.13880459335030562"/>
          <c:y val="0"/>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rgbClr val="796E66"/>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Race!$I$4</c:f>
              <c:strCache>
                <c:ptCount val="1"/>
                <c:pt idx="0">
                  <c:v>Race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(Race!$C$5:$C$9,Race!$C$11)</c:f>
              <c:strCache>
                <c:ptCount val="6"/>
                <c:pt idx="0">
                  <c:v>American Indian or Alaska Native</c:v>
                </c:pt>
                <c:pt idx="1">
                  <c:v>Asian</c:v>
                </c:pt>
                <c:pt idx="2">
                  <c:v>Multiracial</c:v>
                </c:pt>
                <c:pt idx="3">
                  <c:v>Native Hawaiian or Other Pacific Islander</c:v>
                </c:pt>
                <c:pt idx="4">
                  <c:v>Black or Africn American</c:v>
                </c:pt>
                <c:pt idx="5">
                  <c:v>White</c:v>
                </c:pt>
              </c:strCache>
            </c:strRef>
          </c:cat>
          <c:val>
            <c:numRef>
              <c:f>(Race!$I$5:$I$9,Race!$I$11)</c:f>
              <c:numCache>
                <c:formatCode>General</c:formatCode>
                <c:ptCount val="6"/>
                <c:pt idx="0">
                  <c:v>5710.559292125924</c:v>
                </c:pt>
                <c:pt idx="1">
                  <c:v>836.51425322829527</c:v>
                </c:pt>
                <c:pt idx="2">
                  <c:v>30.202355783751134</c:v>
                </c:pt>
                <c:pt idx="3">
                  <c:v>6767.7946324387394</c:v>
                </c:pt>
                <c:pt idx="4">
                  <c:v>5971.4978027845091</c:v>
                </c:pt>
                <c:pt idx="5">
                  <c:v>1748.9494188414196</c:v>
                </c:pt>
              </c:numCache>
            </c:numRef>
          </c:val>
          <c:extLst>
            <c:ext xmlns:c16="http://schemas.microsoft.com/office/drawing/2014/chart" uri="{C3380CC4-5D6E-409C-BE32-E72D297353CC}">
              <c16:uniqueId val="{00000000-269C-4C4D-8CB1-64FFA307833D}"/>
            </c:ext>
          </c:extLst>
        </c:ser>
        <c:dLbls>
          <c:showLegendKey val="0"/>
          <c:showVal val="0"/>
          <c:showCatName val="0"/>
          <c:showSerName val="0"/>
          <c:showPercent val="0"/>
          <c:showBubbleSize val="0"/>
        </c:dLbls>
        <c:gapWidth val="219"/>
        <c:overlap val="-27"/>
        <c:axId val="1330832112"/>
        <c:axId val="1330834032"/>
      </c:barChart>
      <c:catAx>
        <c:axId val="13308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30834032"/>
        <c:crosses val="autoZero"/>
        <c:auto val="1"/>
        <c:lblAlgn val="ctr"/>
        <c:lblOffset val="100"/>
        <c:noMultiLvlLbl val="0"/>
      </c:catAx>
      <c:valAx>
        <c:axId val="1330834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796E66"/>
                </a:solidFill>
                <a:latin typeface="Segoe UI" panose="020B0502040204020203" pitchFamily="34" charset="0"/>
                <a:ea typeface="+mn-ea"/>
                <a:cs typeface="Segoe UI" panose="020B0502040204020203" pitchFamily="34" charset="0"/>
              </a:defRPr>
            </a:pPr>
            <a:endParaRPr lang="en-US"/>
          </a:p>
        </c:txPr>
        <c:crossAx val="1330832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dirty="0">
                <a:solidFill>
                  <a:schemeClr val="tx1"/>
                </a:solidFill>
              </a:rPr>
              <a:t>Tooth Pain Events by Month and Year</a:t>
            </a:r>
            <a:endParaRPr lang="en-US" sz="2800" b="0" dirty="0">
              <a:solidFill>
                <a:schemeClr val="tx1"/>
              </a:solidFill>
            </a:endParaRPr>
          </a:p>
          <a:p>
            <a:pPr>
              <a:defRPr sz="2800"/>
            </a:pPr>
            <a:r>
              <a:rPr lang="en-US" sz="2800" b="0" dirty="0">
                <a:solidFill>
                  <a:schemeClr val="tx1"/>
                </a:solidFill>
              </a:rPr>
              <a:t>2020-2024</a:t>
            </a:r>
          </a:p>
        </c:rich>
      </c:tx>
      <c:layout>
        <c:manualLayout>
          <c:xMode val="edge"/>
          <c:yMode val="edge"/>
          <c:x val="0.12696173674619338"/>
          <c:y val="3.111266839896330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stacked"/>
        <c:varyColors val="0"/>
        <c:ser>
          <c:idx val="0"/>
          <c:order val="0"/>
          <c:tx>
            <c:strRef>
              <c:f>'by Month'!$B$21</c:f>
              <c:strCache>
                <c:ptCount val="1"/>
                <c:pt idx="0">
                  <c:v>2020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Month'!$C$20:$N$20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Month'!$C$21:$N$21</c:f>
              <c:numCache>
                <c:formatCode>0.00%</c:formatCode>
                <c:ptCount val="12"/>
                <c:pt idx="0">
                  <c:v>9.1999999999999998E-2</c:v>
                </c:pt>
                <c:pt idx="1">
                  <c:v>9.0999999999999998E-2</c:v>
                </c:pt>
                <c:pt idx="2">
                  <c:v>8.3000000000000004E-2</c:v>
                </c:pt>
                <c:pt idx="3">
                  <c:v>6.0999999999999999E-2</c:v>
                </c:pt>
                <c:pt idx="4">
                  <c:v>0.09</c:v>
                </c:pt>
                <c:pt idx="5">
                  <c:v>7.6999999999999999E-2</c:v>
                </c:pt>
                <c:pt idx="6">
                  <c:v>8.4000000000000005E-2</c:v>
                </c:pt>
                <c:pt idx="7">
                  <c:v>8.7999999999999995E-2</c:v>
                </c:pt>
                <c:pt idx="8">
                  <c:v>8.3000000000000004E-2</c:v>
                </c:pt>
                <c:pt idx="9">
                  <c:v>8.3000000000000004E-2</c:v>
                </c:pt>
                <c:pt idx="10">
                  <c:v>8.8999999999999996E-2</c:v>
                </c:pt>
                <c:pt idx="11">
                  <c:v>0.08</c:v>
                </c:pt>
              </c:numCache>
            </c:numRef>
          </c:val>
          <c:extLst>
            <c:ext xmlns:c16="http://schemas.microsoft.com/office/drawing/2014/chart" uri="{C3380CC4-5D6E-409C-BE32-E72D297353CC}">
              <c16:uniqueId val="{00000000-9D52-4F15-9CB3-65F53E86C994}"/>
            </c:ext>
          </c:extLst>
        </c:ser>
        <c:ser>
          <c:idx val="1"/>
          <c:order val="1"/>
          <c:tx>
            <c:strRef>
              <c:f>'by Month'!$B$22</c:f>
              <c:strCache>
                <c:ptCount val="1"/>
                <c:pt idx="0">
                  <c:v>2021</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Month'!$C$20:$N$20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Month'!$C$22:$N$22</c:f>
              <c:numCache>
                <c:formatCode>0.00%</c:formatCode>
                <c:ptCount val="12"/>
                <c:pt idx="0">
                  <c:v>0.08</c:v>
                </c:pt>
                <c:pt idx="1">
                  <c:v>7.4999999999999997E-2</c:v>
                </c:pt>
                <c:pt idx="2">
                  <c:v>7.9000000000000001E-2</c:v>
                </c:pt>
                <c:pt idx="3">
                  <c:v>7.9000000000000001E-2</c:v>
                </c:pt>
                <c:pt idx="4">
                  <c:v>8.5999999999999993E-2</c:v>
                </c:pt>
                <c:pt idx="5">
                  <c:v>8.5000000000000006E-2</c:v>
                </c:pt>
                <c:pt idx="6">
                  <c:v>9.4E-2</c:v>
                </c:pt>
                <c:pt idx="7">
                  <c:v>8.5999999999999993E-2</c:v>
                </c:pt>
                <c:pt idx="8">
                  <c:v>8.4000000000000005E-2</c:v>
                </c:pt>
                <c:pt idx="9">
                  <c:v>9.0999999999999998E-2</c:v>
                </c:pt>
                <c:pt idx="10">
                  <c:v>0.08</c:v>
                </c:pt>
                <c:pt idx="11">
                  <c:v>8.1000000000000003E-2</c:v>
                </c:pt>
              </c:numCache>
            </c:numRef>
          </c:val>
          <c:extLst>
            <c:ext xmlns:c16="http://schemas.microsoft.com/office/drawing/2014/chart" uri="{C3380CC4-5D6E-409C-BE32-E72D297353CC}">
              <c16:uniqueId val="{00000001-9D52-4F15-9CB3-65F53E86C994}"/>
            </c:ext>
          </c:extLst>
        </c:ser>
        <c:ser>
          <c:idx val="2"/>
          <c:order val="2"/>
          <c:tx>
            <c:strRef>
              <c:f>'by Month'!$B$23</c:f>
              <c:strCache>
                <c:ptCount val="1"/>
                <c:pt idx="0">
                  <c:v>2022</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Month'!$C$20:$N$20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Month'!$C$23:$N$23</c:f>
              <c:numCache>
                <c:formatCode>0.00%</c:formatCode>
                <c:ptCount val="12"/>
                <c:pt idx="0">
                  <c:v>7.0999999999999994E-2</c:v>
                </c:pt>
                <c:pt idx="1">
                  <c:v>7.0999999999999994E-2</c:v>
                </c:pt>
                <c:pt idx="2">
                  <c:v>7.8E-2</c:v>
                </c:pt>
                <c:pt idx="3">
                  <c:v>7.8E-2</c:v>
                </c:pt>
                <c:pt idx="4">
                  <c:v>7.9000000000000001E-2</c:v>
                </c:pt>
                <c:pt idx="5">
                  <c:v>0.09</c:v>
                </c:pt>
                <c:pt idx="6">
                  <c:v>9.0999999999999998E-2</c:v>
                </c:pt>
                <c:pt idx="7">
                  <c:v>0.09</c:v>
                </c:pt>
                <c:pt idx="8">
                  <c:v>0.09</c:v>
                </c:pt>
                <c:pt idx="9">
                  <c:v>9.4E-2</c:v>
                </c:pt>
                <c:pt idx="10">
                  <c:v>7.9000000000000001E-2</c:v>
                </c:pt>
                <c:pt idx="11">
                  <c:v>8.6999999999999994E-2</c:v>
                </c:pt>
              </c:numCache>
            </c:numRef>
          </c:val>
          <c:extLst>
            <c:ext xmlns:c16="http://schemas.microsoft.com/office/drawing/2014/chart" uri="{C3380CC4-5D6E-409C-BE32-E72D297353CC}">
              <c16:uniqueId val="{00000002-9D52-4F15-9CB3-65F53E86C994}"/>
            </c:ext>
          </c:extLst>
        </c:ser>
        <c:ser>
          <c:idx val="3"/>
          <c:order val="3"/>
          <c:tx>
            <c:strRef>
              <c:f>'by Month'!$B$24</c:f>
              <c:strCache>
                <c:ptCount val="1"/>
                <c:pt idx="0">
                  <c:v>2023</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Month'!$C$20:$N$20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Month'!$C$24:$N$24</c:f>
              <c:numCache>
                <c:formatCode>0.00%</c:formatCode>
                <c:ptCount val="12"/>
                <c:pt idx="0">
                  <c:v>7.8E-2</c:v>
                </c:pt>
                <c:pt idx="1">
                  <c:v>7.1999999999999995E-2</c:v>
                </c:pt>
                <c:pt idx="2">
                  <c:v>8.4000000000000005E-2</c:v>
                </c:pt>
                <c:pt idx="3">
                  <c:v>7.6999999999999999E-2</c:v>
                </c:pt>
                <c:pt idx="4">
                  <c:v>8.2000000000000003E-2</c:v>
                </c:pt>
                <c:pt idx="5">
                  <c:v>8.2000000000000003E-2</c:v>
                </c:pt>
                <c:pt idx="6">
                  <c:v>7.2999999999999995E-2</c:v>
                </c:pt>
                <c:pt idx="7">
                  <c:v>8.4000000000000005E-2</c:v>
                </c:pt>
                <c:pt idx="8">
                  <c:v>7.5999999999999998E-2</c:v>
                </c:pt>
                <c:pt idx="9">
                  <c:v>8.7999999999999995E-2</c:v>
                </c:pt>
                <c:pt idx="10">
                  <c:v>9.9000000000000005E-2</c:v>
                </c:pt>
                <c:pt idx="11">
                  <c:v>0.105</c:v>
                </c:pt>
              </c:numCache>
            </c:numRef>
          </c:val>
          <c:extLst>
            <c:ext xmlns:c16="http://schemas.microsoft.com/office/drawing/2014/chart" uri="{C3380CC4-5D6E-409C-BE32-E72D297353CC}">
              <c16:uniqueId val="{00000003-9D52-4F15-9CB3-65F53E86C994}"/>
            </c:ext>
          </c:extLst>
        </c:ser>
        <c:ser>
          <c:idx val="4"/>
          <c:order val="4"/>
          <c:tx>
            <c:strRef>
              <c:f>'by Month'!$B$25</c:f>
              <c:strCache>
                <c:ptCount val="1"/>
                <c:pt idx="0">
                  <c:v>2024</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Month'!$C$20:$N$20</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'by Month'!$C$25:$N$25</c:f>
              <c:numCache>
                <c:formatCode>0.00%</c:formatCode>
                <c:ptCount val="12"/>
                <c:pt idx="0">
                  <c:v>8.6999999999999994E-2</c:v>
                </c:pt>
                <c:pt idx="1">
                  <c:v>6.9000000000000006E-2</c:v>
                </c:pt>
                <c:pt idx="2">
                  <c:v>8.5000000000000006E-2</c:v>
                </c:pt>
                <c:pt idx="3">
                  <c:v>8.5000000000000006E-2</c:v>
                </c:pt>
                <c:pt idx="4">
                  <c:v>8.6999999999999994E-2</c:v>
                </c:pt>
                <c:pt idx="5">
                  <c:v>8.3000000000000004E-2</c:v>
                </c:pt>
                <c:pt idx="6">
                  <c:v>8.3000000000000004E-2</c:v>
                </c:pt>
                <c:pt idx="7">
                  <c:v>0.08</c:v>
                </c:pt>
                <c:pt idx="8">
                  <c:v>9.4E-2</c:v>
                </c:pt>
                <c:pt idx="9">
                  <c:v>0.08</c:v>
                </c:pt>
                <c:pt idx="10">
                  <c:v>8.6999999999999994E-2</c:v>
                </c:pt>
                <c:pt idx="11">
                  <c:v>8.1000000000000003E-2</c:v>
                </c:pt>
              </c:numCache>
            </c:numRef>
          </c:val>
          <c:extLst>
            <c:ext xmlns:c16="http://schemas.microsoft.com/office/drawing/2014/chart" uri="{C3380CC4-5D6E-409C-BE32-E72D297353CC}">
              <c16:uniqueId val="{00000004-9D52-4F15-9CB3-65F53E86C994}"/>
            </c:ext>
          </c:extLst>
        </c:ser>
        <c:dLbls>
          <c:showLegendKey val="0"/>
          <c:showVal val="0"/>
          <c:showCatName val="0"/>
          <c:showSerName val="0"/>
          <c:showPercent val="0"/>
          <c:showBubbleSize val="0"/>
        </c:dLbls>
        <c:gapWidth val="76"/>
        <c:overlap val="100"/>
        <c:axId val="923865680"/>
        <c:axId val="923864240"/>
      </c:barChart>
      <c:catAx>
        <c:axId val="92386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23864240"/>
        <c:crosses val="autoZero"/>
        <c:auto val="1"/>
        <c:lblAlgn val="ctr"/>
        <c:lblOffset val="100"/>
        <c:noMultiLvlLbl val="0"/>
      </c:catAx>
      <c:valAx>
        <c:axId val="923864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923865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sz="2800" b="1" dirty="0">
                <a:solidFill>
                  <a:schemeClr val="tx1"/>
                </a:solidFill>
              </a:rPr>
              <a:t>Tooth Pain Events by Year and Day of the Week </a:t>
            </a:r>
          </a:p>
          <a:p>
            <a:pPr>
              <a:defRPr sz="2800"/>
            </a:pPr>
            <a:r>
              <a:rPr lang="en-US" sz="2800" dirty="0">
                <a:solidFill>
                  <a:schemeClr val="tx1"/>
                </a:solidFill>
              </a:rPr>
              <a:t>2020-2024</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title>
    <c:autoTitleDeleted val="0"/>
    <c:plotArea>
      <c:layout/>
      <c:barChart>
        <c:barDir val="col"/>
        <c:grouping val="clustered"/>
        <c:varyColors val="0"/>
        <c:ser>
          <c:idx val="0"/>
          <c:order val="0"/>
          <c:tx>
            <c:strRef>
              <c:f>'by Day of the Week'!$D$47</c:f>
              <c:strCache>
                <c:ptCount val="1"/>
                <c:pt idx="0">
                  <c:v>2020</c:v>
                </c:pt>
              </c:strCache>
            </c:strRef>
          </c:tx>
          <c:spPr>
            <a:solidFill>
              <a:schemeClr val="accent1"/>
            </a:solidFill>
            <a:ln>
              <a:noFill/>
            </a:ln>
            <a:effectLst/>
          </c:spPr>
          <c:invertIfNegative val="0"/>
          <c:cat>
            <c:strRef>
              <c:f>'by Day of the Week'!$E$46:$K$46</c:f>
              <c:strCache>
                <c:ptCount val="7"/>
                <c:pt idx="0">
                  <c:v>Sun</c:v>
                </c:pt>
                <c:pt idx="1">
                  <c:v>Mon</c:v>
                </c:pt>
                <c:pt idx="2">
                  <c:v>Tue</c:v>
                </c:pt>
                <c:pt idx="3">
                  <c:v>Wed</c:v>
                </c:pt>
                <c:pt idx="4">
                  <c:v>Thur</c:v>
                </c:pt>
                <c:pt idx="5">
                  <c:v>Fri</c:v>
                </c:pt>
                <c:pt idx="6">
                  <c:v>Sat</c:v>
                </c:pt>
              </c:strCache>
            </c:strRef>
          </c:cat>
          <c:val>
            <c:numRef>
              <c:f>'by Day of the Week'!$E$47:$K$47</c:f>
              <c:numCache>
                <c:formatCode>###0.0%</c:formatCode>
                <c:ptCount val="7"/>
                <c:pt idx="0">
                  <c:v>0.16914285714285715</c:v>
                </c:pt>
                <c:pt idx="1">
                  <c:v>0.14133333333333334</c:v>
                </c:pt>
                <c:pt idx="2">
                  <c:v>0.12571428571428572</c:v>
                </c:pt>
                <c:pt idx="3">
                  <c:v>0.12876190476190477</c:v>
                </c:pt>
                <c:pt idx="4">
                  <c:v>0.14057142857142857</c:v>
                </c:pt>
                <c:pt idx="5">
                  <c:v>0.13523809523809524</c:v>
                </c:pt>
                <c:pt idx="6">
                  <c:v>0.15923809523809523</c:v>
                </c:pt>
              </c:numCache>
            </c:numRef>
          </c:val>
          <c:extLst>
            <c:ext xmlns:c16="http://schemas.microsoft.com/office/drawing/2014/chart" uri="{C3380CC4-5D6E-409C-BE32-E72D297353CC}">
              <c16:uniqueId val="{00000000-01C6-4F23-8BAA-A9BC70672B9A}"/>
            </c:ext>
          </c:extLst>
        </c:ser>
        <c:ser>
          <c:idx val="1"/>
          <c:order val="1"/>
          <c:tx>
            <c:strRef>
              <c:f>'by Day of the Week'!$D$48</c:f>
              <c:strCache>
                <c:ptCount val="1"/>
                <c:pt idx="0">
                  <c:v>2021</c:v>
                </c:pt>
              </c:strCache>
            </c:strRef>
          </c:tx>
          <c:spPr>
            <a:solidFill>
              <a:schemeClr val="accent2"/>
            </a:solidFill>
            <a:ln>
              <a:noFill/>
            </a:ln>
            <a:effectLst/>
          </c:spPr>
          <c:invertIfNegative val="0"/>
          <c:cat>
            <c:strRef>
              <c:f>'by Day of the Week'!$E$46:$K$46</c:f>
              <c:strCache>
                <c:ptCount val="7"/>
                <c:pt idx="0">
                  <c:v>Sun</c:v>
                </c:pt>
                <c:pt idx="1">
                  <c:v>Mon</c:v>
                </c:pt>
                <c:pt idx="2">
                  <c:v>Tue</c:v>
                </c:pt>
                <c:pt idx="3">
                  <c:v>Wed</c:v>
                </c:pt>
                <c:pt idx="4">
                  <c:v>Thur</c:v>
                </c:pt>
                <c:pt idx="5">
                  <c:v>Fri</c:v>
                </c:pt>
                <c:pt idx="6">
                  <c:v>Sat</c:v>
                </c:pt>
              </c:strCache>
            </c:strRef>
          </c:cat>
          <c:val>
            <c:numRef>
              <c:f>'by Day of the Week'!$E$48:$K$48</c:f>
              <c:numCache>
                <c:formatCode>###0.0%</c:formatCode>
                <c:ptCount val="7"/>
                <c:pt idx="0">
                  <c:v>0.14996520528879612</c:v>
                </c:pt>
                <c:pt idx="1">
                  <c:v>0.14091858037578289</c:v>
                </c:pt>
                <c:pt idx="2">
                  <c:v>0.12769659011830201</c:v>
                </c:pt>
                <c:pt idx="3">
                  <c:v>0.13013221990257481</c:v>
                </c:pt>
                <c:pt idx="4">
                  <c:v>0.13709116214335421</c:v>
                </c:pt>
                <c:pt idx="5">
                  <c:v>0.1544885177453027</c:v>
                </c:pt>
                <c:pt idx="6">
                  <c:v>0.15970772442588727</c:v>
                </c:pt>
              </c:numCache>
            </c:numRef>
          </c:val>
          <c:extLst>
            <c:ext xmlns:c16="http://schemas.microsoft.com/office/drawing/2014/chart" uri="{C3380CC4-5D6E-409C-BE32-E72D297353CC}">
              <c16:uniqueId val="{00000001-01C6-4F23-8BAA-A9BC70672B9A}"/>
            </c:ext>
          </c:extLst>
        </c:ser>
        <c:ser>
          <c:idx val="2"/>
          <c:order val="2"/>
          <c:tx>
            <c:strRef>
              <c:f>'by Day of the Week'!$D$49</c:f>
              <c:strCache>
                <c:ptCount val="1"/>
                <c:pt idx="0">
                  <c:v>2022</c:v>
                </c:pt>
              </c:strCache>
            </c:strRef>
          </c:tx>
          <c:spPr>
            <a:solidFill>
              <a:schemeClr val="accent3"/>
            </a:solidFill>
            <a:ln>
              <a:noFill/>
            </a:ln>
            <a:effectLst/>
          </c:spPr>
          <c:invertIfNegative val="0"/>
          <c:cat>
            <c:strRef>
              <c:f>'by Day of the Week'!$E$46:$K$46</c:f>
              <c:strCache>
                <c:ptCount val="7"/>
                <c:pt idx="0">
                  <c:v>Sun</c:v>
                </c:pt>
                <c:pt idx="1">
                  <c:v>Mon</c:v>
                </c:pt>
                <c:pt idx="2">
                  <c:v>Tue</c:v>
                </c:pt>
                <c:pt idx="3">
                  <c:v>Wed</c:v>
                </c:pt>
                <c:pt idx="4">
                  <c:v>Thur</c:v>
                </c:pt>
                <c:pt idx="5">
                  <c:v>Fri</c:v>
                </c:pt>
                <c:pt idx="6">
                  <c:v>Sat</c:v>
                </c:pt>
              </c:strCache>
            </c:strRef>
          </c:cat>
          <c:val>
            <c:numRef>
              <c:f>'by Day of the Week'!$E$49:$K$49</c:f>
              <c:numCache>
                <c:formatCode>###0.0%</c:formatCode>
                <c:ptCount val="7"/>
                <c:pt idx="0">
                  <c:v>0.15071090047393365</c:v>
                </c:pt>
                <c:pt idx="1">
                  <c:v>0.14123222748815165</c:v>
                </c:pt>
                <c:pt idx="2">
                  <c:v>0.12890995260663507</c:v>
                </c:pt>
                <c:pt idx="3">
                  <c:v>0.1320695102685624</c:v>
                </c:pt>
                <c:pt idx="4">
                  <c:v>0.14028436018957346</c:v>
                </c:pt>
                <c:pt idx="5">
                  <c:v>0.14218009478672985</c:v>
                </c:pt>
                <c:pt idx="6">
                  <c:v>0.16461295418641389</c:v>
                </c:pt>
              </c:numCache>
            </c:numRef>
          </c:val>
          <c:extLst>
            <c:ext xmlns:c16="http://schemas.microsoft.com/office/drawing/2014/chart" uri="{C3380CC4-5D6E-409C-BE32-E72D297353CC}">
              <c16:uniqueId val="{00000002-01C6-4F23-8BAA-A9BC70672B9A}"/>
            </c:ext>
          </c:extLst>
        </c:ser>
        <c:ser>
          <c:idx val="3"/>
          <c:order val="3"/>
          <c:tx>
            <c:strRef>
              <c:f>'by Day of the Week'!$D$50</c:f>
              <c:strCache>
                <c:ptCount val="1"/>
                <c:pt idx="0">
                  <c:v>2023</c:v>
                </c:pt>
              </c:strCache>
            </c:strRef>
          </c:tx>
          <c:spPr>
            <a:solidFill>
              <a:schemeClr val="accent4"/>
            </a:solidFill>
            <a:ln>
              <a:noFill/>
            </a:ln>
            <a:effectLst/>
          </c:spPr>
          <c:invertIfNegative val="0"/>
          <c:cat>
            <c:strRef>
              <c:f>'by Day of the Week'!$E$46:$K$46</c:f>
              <c:strCache>
                <c:ptCount val="7"/>
                <c:pt idx="0">
                  <c:v>Sun</c:v>
                </c:pt>
                <c:pt idx="1">
                  <c:v>Mon</c:v>
                </c:pt>
                <c:pt idx="2">
                  <c:v>Tue</c:v>
                </c:pt>
                <c:pt idx="3">
                  <c:v>Wed</c:v>
                </c:pt>
                <c:pt idx="4">
                  <c:v>Thur</c:v>
                </c:pt>
                <c:pt idx="5">
                  <c:v>Fri</c:v>
                </c:pt>
                <c:pt idx="6">
                  <c:v>Sat</c:v>
                </c:pt>
              </c:strCache>
            </c:strRef>
          </c:cat>
          <c:val>
            <c:numRef>
              <c:f>'by Day of the Week'!$E$50:$K$50</c:f>
              <c:numCache>
                <c:formatCode>###0.0%</c:formatCode>
                <c:ptCount val="7"/>
                <c:pt idx="0">
                  <c:v>0.14500941619585686</c:v>
                </c:pt>
                <c:pt idx="1">
                  <c:v>0.14043583535108958</c:v>
                </c:pt>
                <c:pt idx="2">
                  <c:v>0.13048157115953726</c:v>
                </c:pt>
                <c:pt idx="3">
                  <c:v>0.14178100618778586</c:v>
                </c:pt>
                <c:pt idx="4">
                  <c:v>0.13505515200430454</c:v>
                </c:pt>
                <c:pt idx="5">
                  <c:v>0.14124293785310735</c:v>
                </c:pt>
                <c:pt idx="6">
                  <c:v>0.16599408124831855</c:v>
                </c:pt>
              </c:numCache>
            </c:numRef>
          </c:val>
          <c:extLst>
            <c:ext xmlns:c16="http://schemas.microsoft.com/office/drawing/2014/chart" uri="{C3380CC4-5D6E-409C-BE32-E72D297353CC}">
              <c16:uniqueId val="{00000003-01C6-4F23-8BAA-A9BC70672B9A}"/>
            </c:ext>
          </c:extLst>
        </c:ser>
        <c:ser>
          <c:idx val="4"/>
          <c:order val="4"/>
          <c:tx>
            <c:strRef>
              <c:f>'by Day of the Week'!$D$51</c:f>
              <c:strCache>
                <c:ptCount val="1"/>
                <c:pt idx="0">
                  <c:v>2024</c:v>
                </c:pt>
              </c:strCache>
            </c:strRef>
          </c:tx>
          <c:spPr>
            <a:solidFill>
              <a:schemeClr val="accent5"/>
            </a:solidFill>
            <a:ln>
              <a:noFill/>
            </a:ln>
            <a:effectLst/>
          </c:spPr>
          <c:invertIfNegative val="0"/>
          <c:cat>
            <c:strRef>
              <c:f>'by Day of the Week'!$E$46:$K$46</c:f>
              <c:strCache>
                <c:ptCount val="7"/>
                <c:pt idx="0">
                  <c:v>Sun</c:v>
                </c:pt>
                <c:pt idx="1">
                  <c:v>Mon</c:v>
                </c:pt>
                <c:pt idx="2">
                  <c:v>Tue</c:v>
                </c:pt>
                <c:pt idx="3">
                  <c:v>Wed</c:v>
                </c:pt>
                <c:pt idx="4">
                  <c:v>Thur</c:v>
                </c:pt>
                <c:pt idx="5">
                  <c:v>Fri</c:v>
                </c:pt>
                <c:pt idx="6">
                  <c:v>Sat</c:v>
                </c:pt>
              </c:strCache>
            </c:strRef>
          </c:cat>
          <c:val>
            <c:numRef>
              <c:f>'by Day of the Week'!$E$51:$K$51</c:f>
              <c:numCache>
                <c:formatCode>###0.0%</c:formatCode>
                <c:ptCount val="7"/>
                <c:pt idx="0">
                  <c:v>0.13870625662778366</c:v>
                </c:pt>
                <c:pt idx="1">
                  <c:v>0.14443266171792152</c:v>
                </c:pt>
                <c:pt idx="2">
                  <c:v>0.13552492046659598</c:v>
                </c:pt>
                <c:pt idx="3">
                  <c:v>0.13976670201484623</c:v>
                </c:pt>
                <c:pt idx="4">
                  <c:v>0.13340402969247084</c:v>
                </c:pt>
                <c:pt idx="5">
                  <c:v>0.15227995758218452</c:v>
                </c:pt>
                <c:pt idx="6">
                  <c:v>0.15588547189819724</c:v>
                </c:pt>
              </c:numCache>
            </c:numRef>
          </c:val>
          <c:extLst>
            <c:ext xmlns:c16="http://schemas.microsoft.com/office/drawing/2014/chart" uri="{C3380CC4-5D6E-409C-BE32-E72D297353CC}">
              <c16:uniqueId val="{00000004-01C6-4F23-8BAA-A9BC70672B9A}"/>
            </c:ext>
          </c:extLst>
        </c:ser>
        <c:dLbls>
          <c:showLegendKey val="0"/>
          <c:showVal val="0"/>
          <c:showCatName val="0"/>
          <c:showSerName val="0"/>
          <c:showPercent val="0"/>
          <c:showBubbleSize val="0"/>
        </c:dLbls>
        <c:gapWidth val="219"/>
        <c:overlap val="-27"/>
        <c:axId val="1375241088"/>
        <c:axId val="1375237248"/>
      </c:barChart>
      <c:catAx>
        <c:axId val="13752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75237248"/>
        <c:crosses val="autoZero"/>
        <c:auto val="1"/>
        <c:lblAlgn val="ctr"/>
        <c:lblOffset val="100"/>
        <c:noMultiLvlLbl val="0"/>
      </c:catAx>
      <c:valAx>
        <c:axId val="1375237248"/>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37524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Segoe UI" panose="020B0502040204020203" pitchFamily="34" charset="0"/>
          <a:cs typeface="Segoe UI" panose="020B0502040204020203"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 by County 2020'!$A$5:$B$57</cx:f>
        <cx:nf>'Map by County 2020'!$A$4:$B$4</cx:nf>
        <cx:lvl ptCount="53" name="County">
          <cx:pt idx="0">Adams</cx:pt>
          <cx:pt idx="1">Barnes</cx:pt>
          <cx:pt idx="2">Benson</cx:pt>
          <cx:pt idx="3">Billings</cx:pt>
          <cx:pt idx="4">Bottineau</cx:pt>
          <cx:pt idx="5">Bowman</cx:pt>
          <cx:pt idx="6">Burke</cx:pt>
          <cx:pt idx="7">Burleigh</cx:pt>
          <cx:pt idx="8">Cass</cx:pt>
          <cx:pt idx="9">Cavalier</cx:pt>
          <cx:pt idx="10">Dickey</cx:pt>
          <cx:pt idx="11">Divide</cx:pt>
          <cx:pt idx="12">Dunn</cx:pt>
          <cx:pt idx="13">Eddy</cx:pt>
          <cx:pt idx="14">Emmons</cx:pt>
          <cx:pt idx="15">Foster</cx:pt>
          <cx:pt idx="16">Golden Valley</cx:pt>
          <cx:pt idx="17">Grand Forks</cx:pt>
          <cx:pt idx="18">Grant</cx:pt>
          <cx:pt idx="19">Griggs</cx:pt>
          <cx:pt idx="20">Hettinger</cx:pt>
          <cx:pt idx="21">Kidder</cx:pt>
          <cx:pt idx="22">LaMoure</cx:pt>
          <cx:pt idx="23">Logan</cx:pt>
          <cx:pt idx="24">McHenry</cx:pt>
          <cx:pt idx="25">McIntosh</cx:pt>
          <cx:pt idx="26">McKenzie</cx:pt>
          <cx:pt idx="27">McLean</cx:pt>
          <cx:pt idx="28">Mercer</cx:pt>
          <cx:pt idx="29">Morton</cx:pt>
          <cx:pt idx="30">Mountrail</cx:pt>
          <cx:pt idx="31">Nelson</cx:pt>
          <cx:pt idx="32">Oliver</cx:pt>
          <cx:pt idx="33">Pembina</cx:pt>
          <cx:pt idx="34">Pierce</cx:pt>
          <cx:pt idx="35">Ramsey</cx:pt>
          <cx:pt idx="36">Ransom</cx:pt>
          <cx:pt idx="37">Renville</cx:pt>
          <cx:pt idx="38">Richland</cx:pt>
          <cx:pt idx="39">Rolette</cx:pt>
          <cx:pt idx="40">Sargent</cx:pt>
          <cx:pt idx="41">Sheridan</cx:pt>
          <cx:pt idx="42">Sioux</cx:pt>
          <cx:pt idx="43">Slope</cx:pt>
          <cx:pt idx="44">Stark</cx:pt>
          <cx:pt idx="45">Steele</cx:pt>
          <cx:pt idx="46">Stutsman</cx:pt>
          <cx:pt idx="47">Towner</cx:pt>
          <cx:pt idx="48">Traill</cx:pt>
          <cx:pt idx="49">Walsh</cx:pt>
          <cx:pt idx="50">Ward</cx:pt>
          <cx:pt idx="51">Wells</cx:pt>
          <cx:pt idx="52">Williams</cx:pt>
        </cx:lvl>
        <cx:lvl ptCount="53">
          <cx:pt idx="0">North Dakota</cx:pt>
          <cx:pt idx="1">North Dakota</cx:pt>
          <cx:pt idx="2">North Dakota</cx:pt>
          <cx:pt idx="3">North Dakota</cx:pt>
          <cx:pt idx="4">North Dakota</cx:pt>
          <cx:pt idx="5">North Dakota</cx:pt>
          <cx:pt idx="6">North Dakota</cx:pt>
          <cx:pt idx="7">North Dakota</cx:pt>
          <cx:pt idx="8">North Dakota</cx:pt>
          <cx:pt idx="9">North Dakota</cx:pt>
          <cx:pt idx="10">North Dakota</cx:pt>
          <cx:pt idx="11">North Dakota</cx:pt>
          <cx:pt idx="12">North Dakota</cx:pt>
          <cx:pt idx="13">North Dakota</cx:pt>
          <cx:pt idx="14">North Dakota</cx:pt>
          <cx:pt idx="15">North Dakota</cx:pt>
          <cx:pt idx="16">North Dakota</cx:pt>
          <cx:pt idx="17">North Dakota</cx:pt>
          <cx:pt idx="18">North Dakota</cx:pt>
          <cx:pt idx="19">North Dakota</cx:pt>
          <cx:pt idx="20">North Dakota</cx:pt>
          <cx:pt idx="21">North Dakota</cx:pt>
          <cx:pt idx="22">North Dakota</cx:pt>
          <cx:pt idx="23">North Dakota</cx:pt>
          <cx:pt idx="24">North Dakota</cx:pt>
          <cx:pt idx="25">North Dakota</cx:pt>
          <cx:pt idx="26">North Dakota</cx:pt>
          <cx:pt idx="27">North Dakota</cx:pt>
          <cx:pt idx="28">North Dakota</cx:pt>
          <cx:pt idx="29">North Dakota</cx:pt>
          <cx:pt idx="30">North Dakota</cx:pt>
          <cx:pt idx="31">North Dakota</cx:pt>
          <cx:pt idx="32">North Dakota</cx:pt>
          <cx:pt idx="33">North Dakota</cx:pt>
          <cx:pt idx="34">North Dakota</cx:pt>
          <cx:pt idx="35">North Dakota</cx:pt>
          <cx:pt idx="36">North Dakota</cx:pt>
          <cx:pt idx="37">North Dakota</cx:pt>
          <cx:pt idx="38">North Dakota</cx:pt>
          <cx:pt idx="39">North Dakota</cx:pt>
          <cx:pt idx="40">North Dakota</cx:pt>
          <cx:pt idx="41">North Dakota</cx:pt>
          <cx:pt idx="42">North Dakota</cx:pt>
          <cx:pt idx="43">North Dakota</cx:pt>
          <cx:pt idx="44">North Dakota</cx:pt>
          <cx:pt idx="45">North Dakota</cx:pt>
          <cx:pt idx="46">North Dakota</cx:pt>
          <cx:pt idx="47">North Dakota</cx:pt>
          <cx:pt idx="48">North Dakota</cx:pt>
          <cx:pt idx="49">North Dakota</cx:pt>
          <cx:pt idx="50">North Dakota</cx:pt>
          <cx:pt idx="51">North Dakota</cx:pt>
          <cx:pt idx="52">North Dakota</cx:pt>
        </cx:lvl>
      </cx:strDim>
      <cx:numDim type="colorVal">
        <cx:f>'Map by County 2020'!$C$5:$C$57</cx:f>
        <cx:nf>'Map by County 2020'!$C$4</cx:nf>
        <cx:lvl ptCount="53" formatCode="0.0" name="Rate per&#10; 100,000">
          <cx:pt idx="0">0</cx:pt>
          <cx:pt idx="1">497.55827881691698</cx:pt>
          <cx:pt idx="2">737.75989268947012</cx:pt>
          <cx:pt idx="3">0</cx:pt>
          <cx:pt idx="4">438.94027277002658</cx:pt>
          <cx:pt idx="5">167.05646508519879</cx:pt>
          <cx:pt idx="6">363.47114947751021</cx:pt>
          <cx:pt idx="7">214.30457657072051</cx:pt>
          <cx:pt idx="8">351.71385991058122</cx:pt>
          <cx:pt idx="9">80.993520518358537</cx:pt>
          <cx:pt idx="10">200.04000800160031</cx:pt>
          <cx:pt idx="11">0</cx:pt>
          <cx:pt idx="12">268.62026862026863</cx:pt>
          <cx:pt idx="13">255.64550489987218</cx:pt>
          <cx:pt idx="14">242.35080278703424</cx:pt>
          <cx:pt idx="15">117.75095672652341</cx:pt>
          <cx:pt idx="16">115.2073732718894</cx:pt>
          <cx:pt idx="17">459.20459204592049</cx:pt>
          <cx:pt idx="18">217.29682746631897</cx:pt>
          <cx:pt idx="19">86.730268863833473</cx:pt>
          <cx:pt idx="20">281.23744475693047</cx:pt>
          <cx:pt idx="21">125.31328320802004</cx:pt>
          <cx:pt idx="22">219.88761299780111</cx:pt>
          <cx:pt idx="23">159.91471215351811</cx:pt>
          <cx:pt idx="24">205.79981290926099</cx:pt>
          <cx:pt idx="25">158.10276679841897</cx:pt>
          <cx:pt idx="26">156.42002176278564</cx:pt>
          <cx:pt idx="27">102.34367004400778</cx:pt>
          <cx:pt idx="28">11.976047904191617</cx:pt>
          <cx:pt idx="29">216.27466882941337</cx:pt>
          <cx:pt idx="30">295.64685492914674</cx:pt>
          <cx:pt idx="31">99.502487562189046</cx:pt>
          <cx:pt idx="32">53.276505061267976</cx:pt>
          <cx:pt idx="33">102.27936879018118</cx:pt>
          <cx:pt idx="34">200.50125313283209</cx:pt>
          <cx:pt idx="35">379.14691943127963</cx:pt>
          <cx:pt idx="36">420.8311415044713</cx:pt>
          <cx:pt idx="37">569.6757230499561</cx:pt>
          <cx:pt idx="38">181.49918325367537</cx:pt>
          <cx:pt idx="39">738.49183556248465</cx:pt>
          <cx:pt idx="40">181.25323666494043</cx:pt>
          <cx:pt idx="41">0</cx:pt>
          <cx:pt idx="42">359.15854284248331</cx:pt>
          <cx:pt idx="43">0</cx:pt>
          <cx:pt idx="44">433.92973904773231</cx:pt>
          <cx:pt idx="45">55.617352614015573</cx:pt>
          <cx:pt idx="46">314.91687120826191</cx:pt>
          <cx:pt idx="47">277.52081406105458</cx:pt>
          <cx:pt idx="48">125.04689258471927</cx:pt>
          <cx:pt idx="49">198.80715705765405</cx:pt>
          <cx:pt idx="50">494.85833607460063</cx:pt>
          <cx:pt idx="51">100.45203415369163</cx:pt>
          <cx:pt idx="52">547.008547008547</cx:pt>
        </cx:lvl>
      </cx:numDim>
    </cx:data>
  </cx:chartData>
  <cx:chart>
    <cx:title pos="t" align="ctr" overlay="0">
      <cx:tx>
        <cx:rich>
          <a:bodyPr spcFirstLastPara="1" vertOverflow="ellipsis" horzOverflow="overflow" wrap="square" lIns="0" tIns="0" rIns="0" bIns="0" anchor="ctr" anchorCtr="1"/>
          <a:lstStyle/>
          <a:p>
            <a:pPr rtl="0">
              <a:defRPr sz="2800">
                <a:solidFill>
                  <a:srgbClr val="796E66"/>
                </a:solidFill>
              </a:defRPr>
            </a:pPr>
            <a:r>
              <a:rPr lang="en-US" sz="2800" b="1" i="0" baseline="0" dirty="0">
                <a:solidFill>
                  <a:schemeClr val="tx1"/>
                </a:solidFill>
                <a:effectLst/>
              </a:rPr>
              <a:t>Tooth Pain Events Rate per 100,000 by County in 2020</a:t>
            </a:r>
            <a:endParaRPr lang="en-US" sz="2800" b="1" dirty="0">
              <a:solidFill>
                <a:schemeClr val="tx1"/>
              </a:solidFill>
              <a:effectLst/>
            </a:endParaRPr>
          </a:p>
        </cx:rich>
      </cx:tx>
    </cx:title>
    <cx:plotArea>
      <cx:plotAreaRegion>
        <cx:series layoutId="regionMap" uniqueId="{BCC74CE7-490F-473C-A7E1-2D717B99E7AD}">
          <cx:tx>
            <cx:txData>
              <cx:f>'Map by County 2020'!$C$4</cx:f>
              <cx:v>Rate per
 100,000</cx:v>
            </cx:txData>
          </cx:tx>
          <cx:spPr>
            <a:solidFill>
              <a:srgbClr val="A8353A">
                <a:alpha val="25000"/>
              </a:srgbClr>
            </a:solidFill>
            <a:ln w="12700">
              <a:solidFill>
                <a:srgbClr val="A8353A"/>
              </a:solidFill>
            </a:ln>
          </cx:spPr>
          <cx:data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Segoe UI"/>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Benson
737.8</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sz="1400"/>
                  </a:pPr>
                  <a:r>
                    <a:rPr lang="en-US" sz="1400" b="1" i="0" u="none" strike="noStrike" baseline="0">
                      <a:solidFill>
                        <a:schemeClr val="tx1"/>
                      </a:solidFill>
                      <a:latin typeface="Segoe UI"/>
                    </a:rPr>
                    <a:t>Bottineau
438.9</a:t>
                  </a:r>
                </a:p>
              </cx:txPr>
              <cx:visibility seriesName="0" categoryName="1" value="1"/>
              <cx:separator>
</cx:separator>
            </cx:dataLabel>
            <cx:dataLabel idx="28">
              <cx:txPr>
                <a:bodyPr spcFirstLastPara="1" vertOverflow="ellipsis" horzOverflow="overflow" wrap="square" lIns="0" tIns="0" rIns="0" bIns="0" anchor="ctr" anchorCtr="1"/>
                <a:lstStyle/>
                <a:p>
                  <a:pPr algn="ctr" rtl="0">
                    <a:defRPr sz="1600"/>
                  </a:pPr>
                  <a:r>
                    <a:rPr lang="en-US" sz="1600" b="1" i="0" u="none" strike="noStrike" baseline="0">
                      <a:solidFill>
                        <a:schemeClr val="bg1"/>
                      </a:solidFill>
                      <a:latin typeface="Segoe UI"/>
                    </a:rPr>
                    <a:t>Mercer
12.0</a:t>
                  </a:r>
                </a:p>
              </cx:txPr>
              <cx:visibility seriesName="0" categoryName="1" value="1"/>
              <cx:separator>
</cx:separator>
            </cx:dataLabel>
            <cx:dataLabel idx="29">
              <cx:txPr>
                <a:bodyPr spcFirstLastPara="1" vertOverflow="ellipsis" horzOverflow="overflow" wrap="square" lIns="0" tIns="0" rIns="0" bIns="0" anchor="ctr" anchorCtr="1"/>
                <a:lstStyle/>
                <a:p>
                  <a:pPr algn="ctr" rtl="0">
                    <a:defRPr/>
                  </a:pPr>
                  <a:r>
                    <a:rPr lang="en-US" sz="1200" b="1" i="0" u="none" strike="noStrike" baseline="0">
                      <a:solidFill>
                        <a:schemeClr val="tx1"/>
                      </a:solidFill>
                      <a:latin typeface="Segoe UI"/>
                    </a:rPr>
                    <a:t>Morton
216.3</a:t>
                  </a:r>
                </a:p>
              </cx:txPr>
              <cx:visibility seriesName="0" categoryName="1" value="1"/>
              <cx:separator>
</cx:separator>
            </cx:dataLabel>
            <cx:dataLabel idx="34">
              <cx:txPr>
                <a:bodyPr spcFirstLastPara="1" vertOverflow="ellipsis" horzOverflow="overflow" wrap="square" lIns="0" tIns="0" rIns="0" bIns="0" anchor="ctr" anchorCtr="1"/>
                <a:lstStyle/>
                <a:p>
                  <a:pPr algn="ctr" rtl="0">
                    <a:defRPr sz="1600"/>
                  </a:pPr>
                  <a:r>
                    <a:rPr lang="en-US" sz="1600" b="1" i="0" u="none" strike="noStrike" baseline="0">
                      <a:solidFill>
                        <a:schemeClr val="bg1"/>
                      </a:solidFill>
                      <a:latin typeface="Segoe UI"/>
                    </a:rPr>
                    <a:t>Pierce
200.5</a:t>
                  </a:r>
                </a:p>
              </cx:txPr>
              <cx:visibility seriesName="0" categoryName="1" value="1"/>
              <cx:separator>
</cx:separator>
            </cx:dataLabel>
            <cx:dataLabel idx="37">
              <cx:txPr>
                <a:bodyPr spcFirstLastPara="1" vertOverflow="ellipsis" horzOverflow="overflow" wrap="square" lIns="0" tIns="0" rIns="0" bIns="0" anchor="ctr" anchorCtr="1"/>
                <a:lstStyle/>
                <a:p>
                  <a:pPr algn="ctr" rtl="0">
                    <a:defRPr sz="1200"/>
                  </a:pPr>
                  <a:r>
                    <a:rPr lang="en-US" sz="1200" b="1" i="0" u="none" strike="noStrike" baseline="0">
                      <a:solidFill>
                        <a:schemeClr val="bg1"/>
                      </a:solidFill>
                      <a:latin typeface="Segoe UI"/>
                    </a:rPr>
                    <a:t>Renville
569.7</a:t>
                  </a:r>
                </a:p>
              </cx:txPr>
              <cx:visibility seriesName="0" categoryName="1" value="1"/>
              <cx:separator>
</cx:separator>
            </cx:dataLabel>
            <cx:dataLabel idx="39">
              <cx:txPr>
                <a:bodyPr spcFirstLastPara="1" vertOverflow="ellipsis" horzOverflow="overflow" wrap="square" lIns="0" tIns="0" rIns="0" bIns="0" anchor="ctr" anchorCtr="1"/>
                <a:lstStyle/>
                <a:p>
                  <a:pPr algn="ctr" rtl="0">
                    <a:defRPr sz="1400">
                      <a:solidFill>
                        <a:schemeClr val="bg1"/>
                      </a:solidFill>
                    </a:defRPr>
                  </a:pPr>
                  <a:r>
                    <a:rPr lang="en-US" sz="1400" b="1" i="0" u="none" strike="noStrike" baseline="0">
                      <a:solidFill>
                        <a:schemeClr val="bg1"/>
                      </a:solidFill>
                      <a:latin typeface="Segoe UI"/>
                    </a:rPr>
                    <a:t>Rolette
738.5</a:t>
                  </a:r>
                </a:p>
              </cx:txPr>
              <cx:visibility seriesName="0" categoryName="1" value="1"/>
              <cx:separator>
</cx:separator>
            </cx:dataLabel>
            <cx:dataLabel idx="47">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Towner
277.5</a:t>
                  </a:r>
                </a:p>
              </cx:txPr>
              <cx:visibility seriesName="0" categoryName="1" value="1"/>
              <cx:separator>
</cx:separator>
            </cx:dataLabel>
            <cx:dataLabel idx="5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Williams
547.0</a:t>
                  </a:r>
                </a:p>
              </cx:txPr>
              <cx:visibility seriesName="0" categoryName="1" value="1"/>
              <cx:separator>
</cx:separator>
            </cx:dataLabel>
            <cx:dataLabelHidden idx="16"/>
          </cx:dataLabels>
          <cx:dataId val="0"/>
          <cx:layoutPr>
            <cx:regionLabelLayout val="none"/>
            <cx:geography cultureLanguage="en-US" cultureRegion="US" attribution="Powered by Bing">
              <cx:geoCache provider="{E9337A44-BEBE-4D9F-B70C-5C5E7DAFC167}">
                <cx:binary>7H1pb9xIsu1fMfz5UU0yk7kMbg/wkrVps2VJtqf7C6GW1Nz3nb/+HlapZBWl9pRlXVxM3S40MGOx
gsziiYyMOBEZ+V+33T9uo/ub4l0XR0n5j9vu1/deVWX/+OWX8ta7j2/Ko9i/LdIy/bM6uk3jX9I/
//Rv73+5K25aP3F/MXWD/nLr3RTVfff+n/+Fu7n36Vl6e1P5afKpvi/6y/uyjqryO9devPTu5i72
k5lfVoV/Wxm/vv+QFpX3bnYTptXN+92r5q/vVV2E9+/f3SeVX/XXfXb/6/udG5jv3/0yfc6zMb2L
MOyqvoMwFUdC5wbXBX//LkoT9+HvmqGbRyaR0jJ1uX3eh5sYIushvLPTOqn67ZUXR7Iex83dXXFf
lvgh6/+diu8MHj9+9hc/+fF5t+Nzx7ft4sX/+v5z4lf3d++uqpvqvnz/zi/T9cCK3k7Hn/f5av0+
ftnF65//NfkD3tDkL08gnb7Of3dpF7N/i+jXm6j0vvsefxhRapgUmHJ9/SG7wEp+RA3DtKgQm+vG
9uEbeNfjeXzd31G0l+HdFd8D3l2Bg4P3fK2vN360fcsvTpUfhpgYnJiWJV+EeJy7ROpMl5xuH7sB
93E0rwf4+S32APm50MEB/f/vbmJYoO9MmB8EmR3puoF1h5ly/XnBQDPCBBXU2j52A/J6JK8HeFd8
D3B3BQ4OWHVTJOPa8pbISpMQrhM2Mc0CkBPdkpi8689k9m5G8npkJ/J7QDuRODxs75MyTd4SW0DI
dU4s+TBrxQRieWRSYZomsTYQQwU2ivXgXK0H9BMQ78rvA/GuxMFBfHVTuHjD29f8FssvOzJ0ynVz
gyCm7ARjfsQIgW2mbGO5Jw70w4heD/L0BnugPBU5OJiVH0UI1N7aThuGJSkRGxwnc9nQyZFlGlTX
pyvwdjCvh/jZHfbA+JnMwYFs35RvDLDgTDKdPxhjRM9PY2DJjrigjHD6cH3iaI3DeT3EO9J7wLvz
/YODFqxCdO+7bxoJM3AbFpFwtDaWegKvoevAlxgmE7DgO6vww2BeD+725zzeYQ+An8kcHshpVfnJ
/U29fd1vsRqDwTJ1xgUHnuNnshqPKFMKn1qnsN87KG9H8wjS5uqLg3qZ7VDPbrEPzs+EDg7oqyjN
3pSmZEfwmikV1gNp9QxkckTGpZhMTPR6IK/Hd1d8D2x3BQ4OV5W28c2bxkvwpTljnIgHH2sSEo8+
FpHMsjB9p7N3HMrrod38lEf5PbCdSBwcuPZNcxP598X2Pb9oB3+QxBJHnMGH5vKB0QDZvONhiSPC
LIOaMOFb4/3URG+H9AjTD1voZ3fYA+hnMgcH9cy/De+/n735QaBHttK0GKGAev15BrRlckIJnxjo
zUhej+9Efg90JxIHh+1VdX8f/fvF938t4XWZRvdV9e8HuJuz+zdJTIZkh85H5doxL/JIUINTsmVi
wKE/NS8PQ3m99k1vsIf6TUUOTv9mfuPfvTG8UrcEEN5Fd/QNTClApT8EeJNM5mYgrwd3Ir8HthOJ
w4O2Tt7U+eMoMdDlmMParP4T72DMYyKLzZgYg7qnE3eGgfwEsE+l94H16fcPDtT53d2begJgv8VY
YMBQPTJ+JqyplEfjRW5sWdWJXz8O5/XQ7kjvAe3O9w8P2jhOk3I7dd7Cn2dHYMsMhgzl5jMBdyRb
UDVkWA9cjD4xyfP1gH4C3l35fQDelTg4iBdpWb1tyIb6IIub5pZpmfJp4/xFyC4I1R9V4Klp3gzo
9RBP5PeAeCJxcBCf367uk+JNbTTCbsuwdIRkjxg+9ZvXnKluwXM2J/nph7G8Ht7pDfbAdypycAAv
0+juPnn35SaK3jool4YkhkUezPWzEiKKqB1Rk9Qf2LftUrEpRtgZ1+shf/k2ewD/suDhwV/cJHfv
FmkRvulSzY+kaXGdSmszxyfgow4UBUhj7e8kLbL8NpyfwPyFm+yD+AtiB4n3G9ejUHhcgurGX1hz
48hiJtPhua3jrIlTNgJe/RzU38T3BPmbwMHBe+rf3b2tR4Y8tsUsFClM4mO4YnC1meAoBF5/QH89
dcU2I3k9shP5PaCdSBwctsvCd9+2xgjeNnJfJt9GTJPEphSIlokAq842FMnEH9sM6PUQT+T3gHgi
cXAQX1V1Vb55klPqRDCEVJt5OiEyAbKwDIJtGw91RhNKZDuk18P87A57AP1M5uCgXiEPgZrBtzbW
hKNsH7N6M2GfFR1hb4YhDOSzoQVPrfXjaF4P8/Nb7IHzc6GDA/rSv/UiONnbF/5WTBiYLuQfXp7T
7IjplgWf6+HyZG3eDun1YD+7wx5YP5M5OKjPbrDXqHjT9BMDWWIRk/DnZtvEsmyKsQR4/EzM9sNQ
Xo/w9AZ7ADwVOTx8U/etC5AsnaDM13igwqZhskQFC1LLhD5M5EkK+Wwcz09AvCO+D8A7AgcH7zl2
P7/thhwETyZ2YlhsEjyNHCeKzvhIjW3Xhe0myXEMr8d08xse5fcAdSJxeKjeHidV+rbbnFFwRCiV
jDykmiZ+FmJjwjmV9IHz0HH9qbd1/jCkR5g2F1/0DF6u/X12h32Anj714KC+TtvkbR1qgdJfNs7f
BwM8STkCaFOHP40IehfhzUhej+9Efg90JxIHh+357el9Mvhv6lxx7NEwTSrlM/OM4h5BTNCWL5KW
27G8Ht9nd9gD4WcyB4fxh/vo7XfEEksQ5Bp3y7fAeuCPqN7aln5P3OfNSF6P70R+D3QnEgeH7fnt
2f3bOs/8aF17Bxg3EdCEvTR0Y0wyUflY7LNrojcDej3EE/k9IJ5IHB7E98Xt2y6/gNgAe4k9khsi
YzKLR4jBTyO1NAmMztcj+Qlsd+X3wXZX4uCw/Rj5zVtji9AI2NKH5MKzNRjTV8CJJpMIaTOS12M7
kd8D24nEfwC23x/izk8ee0TNtpbxhQjkR3t6IaeEXcujU/wiNTlGviiIh2/1kC+eoLvbgewv46JN
G7Rn/b12pXd+5+Znfv/F/Ad28Lq4j//wk5vvAIjY80e7snE51sdi9/L6M415UGMLp9kUW9dpQi4/
jOj1E3R6gxdg3PkTOtNNRQ4PZmyNu33T2Gfc/CbRX898eXPcOE/hVo2hL/yqp+TFxXooPwHvrvwO
lC834Zs88eDAvUTzrretvUPiHqVVsLLfjOzTEssx58ssU3D+bUfzU4g3A3o9xBP5PSCeSBwgxOj1
FG8n0gvL7A9baWxKR+EVmg98Sw3sQLzeCYFiautBBSZW+vJmHNDPQLwjvxfEOxKHB/F90qAP0Bsb
aT7uakW/rr+Mf1C7gy5909YDlw+D+QmAp3fYB+KpzMGBfOXdF/7dW/MYaC0hKcM20vXnGY8BjxlR
Lv6bpBG2g3k9yM/usAfIz2QOD2Q/rbu3tdW6YGggwl7uijv6WgiZUAs/7eV1NY7kJ+DdEd8H2x2B
gwP2ukAv3DdthotoF5lAC1b6xWh3rHO3JEeh7AOBNaGZNwN6PcAT+T0QnkgcHMRoxl2Ebzt3BUeI
ZNGXS63W24SFFFwI5JHGz/bhm3z+ejyvB3hXfA98dwUODt6vN8Xd9gW/hRctsGMU9VWUvcAsj/VV
2Pm/KYud5HfHcbwe1R3pPUDd+f7hYXofReVbgorQB7QxKjAellu4TTuhkQSBhbaK6Py0cbim2I7j
+Qlwd8T3QXdH4PDgHZujvnF7cvAbFjUE29asTxAem3PgGrrU001ucIrww5B+AuTpHfbBeSrzvwH1
X3feeWxyM7upbubrMz6enDbx/avbYyomog+84cuGekM4Hd/9+h7+LxpxMcQ9j0T1eKMd1nG3Efqu
1P1NWf36XoOzhUwgthwikkJZJc4geP+uvd9cQh0Pg3tNLQtXqc6gMMl41gkOIUEfEGx+wF5E00Q1
CGot378r03p9CWXUWPUpesRhlcCmZfZ4+spFGvUu2htsf/jDv98ldXyR+klV/vp+bLCebb42Dhcl
nNjYjn5kWFFw5AnHM3H99uZybByMd/D/9LSLvSxj7MwjhW+d+L0bBndtlelnusvL48aT9Uma+cMw
N4qoGuYe69pACVJlFwE6Wjh/5JqMvLOCOLo+j/Lxiy4hcXOux1RceboRXmZtl8ylNoiLopftMC9o
QYZ5FbjuSdIlybFFveBCy32hXbm6VdpBHYvPie7w/oTzSmnNgJvWsV4Oc9w0ba483x+qK6tPwvoq
jU87wVpdPT32ZOdF3aZZj01M3sNJNY///Od1GuO/9Tko3/44HnTz7V/L+3T0qMrpl0aFfvwW8HhQ
8FGBdv7xTKO30E10dnOUzl9c/BGFhvPwPYXe6VL5qM9roQd9Hl1LaVIEhci16CNF8KjPaAF+NCZO
0b5GN7jFBQzcVp+htGg5O54ZZKB8CXsvn+oz9tyj6BTV5Nj2JaCB29+5AxNOF3pJnzE/d/VZX88k
3Ak8JKLbiT6z3uhcP8/JeVsES88YUn/V0SDIAxX01udOarck4r4/qwnpomOf00YxvSvZaTRwN7a7
ihtXnMVNavtZwZclqS195ouMq41yD2HXFUqWbfpnKvWsn+llVNheUGtzkldycJXXuTRa1q3L2LzN
0XFgXpR90gcqjL1UnlZBxE7QAyhvlgMpTc9RLnbH2MSNHDz0by3emGXA+tdmeefgkUctXivdoxYb
R1IiPIJR5tzAiSFPtBgKLi0OhhqazKCaT7UYBXi4gApbMrHK1pGEIUddCEKycf/pjyixiadPlHg9
F3SCMMDClMKcfWqUmZmW4VCE9Xmb13bU6nG66ilLjA+xo2f8xC9F5V+nsnGpGhxPtGeekTTdzHdE
HF6kOb5fqCLSPKh5aJBiRvqAqLjqK+9c8zizVNBYg6WMCCSuaphXJCujdx05i2tC84XQwzoP7EFK
Nvf7ME7I/0nruo0ORg0zCRtR/Gud3C0C+OZmPAhuvQWGfekW7K3BiIVeIwYC9wdv4cG6Commkgjs
147E1rrKdVYUuoe9N7qlj/0Ltt4C9HLUVrAFY+2oTowfUUxssp1qJloHglcyOcwrdoiQiXmlUmQl
67h5NoCccIelX7p95cxSU1dxX55rFZXzLOZRpRphBbkCgzz8ppkRM2zTN1Zlk2lnDsY+73MtXrh9
nto8Hcrz1E1WXkHqE5G3fEYjyU5xjJR2lSdlZuOQNu208oWhMhqzq0Zk3edAyCpRdRpoSyPLUxWX
QW6zsuwV7mcszDz3EyUbhyyDXDo2xt0pz3JXoe+dMxIXJ6akmfJy51M75B+7Mp1xvEdF48xY5WVG
lGAitDlstUGdmVOHcua5+V1tGe2sDrLSjpsisAuS9OdO4brzttJnXaPfehrzVR6V2twJAmPR68Ow
tNLcVYlrLrXESr7KvgnmZRb6syGi86grPhZhT+eaG4JFMiuyiHgs7MzKihWJGZ4fG6XCm6KzKhFy
1Ze1f8ldL53FhjGsstCUdpv2jmqzrFm5VfARXpZu57Ag8zj3DVXDYCmqZ2TuoTf8zPU1S7Vx3akm
jcqT0OfnniEdZZD4UupxO68cvpRxvcpoGyonMhPVy7SwKXH1menoS80PDNvy+i9W1fR2U40/Igur
WVUTZxb1tWsXlsbmkaj/iEs5I10Xn2SJ4Z9mhd/bxOzm6cAXmh9lC2vIE5gopikfZlrlFltJR55U
farbIjQz5Q+O9qUnfqqIXlvzMs2EInXXLUzqSniGcX9spl5wzYNsOC4N0cw4b/NF2RnWwiy1flZ2
Op0l8M6VJdxlVzOqcpRnzqUR/J51GT3NNXHcJ05smxbJZ3VZtIpE7tIjNVcyz/JZFGnzMMiv05J9
Ed1wFpgtV27D6EJLfH1u6IO35Fl8M1jB70Fe0WWQOoXdBm0y12WgneSmvKeDFsyqRloz6MR1VHaK
tVAJUbifZBqki9oNe9t0ncgO3cpuhDHYtIx0ZVTWcW4Gxu89HQw7LMrTTgv/GHrazTtPZPPAD/qV
lcBvGYZEKC2CLvhJkM+4m9GVN9B6Tr2+s/UIfwuN4l9aWcWzkHfOjCVlY5dpny8NAQRTIumCBXGx
cEjwuTCZe57oXrwg4g9XlvpJ5/LctjKmXUfUiEu7Zh6d8cj3L+MmFHZSMl0FodcvM18W13rSiRm2
l4WXA/aZzcpyOMdpj9FCBGE7Nx2PLYawjmdIJPN50hmuqkxNv/BZAQ9/COO5UQrPrq3QnHkVCVTK
A3ZsmIVj+65oVqbpHldWY56Wml7PNNPLPtcWwVsUDpmZNOA2c2U7s9o4V7qV+nZpBfrn3qG6qjSD
Yebmw6LyMm7LejBUMYTJVaiR/sLJav3EqMrWUvAMPN9utdCbs0y0s66KmV1HSTgnfRkuMNT6jGtY
GCXTzpLUj5ZpyD5oNPzDx3pqB4mIjpucu6oWjTbjA95nNpTWintRoHyi/9lh3Z51bWqdZM1gqoBV
V7rwj+ukYSdi4L6ihXXJnCCftzpJ557scjW0EZtR2lXKzOVtXUWXft9dOEZ9EdVJpfTAN5a9r93H
dOgXUTGcFhU/81t8v+TJsmV9rxKaJAvuaoUdF2U2652mVB56kSuD+jd56rbKFcNVmZrdijehq6KQ
a6oVdWUbuujnpp+asyLJoVIuK857ky/q2LyROcmU8ANiN3FpXTmm59oxl/O615SOqbbsaH7flFGr
+NA7H6wiIEs9MowTR0ThIojMZh72Wan6KsxmrYzFyiP6xzQyf2esPAtcGhyXVvdFtCVX3GeVHfWE
Hde6n1xL2XyNnKKdZRm/Z17b2o3jV3brRtemUZ9yWhUfMmGe+GkRKytNo/OIM5XoxUXkOcnMIZ6w
nTz/syhq+PmSOsoa6nRJae3PHKsP5nlbRWd91BZL2hVCWcSRqyhIVEm832Uv5HVP+1UaJcbpwIJ6
0Zh9vqhE1Mw6gScmw3CdN9S/KEN2FhhYhDrN6VTYSsxnw40WRW1ZSo+tqwzhwYxVuX/a5+WxW+SZ
ahqiKbeqTRV5WF68OGe/RWH3r9ap6xXv+V1am43y3Mhb1GbVLruk0xZu4lg2jxv5sYqaCwTxnsoR
J2Hg7XmWl45dWWZmx85lGgzpvGX+osv9Fl4gjY4NT/tayyxQudbdET8zYQvr+lg0QwFb4xfz3nHY
CvbXP/Ea2i5dDVauFZpl14WIlYhMsvQHYi1c3pKFGWXE7mhmLF0efG0b3zoeNHHdV+VpGeaFyjT3
T6LBn42SyFloPBoUzZixsFIu5gaN9ROR6aZKKVbyAVZ1UbAinbWiH0jyR8TKpPpM/copQ+islstk
1bWaTzPEcLlI2y+V08QcUzFnZRCpHNoXi4+OVcg2U9wzw3GSpUFslWSVm6nfGDbPmOl8JnWbEBaq
vi9K4c6tMoX1DlU+ZK0fqsR0rEtCY86K39KmS4bkpCBNyaUdpAJxgUqCyNe8SCVZMRTF+f9IQHe+
Pbh3yks8pSX++R9HXuAIue+52I9Haj51zDc03ij4JPTDyShwY3WOJjNoWPDExTaxARZ+t0RDTyGp
BXJh62KLI4syytGXZowW103bty42P0I9E9U5+DhTjoUvP+Jij81gJ7EfSDmwcdghAm+djeHn09iv
aqsem4dCds7i0p3rWerCQGLfp2JZr/+LxnGBMC13fDZ3ZW5U86CsDb7sYFO57Ql/OOsD+DPKT2k5
fEgyQ4Wam5waKa9bNQz4FWce2usMc7+F3T3WdB5fDZjlc6cqL2N4YWeJw/PqmGldeuUIr26xEteI
fJWh11FkwI8Srvy96hN6HIVBcNXoQ0JXTaXnn0LYPk1FbuHLT7ls72Xtiy9EK/U/3dTTPxhttvJE
2WClkJ+czvvQZE09w7PDRYGjalTWRM4yz2g1y9PkXguLaMZ6rYXv4X6KUs38kGW9d1lIxpc06H2s
qq6wAyeVytUZFjwPjggo2Ksg0/SFGYf+CgtmtDSawp+zwUiUUfrJsk50PhtgGxdWT5NZSTm9KZi1
zBFxK5F25SfTk+W16/TkRJR5fhUmSXHmmIEzN42CncDWpCoUfnVcywKDgHcwT0Ojv+1ELmzXNeoz
uCDBLIG3Pg/gGB/TOnBqlUaWDBQvmxwDNNLfQQpVM6Nh+nXj1vJMpubX/xFb8Z9nBdh3A221c4Dl
E/YHUtsoG5MZRwUjGsap0DicEkHxNsrG3tmx97Z8OA8adORTEzD2sQFtRJEYMDHlvkXZ2LNJGQ71
QFcEXB77sv8AhwlHeGoDUJ5hGWPWgILDNEYW4KkN0L3eiirNis4bvSPLnrXSshsvjBDkCQsxdY+l
q9aTZoYo985M01NBh5s2zBvltPU8zLXmXMNa/4l5cahit/FnJhsiu3YHON2JcSYHgjlG6dwXhQoH
q/ngmENr51UYYgk+F32Sz8zG1y4D1xo+xg1YolAzqN3p3iURmWdXBa+Wbu/A1WsjxRNeIhhoLxuH
LfSqX1DXSuzGrYq5VmQf+7qxBy4XYO2XgdvXSiMlZgKKjGwhBrEwomBeV2GsWJo6qk9BPdVV2swS
Pbl1wV+deGH6pa+Lszon1Ry7cxC0phdtK89br/9c53ExL4vukxn5v4WmF8/7WCtmuZ78Jhx25rTk
q5MSRMt6Vp/VNb/IXTjDhYzCW1pLvLreIap2vbsyY+2MkGZB4+i2bJ1zN/SkClP/oxnLi5xVf7iF
PqjCQBhCyO9tVCOK8vSPPHMMJb3sJOtCRHJGOnMkLzHfE2kLN4yU75p4twZfGFUycyuYD7+LXFsE
FrErrwuXda7XqqrY19zPTv1KXLhpu/CTzlXUdVZuHV2X1FvFhXuHk/kuasNLFaLRY5Zm0Ql1G0+1
NLjx3XYVBIGnSrOslV+QWdrIWVJonw239VRoWI3tlPUVzZIA3rt1rIkugstWZaq32nopQpAAwCOu
5k7kabde4fUzzUd8ECRGsTC6FK5YYixYNHhKb+qvbksK2wyta/Chg23Aj/pNl20/kxWJVO15H+o+
8TAQWYOHCfWrMhko3ieaZVfH2F4Xil51KRaPYxnEnCDUGNxFTp0m+tTT2o2U41lmeJ64/VmUIJVk
sNA6tuIrzXIr8UEGuuPFoA2YRmxZlR39EPXcFP9CeF4Vnxw/z7wvqag08O5Rof2f5C9Hn2idUf1m
JCXSg3/NYW62PLwstTWt8ghVDgZ8JxTxIwNkgrp+JDDRCR1tssGq47DnMdPz1LSOCSWTr8nLtdA3
5wqt/kyq0/EYHYFDZn/EspJnzhW2XaMTGfL0605U1sS5cgy9EU4EvtFlay3qr8xRreJRwXjWntWs
peE5eBPoXx5oXfQphFaKjYJ6Wtn4x4lrWB8jWiWfiNS6YZ7qMvvUGFbWzQlvyjJThZNhKsJh7AJV
FlFzaxAGqzdUaa+BtKvKT1Q0Och9mqd3HSdxBprT9T83llP456QN2J2n5xGo0MC0hdX6HJYvngdm
kV8Wnud2izrJteKeNU59/bfPsEkYQRP+WrFxzmT4WCL/bTYwCD1GDeaRbmJJNpCwM9cr/De9RsII
/a5AEJrSQtUd/IJvUQNq74gpsF9pzGxiMmz1eh1PIJWERA90chT6AY/BnOq1AIOJcj8cIoGBIGU0
SRhlVpjlWeJ6H2ReB/J3feOq13HFDPi0zPvI9L4IsQh4WPAtswTBFQ1RdAzuGwwXJZ5bzwbRdraW
5A2o38rkS5JGaWR7GeLsU4v2uvyalSBm56bZ6ZrNSNgFjSrSlOuNQtFA2Z3KuKTi3EV+n6rW85Bf
NXhRXvhZ635CCpQe/62sG2UFfN9R1rFi58m5zk/0FXKP+krQZwA1JNxEbh0JG2jMox1GHRKqzJAT
YmjBiUTnN33F1nZTIvNkwOYam9znVmHXZSfwmZHAN+Gesh+Kcp8pLHJVMPbCwHG0poWOJhMPV5qi
k54IrXM3GvIePKQh7sseZQcnViPylVkS5ZXVnFeGAbI1buPP5sC65l9G6HWrpO7zcEV9Joe5lnlS
n/dEH2kgq7N0u+cZr1NFh1TL4OCALnXtjLdlfdqZST3MnRR/OQ1iI9IU/Ou0glfVtezE3KTvo0rX
5sOY1P9bWzfaikX0O9q6cz7mE12F1KOurjPuKA4xQCKvbeE3XV2XlIz7ttmWdtnaVhy8IhC8jccV
bwpHvhnXdTIe24WZtc7gsx8Kx17QVfSpRT8PMEYoq0f/+N1ozGOuCAsZm+d6nWbslDhVVSN8D2h3
Pqbx7XCdTC/6dmT/1kl2OubbnaanBXJ28jbsrc/SCF0UofjrihQ39Jd0U/CBTIWw9U0hyMD7ASFc
PdY7lUPoknkWhrqlmIxVBKrTUlYfMc2OkKar5yloZetq0BsnuP1bVTeq+l339vHo4uceLqzdN23V
jwyU7HGwgRt/9YllNeD94uhWcAESjODTgj6BohIs0tj+iv3NGydha1lHV4AyJO6h5WN11A9ZVqo/
4w5AalrYQE3QahXWfGJZg6HxdRL3w7kgGfVOtQL09azz6qFWRSJKD2lESpxVgeb4N6hVja1ZobU5
s0UWN+WpU0Ye8h5123m2LHJ9ZXRl680LT0RZgRx20so/Q7c3sgUnHv+ABAhDDjqIG+M08512mZL8
uEC6UV/FMosGO/Vc15l18AmQRk5zEh5HpAs0+A1DLb9Kz/8KNpYPYAnNQldN63xJXF27SEjv9ReZ
XmXg8zXSFtZZSozhok68bFBuKcO/I7qHAlbg/x3rPDlj/ol9htyjfcauew76G97qmi1D4PjoS+hH
EmQ1ilYsFJCi5m/Xl8BRt5gnWOAJ45DaavxYDTiWwuOuBjo6/FjJHxj2qcrDnYGrg1GAvEeN7Xj9
SQ2r37ZB3bEuOaeVs4jiNupPBrNqYtV7gc+u/XzAGs+tegn+9jaL87pe9m6ZGnOjzqrwNCxp5c7T
wIeOygSUC2qlurD7nJWVm1x2Jel9lazLT3MS8/uuHYr2xKcyODUzZMPtIs17FaCI0A40hvRyXoG8
L4pubsVhteia+Kqu/eJ0MLU4VYHp8jM9ckF5DSJZhmlQIaXZ+5caTz9w+CYXsPjFnHE/UiXtStTC
5B98VzMVR6XBH1bdGEpzuVji/1UfepemyvT7YOFmoAwVTZzMU6aWu5nC/q9AuSj/Wtbg4jVQNyUn
l1ZGEdQ2Tr4Mw/S4tYZIhZ3h27ofRMitaRIZeBTdBjii8GtcgKOJI4oMotQjxLUJMpeJ39q9ldRf
ApnkeC+5r3jV6GrwmX6eCgeVMdK413q/UGWPuosAi7jqnOhjRUCDGQEr7Yo0KM/wQ7ZqdDf/7Pe5
e5kH2W8ays6Uz4Yc1Qk0RNv9oJ0PUe+D0czvSiRG5Mqqe1OfW07PhrkwrISesICDbdPNqitWfy+D
62WQY834a5tg35Tl8xVwlHmwB5Ih4QWuBmkwRJo7JcCodsfplMhcIYOGcshxZj/GwmNJOx6P9uAW
RTXJmFx7Yg9M9PzA6kcQEhDrh/w1wkeHbFLTjsp48PFEgG8Cl79rD1rq9rLvB3qWy7o3/uzLoLoa
zMZsf8NdPsbCOEUx0Q3zjN8rGX0VTYvKg4JegQXis8D0QKwGZ2Xqn2lyWFkpA7FbnCVxfO0VoR20
5KMfxuc1Q+EZj5d9GhwPQi5Dzb8OO7KK4mYZB+alU3tfWye8CAwfbKk0VO6ReYTSLtVn9YJ02Sry
uyUYr6sY5Hlrhl/9rsUXzEWf9zrqVvQLy0t+J5WYCy8kCgv+gBLmOlJ6b34NnbZBEYjPFfzEueHr
p15gmYr18kzXhjONdWfcl0twycvM9ZdCj077QFxYsjpllnPCImNp1AXqmLschRMBFmINNREDSj2K
7FLC3QxKDfM3N/7ELnElhrxVIdVnIAtUXCcnMLfLti3vhNvNpAY2wZHEbkP8OFqIW70phpmb01Xg
V81cc7SbwY3v40quqjJrZm3MVppmmEtsRvig6d3CSfXfAl5eec7wMRroB4+lp0iozeFlwYpxw+7S
/DNKJD7E/W+10DwV6XBacpehzk6/CYvsGuYAJHoUoQSpONXKgoHpaE8a07D7Ku2OO2dYmkPlqsJH
SQvRYN+QNbThr3+KPLDZdeGvUm9o7IoGc1NkKIYzE3tgxSzskHMpeu2sHwyuet8/bbMyR3Edc+26
TE+5ZuLNiFaZlnYcJfWnyNSu/HD4w3Ci475PVmVY38ZxPqe9eVH75md9SP8YRBypnjcLL20+pU56
ERqx+m/2zmQ5bhzrwq/yvwA7QHACtyRzztQsW/KGIVs2CIDgDE5P/x+mSrZkuyrCey86usvqVNnW
BXCHc75r+mBfuv5NJrqvkyWhFs/FyuZOF82583my8iQYhEmkUbusD7OY4ueDaiFLxrxaeSZbW2NW
oGdpr2EvK6LS6tf2UFlra2hXTcf2Rodb0VRxatOn3Atil+ZXLJvWlZC3uuMb1vR13I7OLa+tG8Kh
ZuHVtSdVhcnPopvSF0VKt61d7mqVQheYiueBzyIedTFEqST7rKuSKsyfWJ0diqlZB8Tcd6ITkVcM
X7shCyKHKjuuSH7vOPIhzbITtIVX1WxOkqhH25Y3mIvGdFHKz667s+by2p/5lQ7otViEPxPVaAWI
A1oLF3gVjnbqXHKV5klv3EveznGLIVcM+vGtl9qrgeq9U9AuQjT3kUiRw6opwwSk3KUWq1e0D9a6
xZc8zuN08Jo4r4sL0vkqVsP8PPnZPY78RWHkCXmMjqoM2UE5hU+Nkz/2rpOMZLps2+ZDzazdMOZ3
suqyRBj013hIoWTxx48BxzgmG/x1OIYVfnTpba/LW25VPCYt5sypvsjcdge124OrxCotBp30fnhS
VvtxqKCoDFgX8zy8ZaJ5mFTvRPbY7f2Z1lHvNkioK1JFqTXFCqKvIrXyqJ/7W20hBFOK48M5/uBk
W1VNlbimPwxhGeX4ZFSPeh1glJmoUO6bavxWUszaefpFyNmPSgJ5L9NJwcuPUjTXyL4gjbNUNEp+
iZPexpOaj2MvNrq26thFoIrcG9YMOsTSby897ay1K3YOBkiNKSCC8tQlD8LPVZqrKEi3hTi207DO
dDvDPlGOEYfSiEGhGk+YA0YhFRcdcbd2aZ7nsNw5fXiYbf+WFm6+6hr/ulfqMcA15PjFjWzlxWws
JGBTjeOYbQav+JDXVu48GO2JAIqdWul2Q7up9+O25V61MlbQNzf87GQiZ1eTe27ly4aYfetPsD0t
Bqi6rDP5jLSTe/tynMrRxpUbMH/3N814STPw7v5XmtE/5aBu/SbVwOdeU41lZR+qbFS0ILu99Cr/
KT0wqcdNxlA6h9ReDBffE43zF+B7D9CRX5YYoNP0mmgspbZD0NgEhIqeNfR/0HV3kLG8zzNgxCPo
6iPRgO0Dzcmf8oy6sZtwLvTJRe+xJ06Oktmrgy2cGmqfq6ktoGTNZhJrzO5pNFl63raW1lVsh4Xg
R9Hqed5jT1JpIt3nhG6dsEXB2+ZTV3+wM0W9q97trHlVqL7Q21EJyHjN4OC551WGy47mqV4RQcl1
DT1idusXTZvdDhmeQpIh5TmIEmKYL1lF5mGnmJ2WB49yojblpD1+9TeQXwIZWey/B3IivqgfoLQf
FfRS8L6GMUOsLigdpCwuLMDL6PNtGKOZBGUZpbB+LDOitx1OtO/RI8etskyQfgTyYusABiBApr2U
vH9WQf/qN4LxE41U1MA+hG84b+8D2Q5l47Rj6h69KocM0so7ExPNUihT66yuLuS5T0QmYxKftv0c
O0Xa3M9mxpw3YhaDnVMSvwpKTPoRlUqI7vNcVz5fmQFiu5MrZO2iErSsKu5S6uovVQ+9SIyK0nNH
6FNz5RSxl7Ob0dTFHP+Ny3Nchv9Zx73ghn+9XpdPfe/s2P9bNqLSpYHy85SIYouAh3kmjDAujGjo
B73GZfA/aCQ90IN8tIRw+b6JS/9/KFlC/BK4UMggoJH6gwv2rHV8V8gRtHSIT2CBxm8Bjrv3cdkh
AXK8bCAnVtYW8h2Sd83JI5Ygl0x46r4btevuBXMx1mFjCVlM5otPPZqw/hUriRZ+ZIWtfQcWTnc0
pfdJC2V/mAbL22RDMV6KwvCdDkQbiYKOB6qzYEv5PCWpT+qdpriXy7qEHBpJ34YPaf8wy3TaNC4y
Hc40X2tqILlvGrm1Chney5xfcot8U50zw283WqgDSsiYKZsOlt3Xm55rG+Y759ox/aXFmPyM8ZUK
ICrSeYy0hmygtco+tI4g2wZCm12Vh20ehc3sLUL0Er/RJjUx9fW08uwqT1KYFWCDaqfmxBTPY9IP
7E6UXcVXSFycD0pDpTSFmRORQS1pHa22isp+ZYdijKCxHOZYiy4/6arw42am8prbcrxdxG4RwU96
mRl/So0Fy1JNnowd+pBDTCpOgyG84tMM4dAkC6i/PD8hNR0uU4zsPvvurE+8H/prr5xzuuUotnNY
U2qVJ1ZtUF2psmZkn8JvxLrZoiuvlNzfj1W++Xv4Xx4lZCP/9Sj14vnrr4c/wKe+H/6z2tmHKh2o
8kWQ8/1RevEaLi7D5fV5wQ+8Hv7zIAOQTtwLZ5/rm9wKTV0APgObwMv9ZwbYnzOrRc8A+SN2yS0D
bNwo7w/+RN0GB55lF7AuqDESzLTjapASwgLPzn12GoTTjQfbhTgmni3dkC9+2qPE8Zlgzl5OjGZf
ywwxtZp4R70HtD4XMV8QZsNBNr0DbR0sT55/FVrUrm7DlulBxgMZ8a+BajgsIjZBcbb2WYey7m9I
voQkEuD/CElTFL8JSHzmTUCia+jiVoE04ZzSfx8zQM0A+Rd+MYAeFpO1t48RwyI6TBKQJp0pGj+S
pPNjBA6aA9wZYRjg/sljxJaYe/8YYeoHfT9GwBhGo7B4H5PjxEmn0tI7QZhYJi0MlkBicJfJeIR/
KXR7x9sj+/Y2VYB+egiHmnjWFRQ7W6cMfLTpnVKydXi+7dDnX7EUpt393FK7gDpU53mSnW/JkFia
4hmymmtS2XM0SUNhvIIULCvpaSiJ2RAJyaltgjQJ7ZHteC9FzHvaJdyt+61vaL5TmQqh1xzvh1LX
l2jKoJGD/7VRAV4SNG+sSbPVhLiPuQcnYDqbz26Ke70OAgkzVtFvxyIct+CQzNvJomVi19WX1kbn
iWX9WoWq32pqTScyeRXOjYZLryjdlbIyvp5GzSGzoB+HRdlOF407jLldohbdOwwA9a2rS4jhvbMw
Xi0a+XJRy3uLbj5bFPSGV13slJ1MRsAohj33hz5pUmL3t3jK3e7WyoNKrGGDg6GJyLzEE8pKyEEC
lwtzsNxFCDKeRSGzlwZkxZGpwg97Fo6QRUNiLEP/5pkvM8SluP73c716fp5+c67xmX/ONcDOC67M
x9FZJoVLhfOj+EF9s7TpcUiBRXovRYLw8wzlD5nzIgp5reKRf6JIwRvhLGad5VN/kGQuYv/353qp
ovCNFj87dE1QmL6bHhKIrf1yKtXJylPIxK28qVd9muUnWY0QZwd+usnLZsvyIV+PLKiTVqa7qQ6K
CISQ9MNc1c5GQ2JcvaiNDeVF9kGdZcgzKbV7iQOuH2SnSMRqTyfWQL1yx8Qo7trZFzyBsPtzBSd0
5FWe1ezteYTTMkuHid36uXDMCpeDgonz7yu0vEL+MnP692h9y+r7XqufP/P9FcJIGyIfBJYL/9X5
rfn+DKEmckDvCpA6v8AUvtdEgJfjlyGrgwr0XMj/eIYWcwhW1QdANqGY8d0/QjB4qNbehSuITdDm
QdqEeTuWCP2cGg0ZTPBe0DgnsBBG85jmVtdiAiSQUEeyqgcTK1hHyGcFC8BwQv/gW+r24d64Raej
kDQZP7Vh0TifuhafgRUhtC/nuo54CdN3zC14Oj8EM+QZty4a4f1tOhXBhtmZ3TzPqcE4pPNHr0rG
WYb5oUzxrbZOrksPDxCauqtWwIjZu6pot0XbjrFz1pbyvpbZCgYvBU1oWAJAclaiWnBljfg9hHl5
q8+2M5NNwRF6/pueNmYFvEJxm52Nal1lB1D7jcjZjuRsZkOVpw/ANURTEdbzBWqZ0P17o//jh0Ry
8+9n5JXT/eutfgaJvoDNIMM4Y2RxrYMF/pPC9CyWRjsJpQB7+dK78gFHyEY37J/H4PVaBw4NLS1s
Aj8TnP6sgPglWVtaatDVEzgTF5rK8vU3khBp/LAHj42eGunNKSYQTngNViqURp3XpPWjPquQROq4
ajed1UmlZ0GpVJxVS70/KrId8nZXL6ImUWHetIFTsEdzllqYQ8QYQuXdwXHUVCd2YHqV0PMhKM4H
wh6HID8g/3AXi/1yaILzAUotA131+Vj55yNmpctx+3uxv5QX/6neW2kN9N2vIRv8kO4t5r4ALz00
Bv5LLvI9E8GxgCh66VuBuIeu19t216JWQoijEwYDAHR9SCBeQ3YRmtqOC7gOrHp/av09s8neVRio
xaE0hZUA3wrjhJ8ykTkcCbVGDx4QGKpCz3KdrQWWXvltUn75HGR1k+/ozD+VrTuQ2zxnxR6Uh/Ya
9BCWfWS2IvOKkhFyGGh/FmnMWSbjnyUzqudjuG0UKe/HXtpbg77s54DX804aU+5lRxrwaNLtYEwK
S2D9hbIuje0yfXBMfqFgw1VqwFwfBJgj/s87M7RzBHpaGdV+brZMj+O+CIYi5lWbXk7DNK20X1m7
jDkDTLp5vXGklz11SvJNJ8Z+X2DGdjHbofVIBmu8VfDnnXTpBhh8g4hSodiJfDljYFjr1oayoRKR
RYYSYAywEbalTGPtLj1BvwCnB8yD8dKZK/jQQuVHrC/IQXJqYCce8sR2i8cQ6Kwd5cxs0mxuOEb9
qK8Miqx9m4fuaqh0ovtK3fv1xI5tEQBl4QFvo7k4cp0HGYtG4bqp/zcL+6dmQPD++wuzLtvut6M/
fOpH1YAZHuyvUPDgkL3Nw5YFtz54gi5eEfvsrHnbDljoWHhEUPefxYU/DutiboDACPY0gHbxHf8o
D7PRHXuXhy06X9iAYdDHqwWC4U8vjA0GRwYuijplnjsnkqXWiG5xJhXk2VaNYh7C9SpGgJfjXgp0
DOhLFv8y0OvnIDC3teM1CzUTxKD9VHrg7LCqqiGlrX1U9PkiOo+rmXPojv6+Eefkn/znSORGfMny
p+L5l1cCSy5+BB4YbHAjkheR2tm09VquQsKGLhO030D8olT03rShlkcC642WXuU/A7m3jwSeCNS5
y7Pyh51RDPl+jjsocV2YnCG5xQnAHPt9ZtNV/WAc7k7HYoLW/KKm5omQXCTVyD5XAUy26ybow9hH
7RkpNUJ/E+pdhRFF5AQUlJlcxH45Boc8uAwK2A0y0AJjjm5WhJB+NLPvJ/Usgaj0cvBlwGejWQnB
Z7Ufcm+KjGkPtXE2dusZOI1BLCugxQaqNQ7ses31cAUazNr4LdlBWAHF+NDf6by67LR9rDz7qurw
TPDgtgrFltkV1BbFh5lPCdMAb+UsjDuhdo1vDxGaXWlc+85VGliHvBE75Uuw2soPeTuv+wHalqER
VZRbzUrPHgQ6XltHrkWfF4xb7Xq7QdonO3B3smdHy0tXWW22M08hKaPpVUWzTSvwn4pd91YP+ekU
9V23k0I9mzKEcCYIPlhTtRtId89TSN78HIcZD47n5dedDi60Jk+eW9+JMbub8+aytuTetQawrAgg
OjjEok15BLgWaDPOuM0qnkVMBUc5sDqqUvYt4NNtOVCxYCkeYIDyI1+JNVN609My9ga6gWfuGQO6
j7zmsH5Ql0ep+AblH6ZQ9akaCmhviItRis1XwdhN0VTrB+QbdKVl+klyAmLUOD8F2p/xeH0G1y2M
Jqe+LTlpgWbC9yzsFLOtLEhSAX4Al/W6yapNISodBwFYHxmZ6SqT9aGj5Nmp20vVwVs+BnxdMr5L
PdUB2SSPEPpcFYE+FaAuQa423DQt3Q6D+6Dht4ogu+sByWHtdW8a0PisU22br1ZuJcK2i8T2oEPM
h+xoc/GZztOG1P23EBqq1TCQGOLPb76DLr7T7yF2uA+D4ptRUBPKNMF4qooNlUkb8Nu+h2wtB+NP
eNds6vbBXK+AMByALXG3SndAZILGFXpQMM4i/dar7iDcIS5cN/G97HHkbdIrMNSAP9oG9QjoVL6T
pD82tvdBT90YUQm7Y9b4cdB7K9W5B4jvbpgJT6Z0v4xSncz8lBV1BkCK3mN7w6feyo68Kz7Xkx8P
/ZQMBdhnI4AtA6SJZX9Vh/WDT3PM2PsK7yW8m5P4lEl2MlZ2cLN+V5T0ExC8h8mCGLGWQB7lXdJa
fJ3BCaQr62BPwNmhUfzJBuMlYtqsG7u9DZAeCSvdgOG1ZHLV2tTBwj5kX0UGGEAxHCymK3jvQQVA
s+NKzey543QfKOsIuu2TTJsrtw8uoBPx4sELx6ir2i+578ZN1T+3lF5pZ3ai3sk/5XTeN/Xo46/U
MUD0+V+cpl+zPr9vSH9HAnVwOnKoRxLDjfdNCghc+fgk2m8qgOzd88ZdMfHDHDR3LEzXWSA+AH8T
09oFEmpIY8tDxc+zKbZrc1Wm9MFFqziy5jrqxuxJhs2xZCW+T1p9GWu1Un14kVnmHrrOSyQIm0ZB
nTdWcZZBVOaH3rHVfpRJ/gzmwn6Y2V7hT9127dZOxRfcKo/2YAQEtWYHo9qlcmGYnUt7rYJxFSh+
gY6xFzUBW8/hJGNHhHsRYowEPfPe4t4mH9qdH1inkHEadQ1NZs9Bg/2h6DkZHudFg4zuUW9/a0bH
24DYEKABnsnc3NkzoAf7oKvJrmNmLhJwZWR+mVWOAKmxIhv8hPxHJkRhRS0BMBvuRAqeQmXh2//N
C15qRzyj/56Obsr8+Wvxfx+esClt+iU5QMH4PTlAD/t/cKu+awF+7w4uXsVFlIO55T+yiNeuB1JP
yBcYqMEYKr4HtCLbAAoAZBl4awHURT/vD5rZS8P8fVYKUIINgRuUcWi9oEf5PjtIbWDOASsNTlyA
WAuvtgz8lTG+fQOyQZEBcrpYXZsOGPpnh6bKiqyzHXY6W2O7SRlzqPOpB8GDLGEY56pm/t7jolNr
RtVgdfCBzEWT2Izb6kuNNwqC3b9R+BKF+HH9RxQ2SE3/b1026ndtDHz0tTLyQSlDQokc1V/MEgvl
4keGCuMfxGSgl51J1PjUawxiPUUIohBBCGNz+WLg/p6hYkcBbODokkH+tUh6/gjBDsnHz0EINxaM
HK4NdSaBrmgJ0jfNN1KlExotlB2rxvHcrdVl65Q6mC2C9qoyEG0ooGKu012WvMVjHU4RGmVbYMqS
thouWN54iQBwM5JNugOK5or47VU9do9NDs2/Vcn12Ij9IPm+E2aTT+kD9eZtLctVPutt003+Clp1
vG3Oh76qrzlvAbVtoZIXwZcMbMqotsERQnGVEDcVEB6LS6UkaKt99jGr0dbICoAcKQC9bgZTV9Hh
wSGQekZQot53Uj+Mrt7ZEErjNHxlAZCoLANDJy/iFuPPqAR/J5ZIOAOho3ogD9IIB/6MIGGtBdjk
mJ8Ky926YQkimW0/j0AIBmkaxjWoIBCPg4YEmtAjEvs7U4iPatQxa/FYYGr+Cfpu8DoH94gxehnn
Fv9aF/C52UWTJnYzP4KjWixdmWTuVR21ozgGZbWVU9hFDsOMKi/6DWfd84wMz6uhYrKp2riF/VRO
0x0xpoq0Hh3QFoEctmsSAbJk7bDlgUZtaz6bkGwwiWIblaJro30ovLGuQXTloZ7DLmZ0SJjXQ89H
/TvWFcE+K80x95ssHv3qkbGkCysaw632OTB2LIZxBGA5Xw3FZOKhEvmOtDDuE4hVtzPM03tPa/jP
PDcZJXtgM/84DgqJXnGsPeDiGIiUiCI/yWZGwGHNPgKmv5YNnDGwVn8aDYGDBd2gXTqlX8Mg1VGW
plMEERVAmdMq7/113zXlWguAhLhfbGDgBpoY+FmuTbclmn8UTrgCVPNbWQxWUrH2wAryqRgHGhG7
3np0mpGRd1d+LS75OH5x2/4RcKlT35okHfw0dvp5Zw9TryAhS0kjHsiEig5JLajBK054Jm782lK3
TQay5WmSYbBzhMPTTy3J/CjEQDL2vKZod2U5NRcl8F3hTiC84KoouZkP6BloK2lU+piV7gysZ2il
ze3fy/h8GbP/bBVscBl3v6YCy4e+DwoxAIFswAauEVrzczfgeyqAAQjQA5hb4wQv6Jcf1zDMc6Be
nL2y74Aw/iIRxtACaHVc03841AYy/uc7GHpeyI09zMMAbcSU/f0dzIPRRXtUtKegyB7DzOwJqxcX
y7CZWv+CGH1Ed/WxcarIa5D1Tm53AZEVtlx49dei9NdQ5i7alO0gy2NnWU+UoQCDfDEREGNFS1Le
KXOJO2w9t67BoR3jsg6vnVKtJ50e8sHdV0xfWI26oq549kd26aXzVqpuE3buCUyHTQ7hegRm9EF5
5hjC+hFZU31iYXVqvSEBxe5OeotfK0XrQoWx20KJOeQSAkIMY0R1a6XApOfpNREpeLmyiYTWG4PS
vKm9oz3WT8EwxcBnV4kHUGQDWy/zpxspdaw7vfZMDfGXuAIN8MhVu+0G8SgtFEaZHg9uSy+nwrIj
TUxcGnnAmxphlBk5YbF32/rrnBcraeXPZAae3skPIvWeMSQ9VZY56bw9UKkT0HQ/i8y+6tIMCz/G
p2LO0M4L+13j0uvRjF9tbu/LWlzB4SXX1SQ/BGN2EKFz5HL+MrNx45f+IWV1G+UyQMOcihWX5YZZ
1W3aTSfK6z2FqCdpM8Ch/ZRVULuOJAFbfFU25BqDZAuetexhmLr7drZVYgv/c+s0+YK5T8aRHX0P
IqMCCL7SSYRsj+OEBSbunAEpp4P7mnZXphw2YSG3AwtW4INflA29GrW88MJhn9bVrmC+jt3erOvR
7Lkc1wFy7UCyGyQbW6v0CAy98khsfVRhGOH+fIIr+oBJ8r5thyd0WpLZ9rYVvRCRkx3KckPD4zjw
GP7RTduRU8f5Q+MtceivnRH4Xy6AVpYmURoA/bYJYqedMNh2xmiy+6+V73NgBOb1oMZs7eW1A0+g
ugEvBsr1FKYM14n5YG8U9mVEwJdvLPzUgEjqNoEBFhRkeF+51wLEY/y4vWeN/TFrtLkoBgkl/ma6
sUiygnxsbT8xMBlFwgCtp+4cEO3HUCVDoOOJ7Ny8HVCnwl2mFORW1N66FuFr9KXzGH2jo2zzZ7+f
T650VlZpxD6c9NbUnYmMXSVBaU9of3E/7jq+hbp4E6jiic6g4OdBvTedddFouq5Ki8dtMVwo1w9A
GvTBEPT1JuvZCXUodF2z60W8cG8nwALjsc10XOhCooWnKOAh8A92ZXlirNKRU0FE7Jr0qxBTdzCO
tvsVtHhUP9Kcex0sVKN6wJ4R3X50hdh6M+jcOZoOlCJfcfBwl94YDqu6hUDuJOdlyZOeZK02vm3G
LBo7bxiA3G/xJ4BNkd6SrLStj2WRPwvTErnj1MrwZyeagMFNrNy+cNkzvPsYJs34geRbV8mt3/aX
ZLKPvTt+DsIeO3i8R69RNyhrrtxAIiVSa2f6MvdlIm2yh6csoXxcqRT22nk+tHo4eE0ObGF2MTsd
Ymh+6EpzsiQU2Qp4XQS8D+Z9hJbscSiKz0Xff6gc57IJraucpZELxKNrqzWESUGUZd4+c7MGO1Rq
rIloPrldjj6JEwcUnF0f/Om4rcmhIOHNaPexhJ19VM214GbXdtOl7aOjxARdKzF8zcfigufuXWiq
xDHVJ6KnTVeMm7GaE6wIAEc7PGjmrQxb8kyrP+IfLlsvbyNLpyuACDb4s60bWt7Yk4ZCvBdbneYO
vP/eFq2PO7DGb2jhrS1rvhEUTUlVI3MSRX6oJhgka+l7sWfmHeJ1J4j/Oa+rb5B3X4cafyvhGFcZ
O4xTftO5+X7qs9tuHNbp4jYsUnadT2HS2GxthHsYDKhJReffcTB9E8PNtsBfk3CsiyGvDzBjrjpi
LrtObAMkMkSlu5bYeyP5uofndjGg0krEFnJPUJmimdunhjb3k8DfqFRlrFnQrr0xACRfJR6ZEtE9
p31VxJUT3nCjDmPa3pkR0OSw3A+9umdzuYbk6iCktw58m8cT7vqxlhdh22KzALtRjbeDqHjnCnoJ
LvsHCZg/ZCQXltc8CsITUaljEZirORRxJ+ekBgTIGtI7RYzEfoEWTq0AtH629ifvkPnIEef5i6e9
FTryn9NsSCbsLBhVCSk8vW+g2XQm/WVxYbKgW0+UJXgyq1iF7sesMA+5jVcpqKLSr7Cbpw+ScXKe
7FJ3kT9aD2LOTnXhb2uLgMAPdU2f9RGSxykSnYv9D1BDDt2elTp2bFzZrMhi2+kfWQdfJtznjnfr
Fdm+EcUc1YW+ZE72ZZKSx8VUfQ1MFa6GKYgEKdagbV0GLiYDpGz3HZkOFR1phKvx0iESyh0PuMLB
HPrATiY7u+z97qBr79aCxxfG3TIpu3Rna2tF6/weLfotCJ7XjuN+a+V8pAI2UmfAXiJ3VjFG2yuE
8W5O2ZYGcwxH6l7Oei0J32Gl25cmcI/DDCMnVEsx2mZb42CfAUKFZe2+0ovmNOXrofe2teOgtSfY
LvcqSFLl3kkFAm9IOtu9wKG+dVosM+mlxKDXaSLpdtuWWBvWo6HZ53edCO5stzzWDVxI4XjvIt+G
rNxfN5786PUk+ZtSLyk1jDr/1d+47UzX6h9r6n/I75bPvTY3oAJyIIPAcPd1YdH35gbYopBnQBOK
tW6QfS6+o9fmxjLbRQsDZgXmQZz9E1wCmTDGvgCTnrnNf9Jg+5UgCg0fdIEhljBBz/erRsNyi95z
0+wENxsYwmifZTX4MLlblYdsKnxwuc6bC51mZvclBw6FN8tmw9yj4gr932KH+47ve4UTsHohiHql
xa7qZUniWIe4JAN05ASoAueJctjOuHdeZsCekBgI1+fhcDOYlGKvTipHrFAJvRFeGgOHP17IFTZb
ZNYmwx1aGJZvKx/6U7eiMvvqqr51966niJohvx7o2gFMxmxGTAj+xvhL2Yha7r96eAL9pN/UjfjU
a4TD0wy41o84RnvstX13VkrbDsTQyyIBaKXfRjhqQxelJMbMi3jpXftuAeSi6fuqS/2TCKe/du+W
ihXePtgqfByYn7p3rMzgYob+4CQpstq2SdktRldlj5ayn2EUYlels+LKCHtF0lk/DUQVHWawAzsF
AsQVQBCoLWNQ8333WNUzIPmVxq9sWgZ7zXPIcj/dW+GAHSoaOr1154jmsc9b2d/ys2ZCnfUTbuv0
dzk0sN2qGmvrrwDiRXeziMr+PTy3X5FdFfx30pvlg286G4vza/FgEYgoFyfzm84GHPlYjcggrIRG
+k2EniUQ8CrjmT57nPGlV50cWI0L6BM2Y3x5WaDxRxEKi9BPQw74PkMsWsRNjDazi3/R2/6ylZIp
hZl+OGEhUxPsU6ylIInbt6gh5LmeqFBZgJKOGoNPKDfSc+UBQJQfftJzaqdPtc3D+Ug8NClRBoFe
d4t1MGiHeudVoFNr91F3XhDqgtyBZYp+HpTqip+3LE7njYuuyDMXjNJlE+Pfm/Pl5nT+KzQP4vn5
t3GJT73enEgAsIQFtAcfOM53exsQ/P+DoRUVNFY2Lw8zbrV3ucFCkXgFkv+ISmh2XIwi4E7Bf8EA
+Qejt9/QIJbQDjAcxCQFrT9kJ2+jMlMkGEBIU6eg6WzsDAjkhTvOCp2IzODNtTqdfcUWsfwh4Epv
4dGN9PmdBqtltlcWXu/y5R0HqwEu+YXVxjs01iPmTP2WeNjhdWPlvIbJd4I9GF3oBiXPmWMXjlkH
Vxjodr49mU22AO8mNAG8uwJr+HQ00lROezGQ0lxDzOw2wL2hcGi9mQL89Dd8X8IX19C/36zHJ6wf
an7juF1w4K/xCwwEChEG8iFIhQtQ8fu9utBM8NxievwCDoVH6jV8z9cqRVMY/eEltN88/AsCl3og
fzNcrufd4n8QwL+hQDhAumHzCe5WAN7OmMU3YzvsIpmnQGFB0DT4mdrPJa70OwJ3VLJw0a/7YLLm
yD5v4O7POMRGoV+4ckcNa11FeXkAlGRJhgti+UiNJySVXVbM8qvCej+5zwMZfnTOcAj01zDUSina
rUAR8mE1vbAkGt60aFX6/vQ3Kv957xEp/xGVJf9NvQUd4o+YXAIPuR66ebgLUTghUX3NRsP/YaYI
DQEIN7h22bLw5m1Q/j9759UbN5JG0V/EBXN4JdlBrW6plWzZL4Qsy8w589fvKWrkPAP43cAAi91Z
2bJVXfWFe89F8y60rxBvZYd/9e1W5VAS18DL/I9u908O5S/VKHNild+cTotbWlN5Db6/Vbu+UJZk
cBL6La1bSgDLbNuECwN1WjjKic/l2d3Z0qAmh8gKlORFXzsaRa3UrfHa6Iwp4gXQnclVMcXKdfd6
7bVTCDVqvQ0Nu2hvoplFrA6PTL5TENlrtV1lF5OWN6yIJzV3B3LdTqx51XD798Z8vTH5Yf772Tw9
71+KZuYk/hRCYvNlXytRnnUU1tAG2MMgBedR/VqJsn5Dtyv4juuKjSrw7XTaiHHBj+DFwzoqcki+
nc7VjMdeDvm4oiL6+iNPuLB+/FiJIv1GjgtTil8OuYM4vd9dmTmpmYmzDMMJRPeyXKV2gcKzlQq2
3CLBQ2dr8ZktWhefGpHwMa9hH4Rhlug6RQRIoXTtTRtqKquPDvHksPKNK4E6DnVBPa5fEcjNskjT
ORdo5CWz34EChJacC1NToZGR6/I7Yt6bsfHV6qzApRPWvlZXS+1jxW0sHbvV/hcwdz0gQ/rSwsUc
T05vKxehIa9Js5XK0B4n03jH2sxk+ywHykNMAHH/+Pe4r8ddXIL/ftyvs3j4XX0rvuq70455gTEa
te0/wKfvTrsgKfMPby3WOU7a22lHlQ6DGTKCYJ6+Lpu/3cWMxHAnAObg+WZP/ScV7m92yiZvAaAF
PogUuKb4NHx32nUU1A0Rw+NpiouxQPpolNhiRF6aBiEY5lg7ocbWQCGfG7UmDdeJb2UCpVy6/3Kn
COhxuuKPVxLyIKDIM3RkU2CSrQZgciHQyamAKKcCp1w6bQnITI7LC56acdOX6rUK1HGvNPpyAI8a
7SRcPh5rx8QjRjdzc918Z8bq7LVsWXCG2rNNSnCxK5RZu1c6eXlJ9KS4CQ0lwkiE7puXpfYLOEAu
2s96lxvNnuYj3JtOU+6yRrHueq1vXKlpu+PShsq984oVGlfGUGg38UdLgIfiSe2A9k+CR+TgBLSv
zbq6NcmwmC/+fnxeX4v/dAydni8KpDnRb56L7zxDFDMChoZJ4x+BxdfnQnj/6PMgd2ii8v4BGCjK
aMbNtG6ilBEOja/FjOCsEaCCJO5VlvFHyrjfVNgM9XQDfQd4LJjoP43WtKkbWitIg6OW62GN60IH
i4blT7JP8opLo0Zx3uND6+7itbgx2cRqlTfA6aX2WdbiYxR1SNsvuctQbrdUQVJ+qapF0/Zzp+Uf
8ubWhFrbH+ClWtwurE9ZlrQNhN6KMOD2rDQFovK/h/L1UFI6/Pudfnq+fCmW+OU3h5Kv+3qrqxiK
FCSXiHHUdfj1rYZZJcMauU0sPNYJxNdbHbkmRTcnElC+IFVS3rzd6mLZYWP9FyuI15SeP6mwf6cZ
Zv6BjFPUS7R/P1/rUt3pURE6p8BoNdjP9spQaVeeSmubsFW0lbMSrMyVqJ3JKkfOBotFMsCyMA82
x4MuYC2DwLbMIge1EomoQx1Pm9xm3SfHTXcxxknl9pNsHvKwDjYpBc6xHdX6bsR9e+jHqrtvNWwi
jUhibU1j1wFpeDJFSqvckdeKqdPyVZHhGg9zgaMB8Kw0BOlOE1mvqUh9xfZ7Z5gl4oc6WrbQepie
iJRYQ+TFtg7JsbXIkM1FmuxMrGxdC3ceiQF+HdYvzZo9K1JoW35aLDOLdAvIrPWUHDHGQLXkRSLI
tk7icMdg23mnk3yBb2hu38shlguTEPVsGrLNYqbhxpELCy9J2oBNZlTjTHyrTVpXrE7LaTuHkXrL
0iphLmNujIrtaaz3hldNHdrLwULbEZbSBuVh5yV29BG1yXAfwGk8xy1b1Z60L16dstABBOXTnWbn
16ZWnaw5VvYJVC+/MY1bUx/Eun/sfB7ad8tQTZfxBOR6nAgPBySx0ctJ83ubfOuZAPKtTErXhqKZ
byEBjHyoLKnfdyB5HgLyLiEIWZ+B58LFXori0Md96eFZyvF9xeF2Ejy6MTVu57QON12et0+xWoPH
JsYDj2OT+q0hh5tmlkHmyektOOvI1cEBeWWZSl5JUidvdTD6VkyoDj+2nWXV9S62Iut6iLLqzJZZ
dnUFVndsyg/8u+e5k7/oac6YQc1qr9Jrxcd8uVy0s4NVQhvxCI19vQ8CeKxhPhmX+dIa/Hkq7tIc
GnQU5d1lZOtnDu9tubD3jvHBLbCIbvFZWH4zKECk5Y4fMSTnbJ7zD1rfhm4xyKlbTYjn+jiwr8oS
pHuu5xy2fG78hI+0XyA887s5kDemOi47p+mv7da50pOofDQ7fXS7YqlISctVVy2mC7nUotYF0mHj
MYp2VVzGu6Kt71XdKjel2hcXet9Q6fDhY8EYqZ/hz9yUzjTcyHLLIjxpbWUbAlAfou651wIZJRHx
oktSYZFWp2dY8fwSgcxZqhzrSo+6MjpKcTlOrj7x91TVshI+KmZE0PRg0O1s6qkNJexQEOorpjMJ
vrbVEDAPyUjk6xqrpb1mbMl6ef77nry+Jzz5//WeHF9+O6/hq76+JjL0IwbdTLuZsax7wK89gvo/
QURiKkOc0Eo3/vqaiLaX2SLTQ1UDpvzj9pBFo0kyJ8YUleH1HyVsEu/yc0vM7J3fHuW/GNowj/+x
SXCCrO9hGAynYJAIR4lETopipd14YC9ovSRroTy3IlSFerrpuX2mzvZx1SxkFdrLpJ0LeSJQZNCd
ZdpEYz33R2tsmsdIxU3qosehR1U70a+WTUjvGog21i4bDejNCsCZYjOEhoPFEDROJ2t9/yHETK1j
Y7XyAJogKemKyNX00jU8vQ5JUNgAVx4WMltEwLrgfzwWlvg06G0PHmCpIPIjTfV6rVpOfOaGPdK7
batFRKdARpsEIo3netmPAptGBPuwrwRKTRNQtTxsP411OXhmIt6mBfRaXIafUxKYEwFlswSebRCg
tgJiW5qGjhu3fXYhaeDcAJUCduskyGsC9jaZSuCDIVX4AlBwloDCKdDh0ESqm0UA4xSoBjdSPw43
ONPzU16n6ic5iabrQgtM3xK4ToJL+12O3/ZsCZhnR3GwtbXpKdcMerRM+rAI9CdFjQXIfpjuagEG
zQQiNBOw0GDlhsoCISor1bABt1gRtg5glFQ/zU3NJfD5q9bf1VXHW9Amjn1vYz32OgEqdVrBLHXU
HjKDAJnWnBZmF4Aj3Go2jI3T94jpityKLhoBQrWMJH63dI28E5g8IqUEMTUQ8FQViqrWKTdWEyvE
NJT1rh2X+dLIQvlA5o70ie9kcdkXfokhswYC0ToJWGumgm2VLACutUC5zgLqSiUxPGJYyXaFQL72
Fe8dJVN9oQggrCLQsJGAxGYCF4tcK7wIBUJ2EjDZTGBlO/iynWgWU9E2GqKB5GMX7tW024dzVe9K
0WbiWa59PZ5vyyqP0bwC9r6Z4lR+yUWL2tCrQv+yL+k36V8N0cpm9LSlaG6lmDY3EA0v5Vq0i5Zh
Oai2pOzBX14z0ycsR7TKVmiOf0c2r9NzERX1H9cxLrjyN8xK8VXfX8dY7gRp6HcUJEpKkKhwkDEI
fDeyEWRKSnjk/ky1FTGF/Frcr82o+vWLGCn+SXGvi/n4T0wZlUaTqZLBUIlJ5Y/XcRjAP9UyrcYH
oB1yrjiC0HP0/hW+wDQaS7fJmndFJZdeDbXJVcgUd5s+yv26DwmJ783rMAp2UdC+j9DCjaj9Nq3k
7J2mO81VdYMQ93pK6o9Q8GDKl41n9e3HOcwQtqbzdkEw7Q1mQWUzIRrJ0uKlz5KDyi6d+BgiPse+
Zb3ZPVXQL7NS+qI4/U1YOJ8HSXo2jXZDP7HLW67dSQv3xJl0fpMXpZdS7UUm7ma5+JTm71U8NVO7
VCTZSVsn1jHWyvXd3Efv9DK7y6QWI1Nn3doFt0doxw645eyulJyTJJ+Jc9/lTuipbXlnRYdcbc65
oUrACbT34wJHwZQPSoVPnkxR0Oh9TUcwXLSDcZ20463a4CFv8opMiQT5fWINGIwM+9Gqx12u5Lu8
sr44lfIuMHKglPFuGLLebyrrSW0qbL3pYYjoiWQ9fckbc3QtB+dEr5Klo4XbIJdNOgc4OHZLFle/
nPBl6vRi9WWc1mTUZLk3OoU/DAvi7aY7a9Ms4XfAWqbp5UaWUHom8viJr5z9UJrLQx2k96qWHwY7
f+6s9DZqh6suJsCrDsp3QVkdZ5xPbt+SiGMM+wSStWd24CC66jg6gZf01eARuEJNLqA+fTVLF/Ws
z5uQh+V6ieGYynB4Dlj1+j3vXom+Z1zctJMvKEiP2coPyiAJWWVxFWnhB0Ughtqyew4plNHGSnv+
vzQXAkhkCzQRJYD9iYJTIUcHcFFGDNhga/FmIFJ4U5dSuqslvfaRG9duQ4CYiWbuZrGX6kHNbGM/
OSU5YyJxrBfZYzMhZAhRIQx1jukSXgOegqiySmSWaYxbTsh+ZZdXGPGdyDZbRMpZq+ajx62OvUAi
1z6nHXELkYuWioQ0RWSlTSI1TRH5aZlIUpvWTDXQESlYiJ2jJPlNxzKf53k7EMQWKSSyBSKbTVtj
2ow1si1a49s0keS2iEy3zjS6qzAi583sSXyzRfYbPxDVxdIAjUltfadPFeausCRt/H9txzyW6Q7j
xrosboN1BEnITPpgrrh0s+2a5jTJcUaMFQ4XxOrRpL0Yqz6/z5sm3cWrbr8O8jw46dpgjxvA/mj7
01ehvy5E/xrqfwa9afs+F5aAvF5wBwDkEU4BM5WHTSQMBH97AdELmMp/GtDumyeCnn+ZLK1f9c/j
QxCbTVwzspdVTbDONP/pBQhiYziC2fwVgrQ6zb7tC1B0qbjEHYH1/2HcySqB/y4ahTfAzZ88Pr9K
YsSrh0qLjBaRuSJscD8sDOJ4CGZYvEdbpDHGk7lp4v5WrbV9kPCfM82+TXaPJ836J7ZdRJA3O2Iq
NLebQzwAyktSSOQRshgLlOzcZ+Uj7egZq/om65TTZGSTl5pkORFnJDmEE5K6dRPMsdeC6kd+oEuu
GUctoeaF7sdD+D6VpHsDzbsc9A0EsOA2j5YjZSu4DTKtWLz4Ka5qrxO1fDZ/aocp9BjYHJtWeiT0
Dm8vMV4CTFl08q0zwCUrQyf1JHYIk10GwGuMfZ7EH8JG2gX6dB3poNDC6cvITcoEqt9i2NzM45K6
eWh9aGTrg6Z3flCKuK/JUGixGTaJvGqtXS7rcrSA97SJ5zjtVh/xKY2Tc52NQD96ufLsvtxFKhaU
3AhuMf4/h02Rut1gvViB8TEuSjKuwZgrcu9PlnKuo5IcWDM0Niio3KxV5023ZPugH0iSa3g0Jphn
pKH5uW7nMEmw4hR2449zESCczxzPqfSD3Ta+thAWNeWyF6hx7c5Yqzx2mdd67ZzkQH9iarY1axxk
bcWfVUWtT93kDSWcT6PqHJe/F09Z2i3Dh9QrZ6bWUfu5iVr2MVW/dxgu5bPJxDBtP3bmfHZCIjQb
jB+Nom+4MEnuBA0TKYrvWLeI87Zw5K6ysry3w2x00ezD3WEFI8MH0rsBM3m3H9OldYtyAfTTnedM
Hr2Y3DaPcdzkjYX+qJXGhSRT/NSdPPmR1fmq1Loh9hN2a17iVFeZ2XlpGKWuYSn3QxM+ynpM8jL+
gFYa9kpeobR2pJ60Lbo0OHHMXErpQUpp9iioOG60tkta8hZW2j6s7NBVW+fG1GedwBT7o/DR5U1a
+N00QEydK32jK4WoiLoLdLZuBSQoIp1syMzN0I97eMXbqBhvMZnvg7l7Im+owfSWXGIPf6y4kfMp
eOxj6pVeSr/weU/cSBqeI3PCipV+anX9Mc7HgM0aVsiq/JxSFLgIcEhLl4vPCUYtV7YLTCO18lHR
al3fB8JXDJxkwGM8iGMLECjb8LKmxpMd0cR4YzLPeH4SfJ91ZAAYUtbALZpPwrd6GIEkcWHpJJbr
7+uwToocKvV/b02uXrL2t60JX/X2OjDzsWkkHFVsbVd12NveQRC5hUTXWmdByMwZ0ry9Dq+YCPYO
/7gsGD192zvwcKD6RZLzyj/+k9bkN48DuwaMy1id6ZFM7adBUZwGLMEqGc8s4KPezWBctmTz4Xnv
hPuddh6KFZRh66KgqChPlnDKR2z35G1uQczbpGERjB87hwAXkngL6zYYYqk8Ea9XbRwnYfSaLa29
w5A3jNB0YHVPTE1debEvcLOSpKVX9CkC7Q3iO15h32lcmTFVc5xyc65Cddlq5OlzuQrYh0AhqO7v
+X09v/w8//38nl/yT3Hx9Et5w4rs+wMsO0K1yz9vdPhv5Q0kE4FIXYms63bs7QCLHTC1DSIF7uwf
WTsce3xD8Hk4wzRuTEH/oLzB5/9Lbw1QUnzE+ARR6Rg/eewJIjHtZclwSoyKT7/FITK/pBPzOHO5
jhV4Gw3DR5gSzR1vPiahMTKPg+i1o0m6gBHXX9U28YeZmVyWQ4x1rqoOQZu8cNQpUuT8aAWU+O1i
sRRJrHMUOPQnSbBpszHHr0cG0AxVvsqZb3YDbuuC2oiBf2SSZRJI5UWu17skkyOvaujciv6hZq3i
NQTKaThfi0QfdvjsbuyRuapk0t1hRt4H2PhzrYw8S65fqqYEAqKh9ZCW6zFXr1slKDYMzFj7Zdiu
Q/MwaBH5P1af0i9Yu8UZHFcdx63RKPUpjwf1gv7Kr3Qz9QN2QAQO0WwXi7SjYpu3NkbeNoIwqFn9
No4nrJgQTLQSUgAUk7Jsmbim9F1lQ4+dE5HnDnaK8TAeNn2gRZvQVD+BKNrGOebZpI4PbKY631qy
bd+0l+bIAm+WCH5pGC6yJfSLUT5IGZQ+2pkryyo9RflUWPROlSGfx3CGYqZWV/ZYeklzM3F9nKJB
ulaAbilRfgZ9wNACk4tf5GPjRnLMNcXEkqvqrmUTxLTA2qqNvRWiNG8c47sp7W8qmW1R2o4KFOj6
0uytTSW3sZeqys2iq5e5PGB2pQ7Mo/oY5JOyy4zwOCWUM2SOQF2TnHNdd7hAczvmh2G5VjdgR1aj
2xZogTsIOGOTBGc5mHQXJt4+QlPrzlN7TA013TQUSYqMqTEwQDAadxnhGgjGStUtsmzymwn8iUlE
bT5qgbvU881QOx/VDOboouaxp9rMbSt98dgNvVR1sYmc/MYIA69X6vDGiCWtwmuNe3prpBSrqBJm
vTY+wXTIGNuIyMO8GFLVrdpilr10TUVURyM92GtWYkkwHmRFu4KoN4RmHnnpolrl56KWpPgyCkLZ
eP57477euP8poLl9ytvfwc0EGeStYrBRkmGsAKoLPQSNCtK0twsX5C6/yWtO1A/dpLhTsWSIQO/1
f/9WLKBkZwnFIgrwH66NP7tr0U/8OMdEP6HLQvAgXEQiy+eHVrJI2V0tY5yfOmdUUBWIl91eH/km
y7kaZjOsTpqoAkSWKAWBDIqJJYuk35BHv1wZVtF8HNFC5ntwu+lZmbN5vKgX2EHPyhqVOdRFpN6P
tbWcM2gGEXdWpLCjkvMDy5PmJglS54yQrJZcR5+yCWygERMIjpyeMh0OAuvfIZXvZgc0ajcXESOW
6KoaTZiYzjj7ODi0D1MX0Tg11r00aI1nJ+17g5g3uMHyVp74SMaU8ttGb+g/GuJz826Uni0bDd3G
TrBqMIMicK0dGTVKcgaAyrwIu4YOse3v0jQYPBm8gbvI0btwCHxSHf1GbXu3kDKoV3K/H/TkqUwZ
8BnMeQ9Fa150YsBoaNa5J+u20aN9WCb3+mKz7ABuOMakVHf2WW7sfW9sMoe1l5xsOn4t4IVADQTx
1hsXvrXaphtUu8InqGEbNay+rMw5FVlB5ziDZg0mTC1+TpVHl5BtA2gKJG0rbiwp1yOMfr8uzY+8
Lp5Uk3Q+582nILfOSRlfSwnRXYzTT7pVPDOZ2raLNPqg7T7Lday74ZQjqXDk9Jl87nKX9845kyuI
MqUGdDlV3tsFF59cfJhyieW8GuUbJYs/tPVw09V5swmN4WEYnVMSl2dElod8wm3O9PspjwY/jRkD
k3l8KOXiuetK2CNlnXhGWQauWnNz5uHA5a0elZTweLPsQVrp7AqluacdNKadbDlbsxjZ3FfXS1I0
G5Ao4Dy7eUtxThPc30qhmOapLNVzJ95HqrqPJrhmSdDh4FeTW5GX4EGr4r42E/m6H3rp1tba2q+V
tHXVnAl0FtvRuSpZJ0aK6sPzOvZBB4DGXDIvC4fYN6IcSm9VtzfwV4eTM/YbArJ5evMJwkB5WdXx
504uBr8dEh6ZgdD3nsza4G+xu+6RqDT/q9i9e2pCRO6/FLvrl73dvYze2Agp1JHCVrma29/uXpEe
S8gZF+CbPPGt1l0NQIjgvzPLv92/QrlIiYwljW7tT8PPhK3zx+tXaApo1TDMcf+Cr/rx+o3KWdFr
wlaOQxGa9sZZYaSZ4JLqs7Jz5BYyxDQHaXbdrwjTsm9R99iFrjB0UlsTEWNc5Im8ga3dVw/arGWG
TwNXVlewgQiaHQIIcx6jEynAujlAgybWJQR5HGH7xzQfQh72/hYCr4UAj+e/t163T0Vb5r8cRsPh
q747jKDM0YVYIhdyfde/O4waOnTkJwyR0XpwUr6dRlwVloCTv+ZDckjeTuN6UMGi8h6Yrxkaf9B5
rRTTH5aafEJs3cQnz/dIN/eT7UJWe/RyeagdbYMFRRUPU3bolqro7xG3gUpMrTqodpYzG6wOYyqX
4Y5RrpodZGa8N7JWm/5QdJp6DwwVpxttWbixzaX3WeNyOgN1MhGOCBp5ogYcXWs9x39Pnzh9XF//
dfruupeX7OWX07d+1bfTh8sBLSqpbK/ribezBzlBBF+xM8dE+Qo+fTt7AmGqkmbFEmQV0rJqeDt7
YqlBhgTxbiLnTeBS/+Ts/XoTEjqBgorLWuaT8fNNOOt9YbVV6RztOTKrTbMOO9HE6Ydy6JfUT4sx
o5FepNx4kjFCXiRUYPA89IIh+kUlQI7Oirsa12lSuQISmpolynHOsEl6WtXavZ8JnkIYJVR+Jr2U
/mJpXXXuJGtobv8exNeDyBn4j2uwzIAh/O4k8mVvJxHDudivYRogNeAHwy7v/v9Ae3MSBSuDqSjD
obezuEbkchYZulpo/cVj+nYW126JF4sRKj/RPyTt/voqs6oToyy4Nha2XWHr/H6/phopZkfAGadF
t2pQZ0bOjiKc4PVdVtXUP0iBJkl+by6m4tkFS+JLM1Gm5q6QBik9Jbos9b6FxdzZZoEWUuZrc9de
FolamZ6cFbnh15BMnuS8UYP90GRt5PXB3KhontVphNk0tG3l/j2Or8eRlvXfj+Nd9NLEn38j/kSy
/vU8ikOHBxZE8zfb7T93o/hXvNaGGKSjiqDw+3YeV88joydG+mu27nfv8spNwm8mOM26WAX/wdWo
/cIc5fJnsUzsDpUnpnQxL/3OHwbwL1NalN4nzChgCszBIRAQhEtVu7RenXmZG4UaujgCiidZ73SE
QlFGBO4yaF5Xz81j0VnBuE3Vpr4dW0uPr5PVf1gZk/JQTPW9KWSg4aoIHVd16JI6vezSIKMaNVYF
aVDPre0vUpWVjACn6YEaNAT9iTaatVzS6l24WQQ/4e+pfT21/2lqvIvpaH/zmP/oaWQIL0Mex1/y
i4NXhDpzT3JwX0XJb1eo+T/sitysfBVrqvV2fbtCaWzwcLHaMt6KgD84s9ZaK/5QS4JiwAosi2qW
7DexCvv+0EqdITkBK++TrhLptBu7dHrsleRo1TI2QkcC6SgiwQoRDjaREtaJuLABie2hFxFi0pom
xuVJsNgaMUbW2FwrGc0N8WMOnpVLFQg182bCyRbyAq/NSiKxrHeAYepB4OlMlOAhRuSbzSNb8EbE
nVmvyWciBE2Wq3IbJLblkvoM3E5t5jskhdKHUgSo9SJKrReharqIV0uFRCuMA69CszX3osVCeqCi
x6oIPpmEvMsROi85f4fdMUZlPFz1KMFGFGF5kR0qFGJjU5eHIO5nvwj7T1jnIYUJQVmDsqxROslj
4nReIpRdRq5szQxFdaOVl7kQp/XKdJJD9X0jpkpq1Zp7hHvbKEVaQMLHZW+pBLKgdkP1THQP+rcl
T++KKnhc+L380IDHilIuEIq5Xv9SoKDTlmnXo6gbqnYmZ0ivmFmwCggsIClF1d/2pXTdBfmFVFVb
FBEIzhtiT+ZWPUyo9+RKeV8IOR/Oh3Oix499DvGwcXbBIn/Ixvmga4HlOUIYOKEQjJYRFcAUPKE6
uEP7e1clSuIWerDNSvYLvaN42DZeyioEuYkOUY/Mzmc7sldjUrAlKLK13myaynmWcgeLd3uD0+iL
U6Y+1dtTlzHWG41SQ2WZnjuEkFWbvmBo0siEYZQDg3ny5NaZtrWdbE2ElGORgmpBWglM9aMU9tdx
VdzYSC/b2d6HE76aGFFmLMSZiDQbxJqmZKqoNtFvRvyh+Hsw8YmLjROeo3et1WJ8qVB+MjyLEfml
g28iC9Ugv1qpysoT9bvbQ4WtBB62rwNlg6YkAfrhMKMXGFk9Uu8iAZad0aaxPDFPLcxZJMe9aweK
xbfPTkuAaYtQ2aqTc0UrhhSbnY40p091gkIbpq0jpSYpVGBue4CRXQ34NiqzfaNn8UGDiRtr00lT
4s/qMB9xZqLaVPpwG9cy/Ghjk+TJ4I5qObramF/rQMrsUdUBNgXbNqo/gRAp0FiC603bXN3B0AeN
Ccu3rkD7UzEBo9Q2w4ASnp9XIPC/IEl2fK6wwuSErQhEsAEruIbxmcIONgVEeBI44R6usEKh5C6Q
hqOUTCCBHtaW3PISaMQO8TyTwBNbcuGHjr6VWoSLepe4hHGx1CYSa/5YjQZY3wdD2Q8PeX4tlfq+
AoLcAUNGlXRwlviyVQjhcVhahdkxAZ4csptCPGXsTbDKwxxDxsU+Fo8HA+zyoqi5F9iYe5zxoJAi
VDUqon5AzYa5sQE3q1K/a9TuPDr6g7aSnQXjOQL2jOfIt0P2NkCgO9PElFr5siIc17H5yZ7HFDxp
84Dd4D3tvoTqUb6Zh2oTBjCm4YlWQkLIXBcooR8M5YGZqINGvdyhiY030WQc+hnlrwXDWoZlPXbj
M/zUow3juoZ1La/Qa+jXKhRsBPkvkirjaBouLH4mXhMPT1UfHsxoOctwtLmcfHWqL2v42m0gHRN4
22UKSBr+tlYmn7vM2NAyfkFw7VtT6BOb41Vwu3OrI3DAQkoP0Tvs+0M1AknoYX2PQ7fH6n40ouis
wwLPYILnQfNQYmCQ5JOOa7CeCQQvND6UwMSHRTsGtXGFiHYXxmHjItO/KMGPh7CW7by5C5t5p0ep
rwlOecKCzOInnwqCOTPX+9YafAe0uWXCXBas83YYjwnw8wl3mstyY4c755SCR1fmeW+AS+/j8HPY
pucszq5y2suZHDQdvPpYWjcLuPVCYgg/dWRlRsgbALLPss76UjDa+wa8NtD20uCuB+IeKGi/gbqn
wN3lBUMn68Yrp4Ns0uJh47H5wPd5nADDZzUja6PIXei2Bz1tbxPWDIhH/ZaLRtKNLT9l0O+5/NDA
SlVhpvawU9squXdgqSJL3sWwVXUJB2cPbTWBCO3iV7tr4bBG8FgJ3Di0MWtaOK3dbGLwANxa2ua+
guTaFQjhELEezNkhXwqSBszXQcBfmdA8DqmGD0h+HiKy4KDEDpl90KDGytBjM7m70KHJBuReeFab
+GQzpkiCl+PiKF9yCLRhFO0pSh8i1ucVhFrNKvxAIGuL2riz8vZygmUrbJMVbFtNLu448mxTod5m
Ya8iRpQvuQAPQ82q3Ezm6wRSLo4r3Nvi3MS4mRZB07XA6uZVdo1LdaHlB7irGTzXYv8hiLwqaF45
LDwNVK8G9D0B3YsNcnZLQfNtwfqaId8CmF9+2kcL7G8lIy6bAQGzSPIrQQYWYme05VvcJI/UIu/1
kLcn1ixfVtvtQOqfDmS45VCV/JRm4MNylr5Do3tjAiZ2SvU5BlRcB9qlA7hY1uyDCciYKiPxwym4
B9V4gtTrzyCPG7s9JyCQa51H32w+2Ll0pcXBcQaVPGbydQo6mdXfRVeZt9NAJJBAa/ORKkx0kxHQ
5VbVLskS3+pF/LAAZe4niTzk9j6M8ssaaLMk6M2m85zBOM2bxEeDCFAesV8K7nkR3OeCcZxWLKcZ
XFqSYIwVgGhEaJbE/kUKNg0AaQWQtA1QOtKTfTWN1wvqswngdAJ4ulkQKACijgSRugRNPfQwqgPV
uKyBVk+z7aOqvpEEzTrSpu0E3roHc41197YGe22BvzYmzQ3M/iYHiz2XzqdCGS8cabpoBDc7y5cO
N1B2mZZBxC4QurZlT7cKuO3SBLcNflvHOVQIHvecRntZELpbUN12OGwT3dkttbTpDFjeDBphUA9H
1WBxSejJRgP7neIAHsGATwFOf7DgOnjwiNVPBC480rKrDHw4msKtasITb0fuAQDjTlLdwMXYl8DH
gbhcWoJGbiKDcqNBxQPXuLhlU+aiaEcz/n5Y7lpIS5Otxk7OYOlD1Xt2DOU6ybp3AyT0JQa7jE7A
pcF8kJBABDDTo7ElsWR5nGGpy9Z0JR4+Q1suOjjrE7z1BNWHGgzw7VV/SJaDNhe+Oj+DbNoagtZe
Sdcm9PbKUT8M0+iOUN3bik84lHcD2jupAXsdc1gMBb5d0kRwErrBgMTIN9uOxfCh56ii4x87XX1K
SRrQbw3IYeV91DRWDMrakrun0QhM1LZ/e72111P+c2D2/on5zq+9nviit3GZBYORMRS9/ytKjMHX
2+jW/p9G6jaDBkaxP7HExEwMJB7brXVPpfwwLmOWwIgLipNGb4aF6g96PUBG9HI/9nqa5VjovkyU
YXwX/E7f93rdQiEy6nmIYfKp6UNKewTbGYB2jtV0jhRSRgy93/LneyRk9bOjRhvdUWrXqZxHnIgE
SxvR/aCqu86Or6Y+/xIZo3ORxdG5iJtHu4ZnEOebSFL3ZlAGfqTTrvQxMuNEIqp7LHYAIq5TOo1L
Sw02SdRfRhSrblwlx7nEyi5Vsqvq7Kf7iogKKf+4mOblSAhRR/2DEplgQbP+nJfRjshvgqwBLTQx
UveGgKk46c4q6BzEWdr9rKT3hu1EGC6jy6UNLB8BxXPe6Y6njMOFWiW7wSTGc6QoteRMR7jEjVgF
R/QG27Aqxj39X0Q1rzz0LZ50TZ9uomnxnTK0Xcnuj3LcvUM3PXhONG40letTNkvNcxSGiFL0brIq
Vv2631iYlXJyH50owChT1FehNhwDYjiZkPdbegHD/T97Z9ecNpaE4b8yNfdkJaHPrdqpWsA2ieMk
dpxkJjcUaxgQCAkkIT5+/T4tIZsPhR3ncKGtGlXNxQR8kFp9zunT/b5v+7RJRkOCVjDNadqKtuTQ
LUIHY+18MQ3/o+Flk47T2N4kDVpuNUEaNOCXAXSIPqz9GGTZOqM9aLT6jJxBArq80SLt9CfEHjrX
2joNJ0YU6V0tu45n5l2PjratnpWOIRR47xyTRq+rcfhpMnPu5ovpe52/nGF3VA20TcvaYl/NiT6Y
FspAI68/szO7O/a8z6tsdB2as/texFlqMjc+b/X4q0cADjprBhcrfNSS6bK92eiDZS9659nRx2hi
zrozzU/aJJtnrXTd6y41F6FPPwTTB8eA8zEMtfm33nKyRT7D/7LMMqKBcAnSYTPpwI6mw04wepu4
7qfmarp5G20XH0lkLVtbZwZaY7FpoYr00aRhTc/LGi1n48TtKF0JWTXliL5pOJ3VGIlcbQU+IdGA
1a9XEzpc8nbcVOtuXTCvY338xd1Mv4JKbMCuW71vpHpn1hwPvCDWuhmBv58jshBxBp0V5EitbTAB
tQU7AO28lj4GkngTuHovuvVppvVpFM17M+Iza/E9EBwOXVhc814XdM4kx++irAuWtzmXsvJ8HU6X
n7dU27Yk6UxoffRmXfq/a0UPrb+X8SJlRzn0TKKZnszT02Vc8mK7ZVzX8u5VMIF0lylCteJ5GUd5
nGLabnEnU1am65w3mo6EDLoQLqxWJPleKh7Il6IpwD+iCKC9VqO0SSLxcAXXyHCTsaPigdo/2pOH
K3gyA2vjTprNO8JiW+uA6nZuMo/jZxsmmog5z3NlZ0Nfm72+NfJc77ueOmu0w4TuRqc3mG+bnAWn
JWYPnsY8uGluvPE9JE4bdcm57ZgEi5PUH0QOZL7myDZv0B3xw1trRaePCYnqZHo1622jjubO5kkf
zmE6+2KnOvobSXoFF7WFftuiG2+AL7+bZDAnID742+3V2J07f4ciFDKkiMyL/bEPP0arcBhXODF/
VcYiFOEgPPO6muCjqNLhrWUs4gn7AQlzk1hlh24oHTkv3blklwE2oOjoHMQiTQaUeAQRvhxX/opY
5LRWggoYIhkGCQkDRTCbmsx+KOL5mWvr6YxaSTAHKD7NwYWZSyZGAIdeIt23M2s97mzHwWbZcb1F
sx16vm53k/VCu7dohj278hHcRUhXm1rabRO4m/2edRoidCsln0TvZKojX+kfsUhv07wGOGk0ew1Q
5pQGfdPcrP6IN9KraWqm4f1kurA+akmf7hJUqttrfbFquznO8e9lt4iez9b3vg2DIDn1WP2luIdC
nXAIdAAOhlMU40qPzet+Uicxm0CvIO6wvpYemxf3qG3t1VfKSokU9yg0g8MFG5FLxbzGYyU4Pgye
iZxlgWc0yjXH6o9Og7wh/TKjO6C05oOBfFc7ytuPZMlo1Hznzec0vafDGOJyYTz6j4YA0qiDRIj/
6KynTvR2Spq+QzlBazV1GpIYS2c8afXSZG1+EJxuE2kLrQei0sl6y0djvHFjuNLT+PeNlAftOJto
76ZT1/wuCmD9IK8kwiSN7ds1tAnw7pks89tcJl3L7KxrFurpf3tv4b1n63zfoCL7AMgrHHi/1GfA
R6a3JS0xAWrnGvzP1WkRuoOKRn3Y2ZFySgcWsV4Keo5pAXEUVtpL7ADex2KdpAII+jvHmr3CgVHG
O/Jg12Mw/qMOSRDBpDpcc6OGjgoauecPq/HaGNAfz75aTVaoatlG+La3Hc+vViJtgfDXQvS30o1/
Y4B8RtbBcTjgmO5Xjo+QIUbgry3R8IrMZfT7eJwCfE7sTXcpcl+RCH+Fc4/cOq0WO7AkPMinCISl
uVSYiIbNRD7MmSPNxtkl/INmvOOWQ086csJks0R4TEuRIHNFjCxaUTF0QE62eplmdVcZBzWvh57Z
doWyWSwaZ8lmTLqtF2pv9QAi0ny0WLSbooq2Rh7NRiZtBF35SxSPu4EoqC1FS20sqmq2g76ag9Aa
e4fbTpBE6sA7bd5GyLC1oyV6RZlotK0Ra1uIalss+m3rBYUBLUQHZCzqbonovK1F8S2bWg+6iPqs
VhHFmm00uzYWG8Q6ZqvwnRGMEyhS3sATHblEFOUi0ZYbBfZDuLL967m+QAuEnci8WosSneGCWOYE
0ATOvKToMO8N7Kg3uaICsb5dWNFXba2nNAuEKJ7Y1sNUUrfuBu07BxG8iRV9ROhv/dmmXydVyQnq
bWNRzZtlPu16l5vsEcT09603WdKmbwnHXPT2aLuUtOzRwmqbosa32ELUmQMPRPzQeNiuMupykMGl
FV5wQzg8vbVF2w/KrNPdiN7fVJT/LCQAtWzWuHGsRvLNXM+z1lyUAueiGUjfbu3PuZG5X2OUINZW
MvXu3cCdN8hiaYv7Fb1GzK6xpbDRNpw4+TTj8HRve1NKTY6bpuMO5zJrer3ergIvbK22SOb2EncG
22u93mznn+cIAtif2A7s9G2WBNry3XZthMm3ppmF3xIjjPwHX+TfkONI27pIwq3RhmuE5CCW9EeF
mICO0goFOWJfYPcT45pcKupySFpl93MU5/5fFtN/PK3/ORpGnX7ah6vvp5v75TDePAwR1UqTco2R
Tz8hypQ+Rj/3pfMD7XTPH+mv969f+4OZH3Z8VDj8p3R/lUW8R2RkD2Lh/KbyOz43RtDnwZYDBjcR
gwAtC1yx6RXXr78EEYLjxccNCS9M1CAMqLjl5/zgnpF+ZIbzT1jY8/x3fvwExB+A5nk3z33iLOc4
xPorlmCcPVMQ4KObmp8vDk3AwRZNJkk0Qh9FlGnflc95wvnHu7gJBG/9amc4NIF0mgbwonMuzy+2
yUNTGOzIqNe4JmemWvqBd5zh+Bk/QBWLDDFNpMr3fWgEkHaAOwG6Fz5Xv8lgq08GZMjweDkmH7oA
+gAEhRpY6Z11ihWohjb4maXxcDbwqDTOA02+mw2En/uOIKcyCgUGCJHCUQrXq6EpmMbKCwM6DEL5
AC0v15FXSPKPxhmW1dRq6g+wUpSNQP9RHVVdXZT55GKWHfgDe6noVkAyKD6v6UaRw4YV/YFHhS9B
tAjDTK4jU+Rhg7SMQsy+phsFBUPVSeFyptUKEOoPjUACjznBylHP3VI9ZJDqLRocHMZzG5x6AsrD
aNRrUBRragS7iGVe4v7XhwzslrDeAB/vlsejnUKWR9H3h41Z17hJciuKa4IYQSgxtFDKr5PgkUSP
5pCv0XZWqqs/qJuClYGOuw7sicMtQupnpLKo5e+qGPULFpxj6cGfmQ204YTFhDpPfklUtXemRJvQ
ySma5u7zus4JacKiPCfoxQHXa3d0FDL4vilkn0QDWEcrqK5nCU89joZlSZ2NbXAXLBAXHRqBdm3A
fzhS1HRFkFqfsiNoSK2RzqYck1+HNshl18rSTi1DBecS8bPox0hBqlgXjvwAG0jtnio9ejJy1XZK
qAcM7hsRPWUj2O2VRwEDGq22IS3dy/NWXZfIXVCnEjuxOkCIlaRS8daPvEK2TA5cIDtq6w9Sc1Vc
HjhPcbamJQY7glxH5ymmhqAnWTx2S2hdUw3S00PZFLa0mmKtLBbK46nhYQqof3oZa9f1WCGxn6Ip
SMeiy0+fr51XHEUPJKAAx9LfEKXe/Cq2qfrFlNLoWtkUyHdS03OIEfaDB2YGUG6kxOR0JVdd3UG6
4SjbgDhRpxqzCyGOZoYEkxwuIFkXlqhroQJ5gwuYQnNtExZNdSpOTEFVi8NmfQ/c6ssDm4Yo7UBF
K67jTYOVkqwtLUboXilXca6t3fIA+fsC/kAmHn8obXFkijw/LQkYkRJmFtbOBgTFyjYAEgNGRuj0
xes+yj0QU1LNkbREbf3gEqkHmqeShqL5QXEd7RZAjjUQmvYuAyWSwrV0B/cSpjCl/QOKbIUlTnYL
/Q1IVkRadtFDEcTWb2ZIz3fFjZODJapRGuDJH5gCkINGX2Awt3X1h0tkIEDtGxrnjGK3OAom5ZwF
DwsYpyDn6zgpcFVlT6AtikP2AXR15fqQHzZdlMKEP5Bf9TSFtUsXqpy7MYUFqBiFk6M10iOPj4CK
Q0knv2q7Rl4ibKBhKclohN/z63jL9N6QyAYCgFpx+XkdZwakBOWZAVgcBC5ef+QOEjohaAfDEuCi
XHXdJ+TGFfcJpgSZakH2HE4JOU6QiaPZu1fTtRHGpvLTwwmQMoVlvKRf90/aukaavknf8efMS03X
RpEtV3QE0m2EycAeX1CP+6Yg6YDYpIG2yW4vrW2mWj2MxCt0D7+gblsugfumEK8gMUkQWVi9fvHj
Sbec1xc0AYIhK9YkfjxcF6RiwXRpPsOiapp8KpGKKuECFQkqdELGrwwfyUXS6QT13zIjU9ttQn2r
RIGOoxXQn5eoYH9KSPGGdGTeXy+fMnUNoHabmYpXUMeSmqaIOv5odSAdCZ64rokXopoL7BbCSpVs
49Hy4NFanVNlEwR9aZ06ho+IG17ABrxiWIjCrNqfDLI/SIIeYH2B9qjpupAL7itGDfYbmO6Otguf
Tot4rAtoVhFC7dyhprGkrV1iiSRm4JUj+FJch14hAZSlN4HT7iBAdd04T8jmPxM8UKaQM8VutzjK
wwmKXOg3lH7rGU/DhlReHahUUMkUBeJqdyA1DY2TtMMuyKyrO+jqlSuOFhZNkVAdqIyj5LjNZ3lX
u/wLr/CKvxB7PzPY2mM/GOTcNX+YVFHcfvSFktR0+vkeJ6ugph18Vchsxa8X1C35/98OuG1GXpbZ
+7Qs0+Q/tfv73TOe/vrBj5UPVv5j1x/G/fhpvMk/2Ozu9EN/BgXu34Mq9jKp8ZJkVkHD298vz43d
6sfhMCkHemGrCUHn5UGPOH5/efAh3TrCcqC9wXFS9cGF1h2Oqu6dKEd9+ChFvmjYX5Zj7d0+Wd4L
jL+aVSimgxu5xODLeDosx9m7cVZ29RtfxsHQH43LofaGJ1xQHr7dTypeqWB+LzB01g+YZ+VQL3cu
0EHl4Tv+07SqSZ1gMy8weOYPKl6psErVB1+GFbNUkHPKQ18NBptymD17X2KGXs1mUVjlK5eYntdR
klZ6yiWm500UDIbhL1/7QVDpMJeYpjdxPxz8ch3F0yoTXWKmyi+kp+9WCsPKbnMT+6OqpV2AjMqD
d+mdws5R9XpFVVF5/Ft/MKgc/BJz9X3/LlrGFSuBQNiUb/19NKralKQ5i/LYd0/dYRhXrAZSP7/A
6G/DNKoQ+UQd+CLD3w7DrV9l90vM1run98NKw19iot4N46cqf/QuMVPvojitivGk2KX+UqNlmMZ9
PyjHetlCvEvM1LOd6HP9BoXQ+mPgZ5Vmv8REPd+DXPXWPxElPVX4urCqlV/q2Wa+qnd+tkGg8uDD
MOPUUWWYS8zTB/9pHLBrlzZ+dnYg9eW/Kfjjw9mmYaq2Od8nVHn08x2mlIc/0wpIeewgmp96TA4p
VZ5Kn8/ooSrf97lmh+qDL9Ok6vybp3aV7XJWY1P13h9lQzrdkfIspPKdnxMqV73xb/24Ym2R0or6
bZ9RiFS+bUn0VGXAbEl2/o9br8rGPaOrT3N0peRR1Z8d5iDlG0/BsB//9l8AAAD//w==</cx:binary>
              </cx:geoCache>
            </cx:geography>
          </cx:layoutPr>
          <cx:valueColors>
            <cx:minColor>
              <a:srgbClr val="A8353A">
                <a:alpha val="20000"/>
              </a:srgbClr>
            </cx:minColor>
            <cx:maxColor>
              <a:srgbClr val="A8353A"/>
            </cx:maxColor>
          </cx:valueColors>
        </cx:series>
      </cx:plotAreaRegion>
    </cx:plotArea>
    <cx:legend pos="r" align="min" overlay="0">
      <cx:txPr>
        <a:bodyPr spcFirstLastPara="1" vertOverflow="ellipsis" horzOverflow="overflow" wrap="square" lIns="0" tIns="0" rIns="0" bIns="0" anchor="ctr" anchorCtr="1"/>
        <a:lstStyle/>
        <a:p>
          <a:pPr algn="ctr" rtl="0">
            <a:defRPr sz="1400"/>
          </a:pPr>
          <a:endParaRPr lang="en-US" sz="1400" b="0" i="0" u="none" strike="noStrike" baseline="0">
            <a:solidFill>
              <a:sysClr val="windowText" lastClr="000000">
                <a:lumMod val="65000"/>
                <a:lumOff val="35000"/>
              </a:sysClr>
            </a:solidFill>
            <a:latin typeface="Segoe UI"/>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 by County 2021'!$A$4:$B$56</cx:f>
        <cx:lvl ptCount="53">
          <cx:pt idx="0">Adams</cx:pt>
          <cx:pt idx="1">Barnes</cx:pt>
          <cx:pt idx="2">Benson</cx:pt>
          <cx:pt idx="3">Billings</cx:pt>
          <cx:pt idx="4">Bottineau</cx:pt>
          <cx:pt idx="5">Bowman</cx:pt>
          <cx:pt idx="6">Burke</cx:pt>
          <cx:pt idx="7">Burleigh</cx:pt>
          <cx:pt idx="8">Cass</cx:pt>
          <cx:pt idx="9">Cavalier</cx:pt>
          <cx:pt idx="10">Dickey</cx:pt>
          <cx:pt idx="11">Divide</cx:pt>
          <cx:pt idx="12">Dunn</cx:pt>
          <cx:pt idx="13">Eddy</cx:pt>
          <cx:pt idx="14">Emmons</cx:pt>
          <cx:pt idx="15">Foster</cx:pt>
          <cx:pt idx="16">Golden Valley</cx:pt>
          <cx:pt idx="17">Grand Forks</cx:pt>
          <cx:pt idx="18">Grant</cx:pt>
          <cx:pt idx="19">Griggs</cx:pt>
          <cx:pt idx="20">Hettinger</cx:pt>
          <cx:pt idx="21">Kidder</cx:pt>
          <cx:pt idx="22">LaMoure</cx:pt>
          <cx:pt idx="23">Logan</cx:pt>
          <cx:pt idx="24">McHenry</cx:pt>
          <cx:pt idx="25">McIntosh</cx:pt>
          <cx:pt idx="26">McKenzie</cx:pt>
          <cx:pt idx="27">McLean</cx:pt>
          <cx:pt idx="28">Mercer</cx:pt>
          <cx:pt idx="29">Morton</cx:pt>
          <cx:pt idx="30">Mountrail</cx:pt>
          <cx:pt idx="31">Nelson</cx:pt>
          <cx:pt idx="32">Oliver</cx:pt>
          <cx:pt idx="33">Pembina</cx:pt>
          <cx:pt idx="34">Pierce</cx:pt>
          <cx:pt idx="35">Ramsey</cx:pt>
          <cx:pt idx="36">Ransom</cx:pt>
          <cx:pt idx="37">Renville</cx:pt>
          <cx:pt idx="38">Richland</cx:pt>
          <cx:pt idx="39">Rolette</cx:pt>
          <cx:pt idx="40">Sargent</cx:pt>
          <cx:pt idx="41">Sheridan</cx:pt>
          <cx:pt idx="42">Sioux</cx:pt>
          <cx:pt idx="43">Slope</cx:pt>
          <cx:pt idx="44">Stark</cx:pt>
          <cx:pt idx="45">Steele</cx:pt>
          <cx:pt idx="46">Stutsman</cx:pt>
          <cx:pt idx="47">Towner</cx:pt>
          <cx:pt idx="48">Traill</cx:pt>
          <cx:pt idx="49">Walsh</cx:pt>
          <cx:pt idx="50">Ward</cx:pt>
          <cx:pt idx="51">Wells</cx:pt>
          <cx:pt idx="52">Williams</cx:pt>
        </cx:lvl>
        <cx:lvl ptCount="53">
          <cx:pt idx="0">North Dakota</cx:pt>
          <cx:pt idx="1">North Dakota</cx:pt>
          <cx:pt idx="2">North Dakota</cx:pt>
          <cx:pt idx="3">North Dakota</cx:pt>
          <cx:pt idx="4">North Dakota</cx:pt>
          <cx:pt idx="5">North Dakota</cx:pt>
          <cx:pt idx="6">North Dakota</cx:pt>
          <cx:pt idx="7">North Dakota</cx:pt>
          <cx:pt idx="8">North Dakota</cx:pt>
          <cx:pt idx="9">North Dakota</cx:pt>
          <cx:pt idx="10">North Dakota</cx:pt>
          <cx:pt idx="11">North Dakota</cx:pt>
          <cx:pt idx="12">North Dakota</cx:pt>
          <cx:pt idx="13">North Dakota</cx:pt>
          <cx:pt idx="14">North Dakota</cx:pt>
          <cx:pt idx="15">North Dakota</cx:pt>
          <cx:pt idx="16">North Dakota</cx:pt>
          <cx:pt idx="17">North Dakota</cx:pt>
          <cx:pt idx="18">North Dakota</cx:pt>
          <cx:pt idx="19">North Dakota</cx:pt>
          <cx:pt idx="20">North Dakota</cx:pt>
          <cx:pt idx="21">North Dakota</cx:pt>
          <cx:pt idx="22">North Dakota</cx:pt>
          <cx:pt idx="23">North Dakota</cx:pt>
          <cx:pt idx="24">North Dakota</cx:pt>
          <cx:pt idx="25">North Dakota</cx:pt>
          <cx:pt idx="26">North Dakota</cx:pt>
          <cx:pt idx="27">North Dakota</cx:pt>
          <cx:pt idx="28">North Dakota</cx:pt>
          <cx:pt idx="29">North Dakota</cx:pt>
          <cx:pt idx="30">North Dakota</cx:pt>
          <cx:pt idx="31">North Dakota</cx:pt>
          <cx:pt idx="32">North Dakota</cx:pt>
          <cx:pt idx="33">North Dakota</cx:pt>
          <cx:pt idx="34">North Dakota</cx:pt>
          <cx:pt idx="35">North Dakota</cx:pt>
          <cx:pt idx="36">North Dakota</cx:pt>
          <cx:pt idx="37">North Dakota</cx:pt>
          <cx:pt idx="38">North Dakota</cx:pt>
          <cx:pt idx="39">North Dakota</cx:pt>
          <cx:pt idx="40">North Dakota</cx:pt>
          <cx:pt idx="41">North Dakota</cx:pt>
          <cx:pt idx="42">North Dakota</cx:pt>
          <cx:pt idx="43">North Dakota</cx:pt>
          <cx:pt idx="44">North Dakota</cx:pt>
          <cx:pt idx="45">North Dakota</cx:pt>
          <cx:pt idx="46">North Dakota</cx:pt>
          <cx:pt idx="47">North Dakota</cx:pt>
          <cx:pt idx="48">North Dakota</cx:pt>
          <cx:pt idx="49">North Dakota</cx:pt>
          <cx:pt idx="50">North Dakota</cx:pt>
          <cx:pt idx="51">North Dakota</cx:pt>
          <cx:pt idx="52">North Dakota</cx:pt>
        </cx:lvl>
      </cx:strDim>
      <cx:numDim type="colorVal">
        <cx:f>'Map by County 2021'!$C$4:$C$56</cx:f>
        <cx:nf>'Map by County 2021'!$C$3</cx:nf>
        <cx:lvl ptCount="53" formatCode="0.0" name="Rate per&#10; 100,000">
          <cx:pt idx="0">325.27881040892191</cx:pt>
          <cx:pt idx="1">582.68590455049946</cx:pt>
          <cx:pt idx="2">813.43025268258918</cx:pt>
          <cx:pt idx="3">104.0582726326743</cx:pt>
          <cx:pt idx="4">279.63336958210346</cx:pt>
          <cx:pt idx="5">68.917987594762238</cx:pt>
          <cx:pt idx="6">92.038656235618959</cx:pt>
          <cx:pt idx="7">239.47376398193339</cx:pt>
          <cx:pt idx="8">445.86963067836632</cx:pt>
          <cx:pt idx="9">109.17030567685589</cx:pt>
          <cx:pt idx="10">265.03567787971457</cx:pt>
          <cx:pt idx="11">136.92377909630306</cx:pt>
          <cx:pt idx="12">173.91304347826087</cx:pt>
          <cx:pt idx="13">430.66322136089582</cx:pt>
          <cx:pt idx="14">122.62415695892091</cx:pt>
          <cx:pt idx="15">356.93039857227842</cx:pt>
          <cx:pt idx="16">227.66078542970973</cx:pt>
          <cx:pt idx="17">333.73786407766988</cx:pt>
          <cx:pt idx="18">86.542622241453913</cx:pt>
          <cx:pt idx="19">43.782837127845887</cx:pt>
          <cx:pt idx="20">247.72914946325349</cx:pt>
          <cx:pt idx="21">0</cx:pt>
          <cx:pt idx="22">244.20024420024421</cx:pt>
          <cx:pt idx="23">159.4048884165781</cx:pt>
          <cx:pt idx="24">267.22656995609844</cx:pt>
          <cx:pt idx="25">159.6169193934557</cx:pt>
          <cx:pt idx="26">144.39390657714245</cx:pt>
          <cx:pt idx="27">112.31366142536245</cx:pt>
          <cx:pt idx="28">48.019207683073233</cx:pt>
          <cx:pt idx="29">217.52085816448152</cx:pt>
          <cx:pt idx="30">531.63765245491504</cx:pt>
          <cx:pt idx="31">131.4060446780552</cx:pt>
          <cx:pt idx="32">160.17084890549918</cx:pt>
          <cx:pt idx="33">147.60147601476015</cx:pt>
          <cx:pt idx="34">329.69819934060359</cx:pt>
          <cx:pt idx="35">482.84186928780821</cx:pt>
          <cx:pt idx="36">635.25674960296453</cx:pt>
          <cx:pt idx="37">397.87798408488067</cx:pt>
          <cx:pt idx="38">253.47012673506336</cx:pt>
          <cx:pt idx="39">231.67301009432401</cx:pt>
          <cx:pt idx="40">392.77297721916733</cx:pt>
          <cx:pt idx="41">78.740157480314963</cx:pt>
          <cx:pt idx="42">159.6169193934557</cx:pt>
          <cx:pt idx="43">0</cx:pt>
          <cx:pt idx="44">538.43128951268943</cx:pt>
          <cx:pt idx="45">166.85205784204672</cx:pt>
          <cx:pt idx="46">361.26163679310821</cx:pt>
          <cx:pt idx="47">140.64697609001408</cx:pt>
          <cx:pt idx="48">112.64080100125157</cx:pt>
          <cx:pt idx="49">162.22922034545283</cx:pt>
          <cx:pt idx="50">557.3397468208592</cx:pt>
          <cx:pt idx="51">179.25736235595392</cx:pt>
          <cx:pt idx="52">649.56998467014841</cx:pt>
        </cx:lvl>
      </cx:numDim>
    </cx:data>
  </cx:chartData>
  <cx:chart>
    <cx:title pos="t" align="ctr" overlay="0">
      <cx:tx>
        <cx:rich>
          <a:bodyPr spcFirstLastPara="1" vertOverflow="ellipsis" horzOverflow="overflow" wrap="square" lIns="0" tIns="0" rIns="0" bIns="0" anchor="ctr" anchorCtr="1"/>
          <a:lstStyle/>
          <a:p>
            <a:pPr rtl="0">
              <a:defRPr sz="2800"/>
            </a:pPr>
            <a:r>
              <a:rPr lang="en-US" sz="2800" b="1" i="0" baseline="0" dirty="0">
                <a:solidFill>
                  <a:schemeClr val="tx1"/>
                </a:solidFill>
                <a:effectLst/>
              </a:rPr>
              <a:t>Tooth Pain Events Rate per 100,000 by County in 2021</a:t>
            </a:r>
            <a:endParaRPr lang="en-US" sz="2800" b="1" dirty="0">
              <a:solidFill>
                <a:schemeClr val="tx1"/>
              </a:solidFill>
              <a:effectLst/>
            </a:endParaRPr>
          </a:p>
        </cx:rich>
      </cx:tx>
    </cx:title>
    <cx:plotArea>
      <cx:plotAreaRegion>
        <cx:series layoutId="regionMap" uniqueId="{74000661-F61D-48DD-B95D-484D1FF1A41F}">
          <cx:tx>
            <cx:txData>
              <cx:f>'Map by County 2021'!$C$3</cx:f>
              <cx:v>Rate per
 100,000</cx:v>
            </cx:txData>
          </cx:tx>
          <cx:spPr>
            <a:solidFill>
              <a:schemeClr val="accent1">
                <a:lumMod val="40000"/>
                <a:lumOff val="60000"/>
              </a:schemeClr>
            </a:solidFill>
            <a:ln w="9525">
              <a:solidFill>
                <a:srgbClr val="A8353A"/>
              </a:solidFill>
            </a:ln>
          </cx:spPr>
          <cx:data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Segoe UI"/>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Benson
813.4</a:t>
                  </a:r>
                </a:p>
              </cx:txPr>
              <cx:visibility seriesName="0" categoryName="1" value="1"/>
              <cx:separator>
</cx:separator>
            </cx:dataLabel>
            <cx:dataLabel idx="34">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Pierce
329.7</a:t>
                  </a:r>
                </a:p>
              </cx:txPr>
              <cx:visibility seriesName="0" categoryName="1" value="1"/>
              <cx:separator>
</cx:separator>
            </cx:dataLabel>
            <cx:dataLabel idx="36">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Ransom
635.3</a:t>
                  </a:r>
                </a:p>
              </cx:txPr>
              <cx:visibility seriesName="0" categoryName="1" value="1"/>
              <cx:separator>
</cx:separator>
            </cx:dataLabel>
            <cx:dataLabel idx="37">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Renville
397.9</a:t>
                  </a:r>
                </a:p>
              </cx:txPr>
              <cx:visibility seriesName="0" categoryName="1" value="1"/>
              <cx:separator>
</cx:separator>
            </cx:dataLabel>
            <cx:dataLabel idx="5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Williams
649.6</a:t>
                  </a:r>
                </a:p>
              </cx:txPr>
              <cx:visibility seriesName="0" categoryName="1" value="1"/>
              <cx:separator>
</cx:separator>
            </cx:dataLabel>
            <cx:dataLabelHidden idx="16"/>
          </cx:dataLabels>
          <cx:dataId val="0"/>
          <cx:layoutPr>
            <cx:geography cultureLanguage="en-US" cultureRegion="US" attribution="Powered by Bing">
              <cx:geoCache provider="{E9337A44-BEBE-4D9F-B70C-5C5E7DAFC167}">
                <cx:binary>7H1pb9xIsu1fMfz5UU0yk7kMbg/wkrVps2VJtqf7C6GW1Nz3nb/+HlapZBWl9pRlXVxM3S40MGOx
gsziiYyMOBEZ+V+33T9uo/ub4l0XR0n5j9vu1/deVWX/+OWX8ta7j2/Ko9i/LdIy/bM6uk3jX9I/
//Rv73+5K25aP3F/MXWD/nLr3RTVfff+n/+Fu7n36Vl6e1P5afKpvi/6y/uyjqryO9devPTu5i72
k5lfVoV/Wxm/vv+QFpX3bnYTptXN+92r5q/vVV2E9+/f3SeVX/XXfXb/6/udG5jv3/0yfc6zMb2L
MOyqvoMwFUdC5wbXBX//LkoT9+HvmqGbRyaR0jJ1uX3eh5sYIushvLPTOqn67ZUXR7Iex83dXXFf
lvgh6/+diu8MHj9+9hc/+fF5t+Nzx7ft4sX/+v5z4lf3d++uqpvqvnz/zi/T9cCK3k7Hn/f5av0+
ftnF65//NfkD3tDkL08gnb7Of3dpF7N/i+jXm6j0vvsefxhRapgUmHJ9/SG7wEp+RA3DtKgQm+vG
9uEbeNfjeXzd31G0l+HdFd8D3l2Bg4P3fK2vN360fcsvTpUfhpgYnJiWJV+EeJy7ROpMl5xuH7sB
93E0rwf4+S32APm50MEB/f/vbmJYoO9MmB8EmR3puoF1h5ly/XnBQDPCBBXU2j52A/J6JK8HeFd8
D3B3BQ4OWHVTJOPa8pbISpMQrhM2Mc0CkBPdkpi8689k9m5G8npkJ/J7QDuRODxs75MyTd4SW0DI
dU4s+TBrxQRieWRSYZomsTYQQwU2ivXgXK0H9BMQ78rvA/GuxMFBfHVTuHjD29f8FssvOzJ0ynVz
gyCm7ARjfsQIgW2mbGO5Jw70w4heD/L0BnugPBU5OJiVH0UI1N7aThuGJSkRGxwnc9nQyZFlGlTX
pyvwdjCvh/jZHfbA+JnMwYFs35RvDLDgTDKdPxhjRM9PY2DJjrigjHD6cH3iaI3DeT3EO9J7wLvz
/YODFqxCdO+7bxoJM3AbFpFwtDaWegKvoevAlxgmE7DgO6vww2BeD+725zzeYQ+An8kcHshpVfnJ
/U29fd1vsRqDwTJ1xgUHnuNnshqPKFMKn1qnsN87KG9H8wjS5uqLg3qZ7VDPbrEPzs+EDg7oqyjN
3pSmZEfwmikV1gNp9QxkckTGpZhMTPR6IK/Hd1d8D2x3BQ4OV5W28c2bxkvwpTljnIgHH2sSEo8+
FpHMsjB9p7N3HMrrod38lEf5PbCdSBwcuPZNcxP598X2Pb9oB3+QxBJHnMGH5vKB0QDZvONhiSPC
LIOaMOFb4/3URG+H9AjTD1voZ3fYA+hnMgcH9cy/De+/n735QaBHttK0GKGAev15BrRlckIJnxjo
zUhej+9Efg90JxIHh+1VdX8f/fvF938t4XWZRvdV9e8HuJuz+zdJTIZkh85H5doxL/JIUINTsmVi
wKE/NS8PQ3m99k1vsIf6TUUOTv9mfuPfvTG8UrcEEN5Fd/QNTClApT8EeJNM5mYgrwd3Ir8HthOJ
w4O2Tt7U+eMoMdDlmMParP4T72DMYyKLzZgYg7qnE3eGgfwEsE+l94H16fcPDtT53d2begJgv8VY
YMBQPTJ+JqyplEfjRW5sWdWJXz8O5/XQ7kjvAe3O9w8P2jhOk3I7dd7Cn2dHYMsMhgzl5jMBdyRb
UDVkWA9cjD4xyfP1gH4C3l35fQDelTg4iBdpWb1tyIb6IIub5pZpmfJp4/xFyC4I1R9V4Klp3gzo
9RBP5PeAeCJxcBCf367uk+JNbTTCbsuwdIRkjxg+9ZvXnKluwXM2J/nph7G8Ht7pDfbAdypycAAv
0+juPnn35SaK3jool4YkhkUezPWzEiKKqB1Rk9Qf2LftUrEpRtgZ1+shf/k2ewD/suDhwV/cJHfv
FmkRvulSzY+kaXGdSmszxyfgow4UBUhj7e8kLbL8NpyfwPyFm+yD+AtiB4n3G9ejUHhcgurGX1hz
48hiJtPhua3jrIlTNgJe/RzU38T3BPmbwMHBe+rf3b2tR4Y8tsUsFClM4mO4YnC1meAoBF5/QH89
dcU2I3k9shP5PaCdSBwctsvCd9+2xgjeNnJfJt9GTJPEphSIlokAq842FMnEH9sM6PUQT+T3gHgi
cXAQX1V1Vb55klPqRDCEVJt5OiEyAbKwDIJtGw91RhNKZDuk18P87A57AP1M5uCgXiEPgZrBtzbW
hKNsH7N6M2GfFR1hb4YhDOSzoQVPrfXjaF4P8/Nb7IHzc6GDA/rSv/UiONnbF/5WTBiYLuQfXp7T
7IjplgWf6+HyZG3eDun1YD+7wx5YP5M5OKjPbrDXqHjT9BMDWWIRk/DnZtvEsmyKsQR4/EzM9sNQ
Xo/w9AZ7ADwVOTx8U/etC5AsnaDM13igwqZhskQFC1LLhD5M5EkK+Wwcz09AvCO+D8A7AgcH7zl2
P7/thhwETyZ2YlhsEjyNHCeKzvhIjW3Xhe0myXEMr8d08xse5fcAdSJxeKjeHidV+rbbnFFwRCiV
jDykmiZ+FmJjwjmV9IHz0HH9qbd1/jCkR5g2F1/0DF6u/X12h32Anj714KC+TtvkbR1qgdJfNs7f
BwM8STkCaFOHP40IehfhzUhej+9Efg90JxIHh+357el9Mvhv6lxx7NEwTSrlM/OM4h5BTNCWL5KW
27G8Ht9nd9gD4WcyB4fxh/vo7XfEEksQ5Bp3y7fAeuCPqN7aln5P3OfNSF6P70R+D3QnEgeH7fnt
2f3bOs/8aF17Bxg3EdCEvTR0Y0wyUflY7LNrojcDej3EE/k9IJ5IHB7E98Xt2y6/gNgAe4k9khsi
YzKLR4jBTyO1NAmMztcj+Qlsd+X3wXZX4uCw/Rj5zVtji9AI2NKH5MKzNRjTV8CJJpMIaTOS12M7
kd8D24nEfwC23x/izk8ee0TNtpbxhQjkR3t6IaeEXcujU/wiNTlGviiIh2/1kC+eoLvbgewv46JN
G7Rn/b12pXd+5+Znfv/F/Ad28Lq4j//wk5vvAIjY80e7snE51sdi9/L6M415UGMLp9kUW9dpQi4/
jOj1E3R6gxdg3PkTOtNNRQ4PZmyNu33T2Gfc/CbRX898eXPcOE/hVo2hL/yqp+TFxXooPwHvrvwO
lC834Zs88eDAvUTzrretvUPiHqVVsLLfjOzTEssx58ssU3D+bUfzU4g3A3o9xBP5PSCeSBwgxOj1
FG8n0gvL7A9baWxKR+EVmg98Sw3sQLzeCYFiautBBSZW+vJmHNDPQLwjvxfEOxKHB/F90qAP0Bsb
aT7uakW/rr+Mf1C7gy5909YDlw+D+QmAp3fYB+KpzMGBfOXdF/7dW/MYaC0hKcM20vXnGY8BjxlR
Lv6bpBG2g3k9yM/usAfIz2QOD2Q/rbu3tdW6YGggwl7uijv6WgiZUAs/7eV1NY7kJ+DdEd8H2x2B
gwP2ukAv3DdthotoF5lAC1b6xWh3rHO3JEeh7AOBNaGZNwN6PcAT+T0QnkgcHMRoxl2Ebzt3BUeI
ZNGXS63W24SFFFwI5JHGz/bhm3z+ejyvB3hXfA98dwUODt6vN8Xd9gW/hRctsGMU9VWUvcAsj/VV
2Pm/KYud5HfHcbwe1R3pPUDd+f7hYXofReVbgorQB7QxKjAellu4TTuhkQSBhbaK6Py0cbim2I7j
+Qlwd8T3QXdH4PDgHZujvnF7cvAbFjUE29asTxAem3PgGrrU001ucIrww5B+AuTpHfbBeSrzvwH1
X3feeWxyM7upbubrMz6enDbx/avbYyomog+84cuGekM4Hd/9+h7+LxpxMcQ9j0T1eKMd1nG3Efqu
1P1NWf36XoOzhUwgthwikkJZJc4geP+uvd9cQh0Pg3tNLQtXqc6gMMl41gkOIUEfEGx+wF5E00Q1
CGot378r03p9CWXUWPUpesRhlcCmZfZ4+spFGvUu2htsf/jDv98ldXyR+klV/vp+bLCebb42Dhcl
nNjYjn5kWFFw5AnHM3H99uZybByMd/D/9LSLvSxj7MwjhW+d+L0bBndtlelnusvL48aT9Uma+cMw
N4qoGuYe69pACVJlFwE6Wjh/5JqMvLOCOLo+j/Lxiy4hcXOux1RceboRXmZtl8ylNoiLopftMC9o
QYZ5FbjuSdIlybFFveBCy32hXbm6VdpBHYvPie7w/oTzSmnNgJvWsV4Oc9w0ba483x+qK6tPwvoq
jU87wVpdPT32ZOdF3aZZj01M3sNJNY///Od1GuO/9Tko3/44HnTz7V/L+3T0qMrpl0aFfvwW8HhQ
8FGBdv7xTKO30E10dnOUzl9c/BGFhvPwPYXe6VL5qM9roQd9Hl1LaVIEhci16CNF8KjPaAF+NCZO
0b5GN7jFBQzcVp+htGg5O54ZZKB8CXsvn+oz9tyj6BTV5Nj2JaCB29+5AxNOF3pJnzE/d/VZX88k
3Ak8JKLbiT6z3uhcP8/JeVsES88YUn/V0SDIAxX01udOarck4r4/qwnpomOf00YxvSvZaTRwN7a7
ihtXnMVNavtZwZclqS195ouMq41yD2HXFUqWbfpnKvWsn+llVNheUGtzkldycJXXuTRa1q3L2LzN
0XFgXpR90gcqjL1UnlZBxE7QAyhvlgMpTc9RLnbH2MSNHDz0by3emGXA+tdmeefgkUctXivdoxYb
R1IiPIJR5tzAiSFPtBgKLi0OhhqazKCaT7UYBXi4gApbMrHK1pGEIUddCEKycf/pjyixiadPlHg9
F3SCMMDClMKcfWqUmZmW4VCE9Xmb13bU6nG66ilLjA+xo2f8xC9F5V+nsnGpGhxPtGeekTTdzHdE
HF6kOb5fqCLSPKh5aJBiRvqAqLjqK+9c8zizVNBYg6WMCCSuaphXJCujdx05i2tC84XQwzoP7EFK
Nvf7ME7I/0nruo0ORg0zCRtR/Gud3C0C+OZmPAhuvQWGfekW7K3BiIVeIwYC9wdv4cG6Commkgjs
147E1rrKdVYUuoe9N7qlj/0Ltt4C9HLUVrAFY+2oTowfUUxssp1qJloHglcyOcwrdoiQiXmlUmQl
67h5NoCccIelX7p95cxSU1dxX55rFZXzLOZRpRphBbkCgzz8ppkRM2zTN1Zlk2lnDsY+73MtXrh9
nto8Hcrz1E1WXkHqE5G3fEYjyU5xjJR2lSdlZuOQNu208oWhMhqzq0Zk3edAyCpRdRpoSyPLUxWX
QW6zsuwV7mcszDz3EyUbhyyDXDo2xt0pz3JXoe+dMxIXJ6akmfJy51M75B+7Mp1xvEdF48xY5WVG
lGAitDlstUGdmVOHcua5+V1tGe2sDrLSjpsisAuS9OdO4brzttJnXaPfehrzVR6V2twJAmPR68Ow
tNLcVYlrLrXESr7KvgnmZRb6syGi86grPhZhT+eaG4JFMiuyiHgs7MzKihWJGZ4fG6XCm6KzKhFy
1Ze1f8ldL53FhjGsstCUdpv2jmqzrFm5VfARXpZu57Ag8zj3DVXDYCmqZ2TuoTf8zPU1S7Vx3akm
jcqT0OfnniEdZZD4UupxO68cvpRxvcpoGyonMhPVy7SwKXH1menoS80PDNvy+i9W1fR2U40/Igur
WVUTZxb1tWsXlsbmkaj/iEs5I10Xn2SJ4Z9mhd/bxOzm6cAXmh9lC2vIE5gopikfZlrlFltJR55U
farbIjQz5Q+O9qUnfqqIXlvzMs2EInXXLUzqSniGcX9spl5wzYNsOC4N0cw4b/NF2RnWwiy1flZ2
Op0l8M6VJdxlVzOqcpRnzqUR/J51GT3NNXHcJ05smxbJZ3VZtIpE7tIjNVcyz/JZFGnzMMiv05J9
Ed1wFpgtV27D6EJLfH1u6IO35Fl8M1jB70Fe0WWQOoXdBm0y12WgneSmvKeDFsyqRloz6MR1VHaK
tVAJUbifZBqki9oNe9t0ncgO3cpuhDHYtIx0ZVTWcW4Gxu89HQw7LMrTTgv/GHrazTtPZPPAD/qV
lcBvGYZEKC2CLvhJkM+4m9GVN9B6Tr2+s/UIfwuN4l9aWcWzkHfOjCVlY5dpny8NAQRTIumCBXGx
cEjwuTCZe57oXrwg4g9XlvpJ5/LctjKmXUfUiEu7Zh6d8cj3L+MmFHZSMl0FodcvM18W13rSiRm2
l4WXA/aZzcpyOMdpj9FCBGE7Nx2PLYawjmdIJPN50hmuqkxNv/BZAQ9/COO5UQrPrq3QnHkVCVTK
A3ZsmIVj+65oVqbpHldWY56Wml7PNNPLPtcWwVsUDpmZNOA2c2U7s9o4V7qV+nZpBfrn3qG6qjSD
Yebmw6LyMm7LejBUMYTJVaiR/sLJav3EqMrWUvAMPN9utdCbs0y0s66KmV1HSTgnfRkuMNT6jGtY
GCXTzpLUj5ZpyD5oNPzDx3pqB4mIjpucu6oWjTbjA95nNpTWintRoHyi/9lh3Z51bWqdZM1gqoBV
V7rwj+ukYSdi4L6ihXXJnCCftzpJ557scjW0EZtR2lXKzOVtXUWXft9dOEZ9EdVJpfTAN5a9r93H
dOgXUTGcFhU/81t8v+TJsmV9rxKaJAvuaoUdF2U2652mVB56kSuD+jd56rbKFcNVmZrdijehq6KQ
a6oVdWUbuujnpp+asyLJoVIuK857ky/q2LyROcmU8ANiN3FpXTmm59oxl/O615SOqbbsaH7flFGr
+NA7H6wiIEs9MowTR0ThIojMZh72Wan6KsxmrYzFyiP6xzQyf2esPAtcGhyXVvdFtCVX3GeVHfWE
Hde6n1xL2XyNnKKdZRm/Z17b2o3jV3brRtemUZ9yWhUfMmGe+GkRKytNo/OIM5XoxUXkOcnMIZ6w
nTz/syhq+PmSOsoa6nRJae3PHKsP5nlbRWd91BZL2hVCWcSRqyhIVEm832Uv5HVP+1UaJcbpwIJ6
0Zh9vqhE1Mw6gScmw3CdN9S/KEN2FhhYhDrN6VTYSsxnw40WRW1ZSo+tqwzhwYxVuX/a5+WxW+SZ
ahqiKbeqTRV5WF68OGe/RWH3r9ap6xXv+V1am43y3Mhb1GbVLruk0xZu4lg2jxv5sYqaCwTxnsoR
J2Hg7XmWl45dWWZmx85lGgzpvGX+osv9Fl4gjY4NT/tayyxQudbdET8zYQvr+lg0QwFb4xfz3nHY
CvbXP/Ea2i5dDVauFZpl14WIlYhMsvQHYi1c3pKFGWXE7mhmLF0efG0b3zoeNHHdV+VpGeaFyjT3
T6LBn42SyFloPBoUzZixsFIu5gaN9ROR6aZKKVbyAVZ1UbAinbWiH0jyR8TKpPpM/copQ+islstk
1bWaTzPEcLlI2y+V08QcUzFnZRCpHNoXi4+OVcg2U9wzw3GSpUFslWSVm6nfGDbPmOl8JnWbEBaq
vi9K4c6tMoX1DlU+ZK0fqsR0rEtCY86K39KmS4bkpCBNyaUdpAJxgUqCyNe8SCVZMRTF+f9IQHe+
Pbh3yks8pSX++R9HXuAIue+52I9Haj51zDc03ij4JPTDyShwY3WOJjNoWPDExTaxARZ+t0RDTyGp
BXJh62KLI4syytGXZowW103bty42P0I9E9U5+DhTjoUvP+Jij81gJ7EfSDmwcdghAm+djeHn09iv
aqsem4dCds7i0p3rWerCQGLfp2JZr/+LxnGBMC13fDZ3ZW5U86CsDb7sYFO57Ql/OOsD+DPKT2k5
fEgyQ4Wam5waKa9bNQz4FWce2usMc7+F3T3WdB5fDZjlc6cqL2N4YWeJw/PqmGldeuUIr26xEteI
fJWh11FkwI8Srvy96hN6HIVBcNXoQ0JXTaXnn0LYPk1FbuHLT7ls72Xtiy9EK/U/3dTTPxhttvJE
2WClkJ+czvvQZE09w7PDRYGjalTWRM4yz2g1y9PkXguLaMZ6rYXv4X6KUs38kGW9d1lIxpc06H2s
qq6wAyeVytUZFjwPjggo2Ksg0/SFGYf+CgtmtDSawp+zwUiUUfrJsk50PhtgGxdWT5NZSTm9KZi1
zBFxK5F25SfTk+W16/TkRJR5fhUmSXHmmIEzN42CncDWpCoUfnVcywKDgHcwT0Ojv+1ELmzXNeoz
uCDBLIG3Pg/gGB/TOnBqlUaWDBQvmxwDNNLfQQpVM6Nh+nXj1vJMpubX/xFb8Z9nBdh3A221c4Dl
E/YHUtsoG5MZRwUjGsap0DicEkHxNsrG3tmx97Z8OA8adORTEzD2sQFtRJEYMDHlvkXZ2LNJGQ71
QFcEXB77sv8AhwlHeGoDUJ5hGWPWgILDNEYW4KkN0L3eiirNis4bvSPLnrXSshsvjBDkCQsxdY+l
q9aTZoYo985M01NBh5s2zBvltPU8zLXmXMNa/4l5cahit/FnJhsiu3YHON2JcSYHgjlG6dwXhQoH
q/ngmENr51UYYgk+F32Sz8zG1y4D1xo+xg1YolAzqN3p3iURmWdXBa+Wbu/A1WsjxRNeIhhoLxuH
LfSqX1DXSuzGrYq5VmQf+7qxBy4XYO2XgdvXSiMlZgKKjGwhBrEwomBeV2GsWJo6qk9BPdVV2swS
Pbl1wV+deGH6pa+Lszon1Ry7cxC0phdtK89br/9c53ExL4vukxn5v4WmF8/7WCtmuZ78Jhx25rTk
q5MSRMt6Vp/VNb/IXTjDhYzCW1pLvLreIap2vbsyY+2MkGZB4+i2bJ1zN/SkClP/oxnLi5xVf7iF
PqjCQBhCyO9tVCOK8vSPPHMMJb3sJOtCRHJGOnMkLzHfE2kLN4yU75p4twZfGFUycyuYD7+LXFsE
FrErrwuXda7XqqrY19zPTv1KXLhpu/CTzlXUdVZuHV2X1FvFhXuHk/kuasNLFaLRY5Zm0Ql1G0+1
NLjx3XYVBIGnSrOslV+QWdrIWVJonw239VRoWI3tlPUVzZIA3rt1rIkugstWZaq32nopQpAAwCOu
5k7kabde4fUzzUd8ECRGsTC6FK5YYixYNHhKb+qvbksK2wyta/Chg23Aj/pNl20/kxWJVO15H+o+
8TAQWYOHCfWrMhko3ieaZVfH2F4Xil51KRaPYxnEnCDUGNxFTp0m+tTT2o2U41lmeJ64/VmUIJVk
sNA6tuIrzXIr8UEGuuPFoA2YRmxZlR39EPXcFP9CeF4Vnxw/z7wvqag08O5Rof2f5C9Hn2idUf1m
JCXSg3/NYW62PLwstTWt8ghVDgZ8JxTxIwNkgrp+JDDRCR1tssGq47DnMdPz1LSOCSWTr8nLtdA3
5wqt/kyq0/EYHYFDZn/EspJnzhW2XaMTGfL0605U1sS5cgy9EU4EvtFlay3qr8xRreJRwXjWntWs
peE5eBPoXx5oXfQphFaKjYJ6Wtn4x4lrWB8jWiWfiNS6YZ7qMvvUGFbWzQlvyjJThZNhKsJh7AJV
FlFzaxAGqzdUaa+BtKvKT1Q0Och9mqd3HSdxBprT9T83llP456QN2J2n5xGo0MC0hdX6HJYvngdm
kV8Wnud2izrJteKeNU59/bfPsEkYQRP+WrFxzmT4WCL/bTYwCD1GDeaRbmJJNpCwM9cr/De9RsII
/a5AEJrSQtUd/IJvUQNq74gpsF9pzGxiMmz1eh1PIJWERA90chT6AY/BnOq1AIOJcj8cIoGBIGU0
SRhlVpjlWeJ6H2ReB/J3feOq13HFDPi0zPvI9L4IsQh4WPAtswTBFQ1RdAzuGwwXJZ5bzwbRdraW
5A2o38rkS5JGaWR7GeLsU4v2uvyalSBm56bZ6ZrNSNgFjSrSlOuNQtFA2Z3KuKTi3EV+n6rW85Bf
NXhRXvhZ635CCpQe/62sG2UFfN9R1rFi58m5zk/0FXKP+krQZwA1JNxEbh0JG2jMox1GHRKqzJAT
YmjBiUTnN33F1nZTIvNkwOYam9znVmHXZSfwmZHAN+Gesh+Kcp8pLHJVMPbCwHG0poWOJhMPV5qi
k54IrXM3GvIePKQh7sseZQcnViPylVkS5ZXVnFeGAbI1buPP5sC65l9G6HWrpO7zcEV9Joe5lnlS
n/dEH2kgq7N0u+cZr1NFh1TL4OCALnXtjLdlfdqZST3MnRR/OQ1iI9IU/Ou0glfVtezE3KTvo0rX
5sOY1P9bWzfaikX0O9q6cz7mE12F1KOurjPuKA4xQCKvbeE3XV2XlIz7ttmWdtnaVhy8IhC8jccV
bwpHvhnXdTIe24WZtc7gsx8Kx17QVfSpRT8PMEYoq0f/+N1ozGOuCAsZm+d6nWbslDhVVSN8D2h3
Pqbx7XCdTC/6dmT/1kl2OubbnaanBXJ28jbsrc/SCF0UofjrihQ39Jd0U/CBTIWw9U0hyMD7ASFc
PdY7lUPoknkWhrqlmIxVBKrTUlYfMc2OkKar5yloZetq0BsnuP1bVTeq+l339vHo4uceLqzdN23V
jwyU7HGwgRt/9YllNeD94uhWcAESjODTgj6BohIs0tj+iv3NGydha1lHV4AyJO6h5WN11A9ZVqo/
4w5AalrYQE3QahXWfGJZg6HxdRL3w7kgGfVOtQL09azz6qFWRSJKD2lESpxVgeb4N6hVja1ZobU5
s0UWN+WpU0Ye8h5123m2LHJ9ZXRl680LT0RZgRx20so/Q7c3sgUnHv+ABAhDDjqIG+M08512mZL8
uEC6UV/FMosGO/Vc15l18AmQRk5zEh5HpAs0+A1DLb9Kz/8KNpYPYAnNQldN63xJXF27SEjv9ReZ
XmXg8zXSFtZZSozhok68bFBuKcO/I7qHAlbg/x3rPDlj/ol9htyjfcauew76G97qmi1D4PjoS+hH
EmQ1ilYsFJCi5m/Xl8BRt5gnWOAJ45DaavxYDTiWwuOuBjo6/FjJHxj2qcrDnYGrg1GAvEeN7Xj9
SQ2r37ZB3bEuOaeVs4jiNupPBrNqYtV7gc+u/XzAGs+tegn+9jaL87pe9m6ZGnOjzqrwNCxp5c7T
wIeOygSUC2qlurD7nJWVm1x2Jel9lazLT3MS8/uuHYr2xKcyODUzZMPtIs17FaCI0A40hvRyXoG8
L4pubsVhteia+Kqu/eJ0MLU4VYHp8jM9ckF5DSJZhmlQIaXZ+5caTz9w+CYXsPjFnHE/UiXtStTC
5B98VzMVR6XBH1bdGEpzuVji/1UfepemyvT7YOFmoAwVTZzMU6aWu5nC/q9AuSj/Wtbg4jVQNyUn
l1ZGEdQ2Tr4Mw/S4tYZIhZ3h27ofRMitaRIZeBTdBjii8GtcgKOJI4oMotQjxLUJMpeJ39q9ldRf
ApnkeC+5r3jV6GrwmX6eCgeVMdK413q/UGWPuosAi7jqnOhjRUCDGQEr7Yo0KM/wQ7ZqdDf/7Pe5
e5kH2W8ays6Uz4Yc1Qk0RNv9oJ0PUe+D0czvSiRG5Mqqe1OfW07PhrkwrISesICDbdPNqitWfy+D
62WQY834a5tg35Tl8xVwlHmwB5Ih4QWuBmkwRJo7JcCodsfplMhcIYOGcshxZj/GwmNJOx6P9uAW
RTXJmFx7Yg9M9PzA6kcQEhDrh/w1wkeHbFLTjsp48PFEgG8Cl79rD1rq9rLvB3qWy7o3/uzLoLoa
zMZsf8NdPsbCOEUx0Q3zjN8rGX0VTYvKg4JegQXis8D0QKwGZ2Xqn2lyWFkpA7FbnCVxfO0VoR20
5KMfxuc1Q+EZj5d9GhwPQi5Dzb8OO7KK4mYZB+alU3tfWye8CAwfbKk0VO6ReYTSLtVn9YJ02Sry
uyUYr6sY5Hlrhl/9rsUXzEWf9zrqVvQLy0t+J5WYCy8kCgv+gBLmOlJ6b34NnbZBEYjPFfzEueHr
p15gmYr18kzXhjONdWfcl0twycvM9ZdCj077QFxYsjpllnPCImNp1AXqmLschRMBFmINNREDSj2K
7FLC3QxKDfM3N/7ELnElhrxVIdVnIAtUXCcnMLfLti3vhNvNpAY2wZHEbkP8OFqIW70phpmb01Xg
V81cc7SbwY3v40quqjJrZm3MVppmmEtsRvig6d3CSfXfAl5eec7wMRroB4+lp0iozeFlwYpxw+7S
/DNKJD7E/W+10DwV6XBacpehzk6/CYvsGuYAJHoUoQSpONXKgoHpaE8a07D7Ku2OO2dYmkPlqsJH
SQvRYN+QNbThr3+KPLDZdeGvUm9o7IoGc1NkKIYzE3tgxSzskHMpeu2sHwyuet8/bbMyR3Edc+26
TE+5ZuLNiFaZlnYcJfWnyNSu/HD4w3Ci475PVmVY38ZxPqe9eVH75md9SP8YRBypnjcLL20+pU56
ERqx+m/2zmQ5bhzrwq/yvwA7QHACtyRzztQsW/KGIVs2CIDgDE5P/x+mSrZkuyrCey86usvqVNnW
BXCHc75r+mBfuv5NJrqvkyWhFs/FyuZOF82583my8iQYhEmkUbusD7OY4ueDaiFLxrxaeSZbW2NW
oGdpr2EvK6LS6tf2UFlra2hXTcf2Rodb0VRxatOn3Atil+ZXLJvWlZC3uuMb1vR13I7OLa+tG8Kh
ZuHVtSdVhcnPopvSF0VKt61d7mqVQheYiueBzyIedTFEqST7rKuSKsyfWJ0diqlZB8Tcd6ITkVcM
X7shCyKHKjuuSH7vOPIhzbITtIVX1WxOkqhH25Y3mIvGdFHKz667s+by2p/5lQ7otViEPxPVaAWI
A1oLF3gVjnbqXHKV5klv3EveznGLIVcM+vGtl9qrgeq9U9AuQjT3kUiRw6opwwSk3KUWq1e0D9a6
xZc8zuN08Jo4r4sL0vkqVsP8PPnZPY78RWHkCXmMjqoM2UE5hU+Nkz/2rpOMZLps2+ZDzazdMOZ3
suqyRBj013hIoWTxx48BxzgmG/x1OIYVfnTpba/LW25VPCYt5sypvsjcdge124OrxCotBp30fnhS
VvtxqKCoDFgX8zy8ZaJ5mFTvRPbY7f2Z1lHvNkioK1JFqTXFCqKvIrXyqJ/7W20hBFOK48M5/uBk
W1VNlbimPwxhGeX4ZFSPeh1glJmoUO6bavxWUszaefpFyNmPSgJ5L9NJwcuPUjTXyL4gjbNUNEp+
iZPexpOaj2MvNrq26thFoIrcG9YMOsTSby897ay1K3YOBkiNKSCC8tQlD8LPVZqrKEi3hTi207DO
dDvDPlGOEYfSiEGhGk+YA0YhFRcdcbd2aZ7nsNw5fXiYbf+WFm6+6hr/ulfqMcA15PjFjWzlxWws
JGBTjeOYbQav+JDXVu48GO2JAIqdWul2Q7up9+O25V61MlbQNzf87GQiZ1eTe27ly4aYfetPsD0t
Bqi6rDP5jLSTe/tynMrRxpUbMH/3N814STPw7v5XmtE/5aBu/SbVwOdeU41lZR+qbFS0ILu99Cr/
KT0wqcdNxlA6h9ReDBffE43zF+B7D9CRX5YYoNP0mmgspbZD0NgEhIqeNfR/0HV3kLG8zzNgxCPo
6iPRgO0Dzcmf8oy6sZtwLvTJRe+xJ06Oktmrgy2cGmqfq6ktoGTNZhJrzO5pNFl63raW1lVsh4Xg
R9Hqed5jT1JpIt3nhG6dsEXB2+ZTV3+wM0W9q97trHlVqL7Q21EJyHjN4OC551WGy47mqV4RQcl1
DT1idusXTZvdDhmeQpIh5TmIEmKYL1lF5mGnmJ2WB49yojblpD1+9TeQXwIZWey/B3IivqgfoLQf
FfRS8L6GMUOsLigdpCwuLMDL6PNtGKOZBGUZpbB+LDOitx1OtO/RI8etskyQfgTyYusABiBApr2U
vH9WQf/qN4LxE41U1MA+hG84b+8D2Q5l47Rj6h69KocM0so7ExPNUihT66yuLuS5T0QmYxKftv0c
O0Xa3M9mxpw3YhaDnVMSvwpKTPoRlUqI7vNcVz5fmQFiu5MrZO2iErSsKu5S6uovVQ+9SIyK0nNH
6FNz5RSxl7Ob0dTFHP+Ny3Nchv9Zx73ghn+9XpdPfe/s2P9bNqLSpYHy85SIYouAh3kmjDAujGjo
B73GZfA/aCQ90IN8tIRw+b6JS/9/KFlC/BK4UMggoJH6gwv2rHV8V8gRtHSIT2CBxm8Bjrv3cdkh
AXK8bCAnVtYW8h2Sd83JI5Ygl0x46r4btevuBXMx1mFjCVlM5otPPZqw/hUriRZ+ZIWtfQcWTnc0
pfdJC2V/mAbL22RDMV6KwvCdDkQbiYKOB6qzYEv5PCWpT+qdpriXy7qEHBpJ34YPaf8wy3TaNC4y
Hc40X2tqILlvGrm1Chney5xfcot8U50zw283WqgDSsiYKZsOlt3Xm55rG+Y759ox/aXFmPyM8ZUK
ICrSeYy0hmygtco+tI4g2wZCm12Vh20ehc3sLUL0Er/RJjUx9fW08uwqT1KYFWCDaqfmxBTPY9IP
7E6UXcVXSFycD0pDpTSFmRORQS1pHa22isp+ZYdijKCxHOZYiy4/6arw42am8prbcrxdxG4RwU96
mRl/So0Fy1JNnowd+pBDTCpOgyG84tMM4dAkC6i/PD8hNR0uU4zsPvvurE+8H/prr5xzuuUotnNY
U2qVJ1ZtUF2psmZkn8JvxLrZoiuvlNzfj1W++Xv4Xx4lZCP/9Sj14vnrr4c/wKe+H/6z2tmHKh2o
8kWQ8/1RevEaLi7D5fV5wQ+8Hv7zIAOQTtwLZ5/rm9wKTV0APgObwMv9ZwbYnzOrRc8A+SN2yS0D
bNwo7w/+RN0GB55lF7AuqDESzLTjapASwgLPzn12GoTTjQfbhTgmni3dkC9+2qPE8Zlgzl5OjGZf
ywwxtZp4R70HtD4XMV8QZsNBNr0DbR0sT55/FVrUrm7DlulBxgMZ8a+BajgsIjZBcbb2WYey7m9I
voQkEuD/CElTFL8JSHzmTUCia+jiVoE04ZzSfx8zQM0A+Rd+MYAeFpO1t48RwyI6TBKQJp0pGj+S
pPNjBA6aA9wZYRjg/sljxJaYe/8YYeoHfT9GwBhGo7B4H5PjxEmn0tI7QZhYJi0MlkBicJfJeIR/
KXR7x9sj+/Y2VYB+egiHmnjWFRQ7W6cMfLTpnVKydXi+7dDnX7EUpt393FK7gDpU53mSnW/JkFia
4hmymmtS2XM0SUNhvIIULCvpaSiJ2RAJyaltgjQJ7ZHteC9FzHvaJdyt+61vaL5TmQqh1xzvh1LX
l2jKoJGD/7VRAV4SNG+sSbPVhLiPuQcnYDqbz26Ke70OAgkzVtFvxyIct+CQzNvJomVi19WX1kbn
iWX9WoWq32pqTScyeRXOjYZLryjdlbIyvp5GzSGzoB+HRdlOF407jLldohbdOwwA9a2rS4jhvbMw
Xi0a+XJRy3uLbj5bFPSGV13slJ1MRsAohj33hz5pUmL3t3jK3e7WyoNKrGGDg6GJyLzEE8pKyEEC
lwtzsNxFCDKeRSGzlwZkxZGpwg97Fo6QRUNiLEP/5pkvM8SluP73c716fp5+c67xmX/ONcDOC67M
x9FZJoVLhfOj+EF9s7TpcUiBRXovRYLw8wzlD5nzIgp5reKRf6JIwRvhLGad5VN/kGQuYv/353qp
ovCNFj87dE1QmL6bHhKIrf1yKtXJylPIxK28qVd9muUnWY0QZwd+usnLZsvyIV+PLKiTVqa7qQ6K
CISQ9MNc1c5GQ2JcvaiNDeVF9kGdZcgzKbV7iQOuH2SnSMRqTyfWQL1yx8Qo7trZFzyBsPtzBSd0
5FWe1ezteYTTMkuHid36uXDMCpeDgonz7yu0vEL+MnP692h9y+r7XqufP/P9FcJIGyIfBJYL/9X5
rfn+DKEmckDvCpA6v8AUvtdEgJfjlyGrgwr0XMj/eIYWcwhW1QdANqGY8d0/QjB4qNbehSuITdDm
QdqEeTuWCP2cGg0ZTPBe0DgnsBBG85jmVtdiAiSQUEeyqgcTK1hHyGcFC8BwQv/gW+r24d64Raej
kDQZP7Vh0TifuhafgRUhtC/nuo54CdN3zC14Oj8EM+QZty4a4f1tOhXBhtmZ3TzPqcE4pPNHr0rG
WYb5oUzxrbZOrksPDxCauqtWwIjZu6pot0XbjrFz1pbyvpbZCgYvBU1oWAJAclaiWnBljfg9hHl5
q8+2M5NNwRF6/pueNmYFvEJxm52Nal1lB1D7jcjZjuRsZkOVpw/ANURTEdbzBWqZ0P17o//jh0Ry
8+9n5JXT/eutfgaJvoDNIMM4Y2RxrYMF/pPC9CyWRjsJpQB7+dK78gFHyEY37J/H4PVaBw4NLS1s
Aj8TnP6sgPglWVtaatDVEzgTF5rK8vU3khBp/LAHj42eGunNKSYQTngNViqURp3XpPWjPquQROq4
ajed1UmlZ0GpVJxVS70/KrId8nZXL6ImUWHetIFTsEdzllqYQ8QYQuXdwXHUVCd2YHqV0PMhKM4H
wh6HID8g/3AXi/1yaILzAUotA131+Vj55yNmpctx+3uxv5QX/6neW2kN9N2vIRv8kO4t5r4ALz00
Bv5LLvI9E8GxgCh66VuBuIeu19t216JWQoijEwYDAHR9SCBeQ3YRmtqOC7gOrHp/av09s8neVRio
xaE0hZUA3wrjhJ8ykTkcCbVGDx4QGKpCz3KdrQWWXvltUn75HGR1k+/ozD+VrTuQ2zxnxR6Uh/Ya
9BCWfWS2IvOKkhFyGGh/FmnMWSbjnyUzqudjuG0UKe/HXtpbg77s54DX804aU+5lRxrwaNLtYEwK
S2D9hbIuje0yfXBMfqFgw1VqwFwfBJgj/s87M7RzBHpaGdV+brZMj+O+CIYi5lWbXk7DNK20X1m7
jDkDTLp5vXGklz11SvJNJ8Z+X2DGdjHbofVIBmu8VfDnnXTpBhh8g4hSodiJfDljYFjr1oayoRKR
RYYSYAywEbalTGPtLj1BvwCnB8yD8dKZK/jQQuVHrC/IQXJqYCce8sR2i8cQ6Kwd5cxs0mxuOEb9
qK8Miqx9m4fuaqh0ovtK3fv1xI5tEQBl4QFvo7k4cp0HGYtG4bqp/zcL+6dmQPD++wuzLtvut6M/
fOpH1YAZHuyvUPDgkL3Nw5YFtz54gi5eEfvsrHnbDljoWHhEUPefxYU/DutiboDACPY0gHbxHf8o
D7PRHXuXhy06X9iAYdDHqwWC4U8vjA0GRwYuijplnjsnkqXWiG5xJhXk2VaNYh7C9SpGgJfjXgp0
DOhLFv8y0OvnIDC3teM1CzUTxKD9VHrg7LCqqiGlrX1U9PkiOo+rmXPojv6+Eefkn/znSORGfMny
p+L5l1cCSy5+BB4YbHAjkheR2tm09VquQsKGLhO030D8olT03rShlkcC642WXuU/A7m3jwSeCNS5
y7Pyh51RDPl+jjsocV2YnCG5xQnAHPt9ZtNV/WAc7k7HYoLW/KKm5omQXCTVyD5XAUy26ybow9hH
7RkpNUJ/E+pdhRFF5AQUlJlcxH45Boc8uAwK2A0y0AJjjm5WhJB+NLPvJ/Usgaj0cvBlwGejWQnB
Z7Ufcm+KjGkPtXE2dusZOI1BLCugxQaqNQ7ses31cAUazNr4LdlBWAHF+NDf6by67LR9rDz7qurw
TPDgtgrFltkV1BbFh5lPCdMAb+UsjDuhdo1vDxGaXWlc+85VGliHvBE75Uuw2soPeTuv+wHalqER
VZRbzUrPHgQ6XltHrkWfF4xb7Xq7QdonO3B3smdHy0tXWW22M08hKaPpVUWzTSvwn4pd91YP+ekU
9V23k0I9mzKEcCYIPlhTtRtId89TSN78HIcZD47n5dedDi60Jk+eW9+JMbub8+aytuTetQawrAgg
OjjEok15BLgWaDPOuM0qnkVMBUc5sDqqUvYt4NNtOVCxYCkeYIDyI1+JNVN609My9ga6gWfuGQO6
j7zmsH5Ql0ep+AblH6ZQ9akaCmhviItRis1XwdhN0VTrB+QbdKVl+klyAmLUOD8F2p/xeH0G1y2M
Jqe+LTlpgWbC9yzsFLOtLEhSAX4Al/W6yapNISodBwFYHxmZ6SqT9aGj5Nmp20vVwVs+BnxdMr5L
PdUB2SSPEPpcFYE+FaAuQa423DQt3Q6D+6Dht4ogu+sByWHtdW8a0PisU22br1ZuJcK2i8T2oEPM
h+xoc/GZztOG1P23EBqq1TCQGOLPb76DLr7T7yF2uA+D4ptRUBPKNMF4qooNlUkb8Nu+h2wtB+NP
eNds6vbBXK+AMByALXG3SndAZILGFXpQMM4i/dar7iDcIS5cN/G97HHkbdIrMNSAP9oG9QjoVL6T
pD82tvdBT90YUQm7Y9b4cdB7K9W5B4jvbpgJT6Z0v4xSncz8lBV1BkCK3mN7w6feyo68Kz7Xkx8P
/ZQMBdhnI4AtA6SJZX9Vh/WDT3PM2PsK7yW8m5P4lEl2MlZ2cLN+V5T0ExC8h8mCGLGWQB7lXdJa
fJ3BCaQr62BPwNmhUfzJBuMlYtqsG7u9DZAeCSvdgOG1ZHLV2tTBwj5kX0UGGEAxHCymK3jvQQVA
s+NKzey543QfKOsIuu2TTJsrtw8uoBPx4sELx6ir2i+578ZN1T+3lF5pZ3ai3sk/5XTeN/Xo46/U
MUD0+V+cpl+zPr9vSH9HAnVwOnKoRxLDjfdNCghc+fgk2m8qgOzd88ZdMfHDHDR3LEzXWSA+AH8T
09oFEmpIY8tDxc+zKbZrc1Wm9MFFqziy5jrqxuxJhs2xZCW+T1p9GWu1Un14kVnmHrrOSyQIm0ZB
nTdWcZZBVOaH3rHVfpRJ/gzmwn6Y2V7hT9127dZOxRfcKo/2YAQEtWYHo9qlcmGYnUt7rYJxFSh+
gY6xFzUBW8/hJGNHhHsRYowEPfPe4t4mH9qdH1inkHEadQ1NZs9Bg/2h6DkZHudFg4zuUW9/a0bH
24DYEKABnsnc3NkzoAf7oKvJrmNmLhJwZWR+mVWOAKmxIhv8hPxHJkRhRS0BMBvuRAqeQmXh2//N
C15qRzyj/56Obsr8+Wvxfx+esClt+iU5QMH4PTlAD/t/cKu+awF+7w4uXsVFlIO55T+yiNeuB1JP
yBcYqMEYKr4HtCLbAAoAZBl4awHURT/vD5rZS8P8fVYKUIINgRuUcWi9oEf5PjtIbWDOASsNTlyA
WAuvtgz8lTG+fQOyQZEBcrpYXZsOGPpnh6bKiqyzHXY6W2O7SRlzqPOpB8GDLGEY56pm/t7jolNr
RtVgdfCBzEWT2Izb6kuNNwqC3b9R+BKF+HH9RxQ2SE3/b1026ndtDHz0tTLyQSlDQokc1V/MEgvl
4keGCuMfxGSgl51J1PjUawxiPUUIohBBCGNz+WLg/p6hYkcBbODokkH+tUh6/gjBDsnHz0EINxaM
HK4NdSaBrmgJ0jfNN1KlExotlB2rxvHcrdVl65Q6mC2C9qoyEG0ooGKu012WvMVjHU4RGmVbYMqS
thouWN54iQBwM5JNugOK5or47VU9do9NDs2/Vcn12Ij9IPm+E2aTT+kD9eZtLctVPutt003+Clp1
vG3Oh76qrzlvAbVtoZIXwZcMbMqotsERQnGVEDcVEB6LS6UkaKt99jGr0dbICoAcKQC9bgZTV9Hh
wSGQekZQot53Uj+Mrt7ZEErjNHxlAZCoLANDJy/iFuPPqAR/J5ZIOAOho3ogD9IIB/6MIGGtBdjk
mJ8Ky926YQkimW0/j0AIBmkaxjWoIBCPg4YEmtAjEvs7U4iPatQxa/FYYGr+Cfpu8DoH94gxehnn
Fv9aF/C52UWTJnYzP4KjWixdmWTuVR21ozgGZbWVU9hFDsOMKi/6DWfd84wMz6uhYrKp2riF/VRO
0x0xpoq0Hh3QFoEctmsSAbJk7bDlgUZtaz6bkGwwiWIblaJro30ovLGuQXTloZ7DLmZ0SJjXQ89H
/TvWFcE+K80x95ssHv3qkbGkCysaw632OTB2LIZxBGA5Xw3FZOKhEvmOtDDuE4hVtzPM03tPa/jP
PDcZJXtgM/84DgqJXnGsPeDiGIiUiCI/yWZGwGHNPgKmv5YNnDGwVn8aDYGDBd2gXTqlX8Mg1VGW
plMEERVAmdMq7/113zXlWguAhLhfbGDgBpoY+FmuTbclmn8UTrgCVPNbWQxWUrH2wAryqRgHGhG7
3np0mpGRd1d+LS75OH5x2/4RcKlT35okHfw0dvp5Zw9TryAhS0kjHsiEig5JLajBK054Jm782lK3
TQay5WmSYbBzhMPTTy3J/CjEQDL2vKZod2U5NRcl8F3hTiC84KoouZkP6BloK2lU+piV7gysZ2il
ze3fy/h8GbP/bBVscBl3v6YCy4e+DwoxAIFswAauEVrzczfgeyqAAQjQA5hb4wQv6Jcf1zDMc6Be
nL2y74Aw/iIRxtACaHVc03841AYy/uc7GHpeyI09zMMAbcSU/f0dzIPRRXtUtKegyB7DzOwJqxcX
y7CZWv+CGH1Ed/WxcarIa5D1Tm53AZEVtlx49dei9NdQ5i7alO0gy2NnWU+UoQCDfDEREGNFS1Le
KXOJO2w9t67BoR3jsg6vnVKtJ50e8sHdV0xfWI26oq549kd26aXzVqpuE3buCUyHTQ7hegRm9EF5
5hjC+hFZU31iYXVqvSEBxe5OeotfK0XrQoWx20KJOeQSAkIMY0R1a6XApOfpNREpeLmyiYTWG4PS
vKm9oz3WT8EwxcBnV4kHUGQDWy/zpxspdaw7vfZMDfGXuAIN8MhVu+0G8SgtFEaZHg9uSy+nwrIj
TUxcGnnAmxphlBk5YbF32/rrnBcraeXPZAae3skPIvWeMSQ9VZY56bw9UKkT0HQ/i8y+6tIMCz/G
p2LO0M4L+13j0uvRjF9tbu/LWlzB4SXX1SQ/BGN2EKFz5HL+MrNx45f+IWV1G+UyQMOcihWX5YZZ
1W3aTSfK6z2FqCdpM8Ch/ZRVULuOJAFbfFU25BqDZAuetexhmLr7drZVYgv/c+s0+YK5T8aRHX0P
IqMCCL7SSYRsj+OEBSbunAEpp4P7mnZXphw2YSG3AwtW4INflA29GrW88MJhn9bVrmC+jt3erOvR
7Lkc1wFy7UCyGyQbW6v0CAy98khsfVRhGOH+fIIr+oBJ8r5thyd0WpLZ9rYVvRCRkx3KckPD4zjw
GP7RTduRU8f5Q+MtceivnRH4Xy6AVpYmURoA/bYJYqedMNh2xmiy+6+V73NgBOb1oMZs7eW1A0+g
ugEvBsr1FKYM14n5YG8U9mVEwJdvLPzUgEjqNoEBFhRkeF+51wLEY/y4vWeN/TFrtLkoBgkl/ma6
sUiygnxsbT8xMBlFwgCtp+4cEO3HUCVDoOOJ7Ny8HVCnwl2mFORW1N66FuFr9KXzGH2jo2zzZ7+f
T650VlZpxD6c9NbUnYmMXSVBaU9of3E/7jq+hbp4E6jiic6g4OdBvTedddFouq5Ki8dtMVwo1w9A
GvTBEPT1JuvZCXUodF2z60W8cG8nwALjsc10XOhCooWnKOAh8A92ZXlirNKRU0FE7Jr0qxBTdzCO
tvsVtHhUP9Kcex0sVKN6wJ4R3X50hdh6M+jcOZoOlCJfcfBwl94YDqu6hUDuJOdlyZOeZK02vm3G
LBo7bxiA3G/xJ4BNkd6SrLStj2WRPwvTErnj1MrwZyeagMFNrNy+cNkzvPsYJs34geRbV8mt3/aX
ZLKPvTt+DsIeO3i8R69RNyhrrtxAIiVSa2f6MvdlIm2yh6csoXxcqRT22nk+tHo4eE0ObGF2MTsd
Ymh+6EpzsiQU2Qp4XQS8D+Z9hJbscSiKz0Xff6gc57IJraucpZELxKNrqzWESUGUZd4+c7MGO1Rq
rIloPrldjj6JEwcUnF0f/Om4rcmhIOHNaPexhJ19VM214GbXdtOl7aOjxARdKzF8zcfigufuXWiq
xDHVJ6KnTVeMm7GaE6wIAEc7PGjmrQxb8kyrP+IfLlsvbyNLpyuACDb4s60bWt7Yk4ZCvBdbneYO
vP/eFq2PO7DGb2jhrS1rvhEUTUlVI3MSRX6oJhgka+l7sWfmHeJ1J4j/Oa+rb5B3X4cafyvhGFcZ
O4xTftO5+X7qs9tuHNbp4jYsUnadT2HS2GxthHsYDKhJReffcTB9E8PNtsBfk3CsiyGvDzBjrjpi
LrtObAMkMkSlu5bYeyP5uofndjGg0krEFnJPUJmimdunhjb3k8DfqFRlrFnQrr0xACRfJR6ZEtE9
p31VxJUT3nCjDmPa3pkR0OSw3A+9umdzuYbk6iCktw58m8cT7vqxlhdh22KzALtRjbeDqHjnCnoJ
LvsHCZg/ZCQXltc8CsITUaljEZirORRxJ+ekBgTIGtI7RYzEfoEWTq0AtH629ifvkPnIEef5i6e9
FTryn9NsSCbsLBhVCSk8vW+g2XQm/WVxYbKgW0+UJXgyq1iF7sesMA+5jVcpqKLSr7Cbpw+ScXKe
7FJ3kT9aD2LOTnXhb2uLgMAPdU2f9RGSxykSnYv9D1BDDt2elTp2bFzZrMhi2+kfWQdfJtznjnfr
Fdm+EcUc1YW+ZE72ZZKSx8VUfQ1MFa6GKYgEKdagbV0GLiYDpGz3HZkOFR1phKvx0iESyh0PuMLB
HPrATiY7u+z97qBr79aCxxfG3TIpu3Rna2tF6/weLfotCJ7XjuN+a+V8pAI2UmfAXiJ3VjFG2yuE
8W5O2ZYGcwxH6l7Oei0J32Gl25cmcI/DDCMnVEsx2mZb42CfAUKFZe2+0ovmNOXrofe2teOgtSfY
LvcqSFLl3kkFAm9IOtu9wKG+dVosM+mlxKDXaSLpdtuWWBvWo6HZ53edCO5stzzWDVxI4XjvIt+G
rNxfN5786PUk+ZtSLyk1jDr/1d+47UzX6h9r6n/I75bPvTY3oAJyIIPAcPd1YdH35gbYopBnQBOK
tW6QfS6+o9fmxjLbRQsDZgXmQZz9E1wCmTDGvgCTnrnNf9Jg+5UgCg0fdIEhljBBz/erRsNyi95z
0+wENxsYwmifZTX4MLlblYdsKnxwuc6bC51mZvclBw6FN8tmw9yj4gr932KH+47ve4UTsHohiHql
xa7qZUniWIe4JAN05ASoAueJctjOuHdeZsCekBgI1+fhcDOYlGKvTipHrFAJvRFeGgOHP17IFTZb
ZNYmwx1aGJZvKx/6U7eiMvvqqr51966niJohvx7o2gFMxmxGTAj+xvhL2Yha7r96eAL9pN/UjfjU
a4TD0wy41o84RnvstX13VkrbDsTQyyIBaKXfRjhqQxelJMbMi3jpXftuAeSi6fuqS/2TCKe/du+W
ihXePtgqfByYn7p3rMzgYob+4CQpstq2SdktRldlj5ayn2EUYlels+LKCHtF0lk/DUQVHWawAzsF
AsQVQBCoLWNQ8333WNUzIPmVxq9sWgZ7zXPIcj/dW+GAHSoaOr1154jmsc9b2d/ys2ZCnfUTbuv0
dzk0sN2qGmvrrwDiRXeziMr+PTy3X5FdFfx30pvlg286G4vza/FgEYgoFyfzm84GHPlYjcggrIRG
+k2EniUQ8CrjmT57nPGlV50cWI0L6BM2Y3x5WaDxRxEKi9BPQw74PkMsWsRNjDazi3/R2/6ylZIp
hZl+OGEhUxPsU6ylIInbt6gh5LmeqFBZgJKOGoNPKDfSc+UBQJQfftJzaqdPtc3D+Ug8NClRBoFe
d4t1MGiHeudVoFNr91F3XhDqgtyBZYp+HpTqip+3LE7njYuuyDMXjNJlE+Pfm/Pl5nT+KzQP4vn5
t3GJT73enEgAsIQFtAcfOM53exsQ/P+DoRUVNFY2Lw8zbrV3ucFCkXgFkv+ISmh2XIwi4E7Bf8EA
+Qejt9/QIJbQDjAcxCQFrT9kJ2+jMlMkGEBIU6eg6WzsDAjkhTvOCp2IzODNtTqdfcUWsfwh4Epv
4dGN9PmdBqtltlcWXu/y5R0HqwEu+YXVxjs01iPmTP2WeNjhdWPlvIbJd4I9GF3oBiXPmWMXjlkH
Vxjodr49mU22AO8mNAG8uwJr+HQ00lROezGQ0lxDzOw2wL2hcGi9mQL89Dd8X8IX19C/36zHJ6wf
an7juF1w4K/xCwwEChEG8iFIhQtQ8fu9utBM8NxievwCDoVH6jV8z9cqRVMY/eEltN88/AsCl3og
fzNcrufd4n8QwL+hQDhAumHzCe5WAN7OmMU3YzvsIpmnQGFB0DT4mdrPJa70OwJ3VLJw0a/7YLLm
yD5v4O7POMRGoV+4ckcNa11FeXkAlGRJhgti+UiNJySVXVbM8qvCej+5zwMZfnTOcAj01zDUSina
rUAR8mE1vbAkGt60aFX6/vQ3Kv957xEp/xGVJf9NvQUd4o+YXAIPuR66ebgLUTghUX3NRsP/YaYI
DQEIN7h22bLw5m1Q/j9759UbN5JG0V/EBXN4JdlBrW6plWzZL4Qsy8w589fvKWrkPAP43cAAi91Z
2bJVXfWFe89F8y60rxBvZYd/9e1W5VAS18DL/I9u908O5S/VKHNild+cTotbWlN5Db6/Vbu+UJZk
cBL6La1bSgDLbNuECwN1WjjKic/l2d3Z0qAmh8gKlORFXzsaRa3UrfHa6Iwp4gXQnclVMcXKdfd6
7bVTCDVqvQ0Nu2hvoplFrA6PTL5TENlrtV1lF5OWN6yIJzV3B3LdTqx51XD798Z8vTH5Yf772Tw9
71+KZuYk/hRCYvNlXytRnnUU1tAG2MMgBedR/VqJsn5Dtyv4juuKjSrw7XTaiHHBj+DFwzoqcki+
nc7VjMdeDvm4oiL6+iNPuLB+/FiJIv1GjgtTil8OuYM4vd9dmTmpmYmzDMMJRPeyXKV2gcKzlQq2
3CLBQ2dr8ZktWhefGpHwMa9hH4Rhlug6RQRIoXTtTRtqKquPDvHksPKNK4E6DnVBPa5fEcjNskjT
ORdo5CWz34EChJacC1NToZGR6/I7Yt6bsfHV6qzApRPWvlZXS+1jxW0sHbvV/hcwdz0gQ/rSwsUc
T05vKxehIa9Js5XK0B4n03jH2sxk+ywHykNMAHH/+Pe4r8ddXIL/ftyvs3j4XX0rvuq70455gTEa
te0/wKfvTrsgKfMPby3WOU7a22lHlQ6DGTKCYJ6+Lpu/3cWMxHAnAObg+WZP/ScV7m92yiZvAaAF
PogUuKb4NHx32nUU1A0Rw+NpiouxQPpolNhiRF6aBiEY5lg7ocbWQCGfG7UmDdeJb2UCpVy6/3Kn
COhxuuKPVxLyIKDIM3RkU2CSrQZgciHQyamAKKcCp1w6bQnITI7LC56acdOX6rUK1HGvNPpyAI8a
7SRcPh5rx8QjRjdzc918Z8bq7LVsWXCG2rNNSnCxK5RZu1c6eXlJ9KS4CQ0lwkiE7puXpfYLOEAu
2s96lxvNnuYj3JtOU+6yRrHueq1vXKlpu+PShsq984oVGlfGUGg38UdLgIfiSe2A9k+CR+TgBLSv
zbq6NcmwmC/+fnxeX4v/dAydni8KpDnRb56L7zxDFDMChoZJ4x+BxdfnQnj/6PMgd2ii8v4BGCjK
aMbNtG6ilBEOja/FjOCsEaCCJO5VlvFHyrjfVNgM9XQDfQd4LJjoP43WtKkbWitIg6OW62GN60IH
i4blT7JP8opLo0Zx3uND6+7itbgx2cRqlTfA6aX2WdbiYxR1SNsvuctQbrdUQVJ+qapF0/Zzp+Uf
8ubWhFrbH+ClWtwurE9ZlrQNhN6KMOD2rDQFovK/h/L1UFI6/Pudfnq+fCmW+OU3h5Kv+3qrqxiK
FCSXiHHUdfj1rYZZJcMauU0sPNYJxNdbHbkmRTcnElC+IFVS3rzd6mLZYWP9FyuI15SeP6mwf6cZ
Zv6BjFPUS7R/P1/rUt3pURE6p8BoNdjP9spQaVeeSmubsFW0lbMSrMyVqJ3JKkfOBotFMsCyMA82
x4MuYC2DwLbMIge1EomoQx1Pm9xm3SfHTXcxxknl9pNsHvKwDjYpBc6xHdX6bsR9e+jHqrtvNWwi
jUhibU1j1wFpeDJFSqvckdeKqdPyVZHhGg9zgaMB8Kw0BOlOE1mvqUh9xfZ7Z5gl4oc6WrbQepie
iJRYQ+TFtg7JsbXIkM1FmuxMrGxdC3ceiQF+HdYvzZo9K1JoW35aLDOLdAvIrPWUHDHGQLXkRSLI
tk7icMdg23mnk3yBb2hu38shlguTEPVsGrLNYqbhxpELCy9J2oBNZlTjTHyrTVpXrE7LaTuHkXrL
0iphLmNujIrtaaz3hldNHdrLwULbEZbSBuVh5yV29BG1yXAfwGk8xy1b1Z60L16dstABBOXTnWbn
16ZWnaw5VvYJVC+/MY1bUx/Eun/sfB7ad8tQTZfxBOR6nAgPBySx0ctJ83ubfOuZAPKtTErXhqKZ
byEBjHyoLKnfdyB5HgLyLiEIWZ+B58LFXori0Md96eFZyvF9xeF2Ejy6MTVu57QON12et0+xWoPH
JsYDj2OT+q0hh5tmlkHmyektOOvI1cEBeWWZSl5JUidvdTD6VkyoDj+2nWXV9S62Iut6iLLqzJZZ
dnUFVndsyg/8u+e5k7/oac6YQc1qr9Jrxcd8uVy0s4NVQhvxCI19vQ8CeKxhPhmX+dIa/Hkq7tIc
GnQU5d1lZOtnDu9tubD3jvHBLbCIbvFZWH4zKECk5Y4fMSTnbJ7zD1rfhm4xyKlbTYjn+jiwr8oS
pHuu5xy2fG78hI+0XyA887s5kDemOi47p+mv7da50pOofDQ7fXS7YqlISctVVy2mC7nUotYF0mHj
MYp2VVzGu6Kt71XdKjel2hcXet9Q6fDhY8EYqZ/hz9yUzjTcyHLLIjxpbWUbAlAfou651wIZJRHx
oktSYZFWp2dY8fwSgcxZqhzrSo+6MjpKcTlOrj7x91TVshI+KmZE0PRg0O1s6qkNJexQEOorpjMJ
vrbVEDAPyUjk6xqrpb1mbMl6ef77nry+Jzz5//WeHF9+O6/hq76+JjL0IwbdTLuZsax7wK89gvo/
QURiKkOc0Eo3/vqaiLaX2SLTQ1UDpvzj9pBFo0kyJ8YUleH1HyVsEu/yc0vM7J3fHuW/GNowj/+x
SXCCrO9hGAynYJAIR4lETopipd14YC9ovSRroTy3IlSFerrpuX2mzvZx1SxkFdrLpJ0LeSJQZNCd
ZdpEYz33R2tsmsdIxU3qosehR1U70a+WTUjvGog21i4bDejNCsCZYjOEhoPFEDROJ2t9/yHETK1j
Y7XyAJogKemKyNX00jU8vQ5JUNgAVx4WMltEwLrgfzwWlvg06G0PHmCpIPIjTfV6rVpOfOaGPdK7
batFRKdARpsEIo3netmPAptGBPuwrwRKTRNQtTxsP411OXhmIt6mBfRaXIafUxKYEwFlswSebRCg
tgJiW5qGjhu3fXYhaeDcAJUCduskyGsC9jaZSuCDIVX4AlBwloDCKdDh0ESqm0UA4xSoBjdSPw43
ONPzU16n6ic5iabrQgtM3xK4ToJL+12O3/ZsCZhnR3GwtbXpKdcMerRM+rAI9CdFjQXIfpjuagEG
zQQiNBOw0GDlhsoCISor1bABt1gRtg5glFQ/zU3NJfD5q9bf1VXHW9Amjn1vYz32OgEqdVrBLHXU
HjKDAJnWnBZmF4Aj3Go2jI3T94jpityKLhoBQrWMJH63dI28E5g8IqUEMTUQ8FQViqrWKTdWEyvE
NJT1rh2X+dLIQvlA5o70ie9kcdkXfokhswYC0ToJWGumgm2VLACutUC5zgLqSiUxPGJYyXaFQL72
Fe8dJVN9oQggrCLQsJGAxGYCF4tcK7wIBUJ2EjDZTGBlO/iynWgWU9E2GqKB5GMX7tW024dzVe9K
0WbiWa59PZ5vyyqP0bwC9r6Z4lR+yUWL2tCrQv+yL+k36V8N0cpm9LSlaG6lmDY3EA0v5Vq0i5Zh
Oai2pOzBX14z0ycsR7TKVmiOf0c2r9NzERX1H9cxLrjyN8xK8VXfX8dY7gRp6HcUJEpKkKhwkDEI
fDeyEWRKSnjk/ky1FTGF/Frcr82o+vWLGCn+SXGvi/n4T0wZlUaTqZLBUIlJ5Y/XcRjAP9UyrcYH
oB1yrjiC0HP0/hW+wDQaS7fJmndFJZdeDbXJVcgUd5s+yv26DwmJ783rMAp2UdC+j9DCjaj9Nq3k
7J2mO81VdYMQ93pK6o9Q8GDKl41n9e3HOcwQtqbzdkEw7Q1mQWUzIRrJ0uKlz5KDyi6d+BgiPse+
Zb3ZPVXQL7NS+qI4/U1YOJ8HSXo2jXZDP7HLW67dSQv3xJl0fpMXpZdS7UUm7ma5+JTm71U8NVO7
VCTZSVsn1jHWyvXd3Efv9DK7y6QWI1Nn3doFt0doxw645eyulJyTJJ+Jc9/lTuipbXlnRYdcbc65
oUrACbT34wJHwZQPSoVPnkxR0Oh9TUcwXLSDcZ20463a4CFv8opMiQT5fWINGIwM+9Gqx12u5Lu8
sr44lfIuMHKglPFuGLLebyrrSW0qbL3pYYjoiWQ9fckbc3QtB+dEr5Klo4XbIJdNOgc4OHZLFle/
nPBl6vRi9WWc1mTUZLk3OoU/DAvi7aY7a9Ms4XfAWqbp5UaWUHom8viJr5z9UJrLQx2k96qWHwY7
f+6s9DZqh6suJsCrDsp3QVkdZ5xPbt+SiGMM+wSStWd24CC66jg6gZf01eARuEJNLqA+fTVLF/Ws
z5uQh+V6ieGYynB4Dlj1+j3vXom+Z1zctJMvKEiP2coPyiAJWWVxFWnhB0Ughtqyew4plNHGSnv+
vzQXAkhkCzQRJYD9iYJTIUcHcFFGDNhga/FmIFJ4U5dSuqslvfaRG9duQ4CYiWbuZrGX6kHNbGM/
OSU5YyJxrBfZYzMhZAhRIQx1jukSXgOegqiySmSWaYxbTsh+ZZdXGPGdyDZbRMpZq+ajx62OvUAi
1z6nHXELkYuWioQ0RWSlTSI1TRH5aZlIUpvWTDXQESlYiJ2jJPlNxzKf53k7EMQWKSSyBSKbTVtj
2ow1si1a49s0keS2iEy3zjS6qzAi583sSXyzRfYbPxDVxdIAjUltfadPFeausCRt/H9txzyW6Q7j
xrosboN1BEnITPpgrrh0s+2a5jTJcUaMFQ4XxOrRpL0Yqz6/z5sm3cWrbr8O8jw46dpgjxvA/mj7
01ehvy5E/xrqfwa9afs+F5aAvF5wBwDkEU4BM5WHTSQMBH97AdELmMp/GtDumyeCnn+ZLK1f9c/j
QxCbTVwzspdVTbDONP/pBQhiYziC2fwVgrQ6zb7tC1B0qbjEHYH1/2HcySqB/y4ahTfAzZ88Pr9K
YsSrh0qLjBaRuSJscD8sDOJ4CGZYvEdbpDHGk7lp4v5WrbV9kPCfM82+TXaPJ836J7ZdRJA3O2Iq
NLebQzwAyktSSOQRshgLlOzcZ+Uj7egZq/om65TTZGSTl5pkORFnJDmEE5K6dRPMsdeC6kd+oEuu
GUctoeaF7sdD+D6VpHsDzbsc9A0EsOA2j5YjZSu4DTKtWLz4Ka5qrxO1fDZ/aocp9BjYHJtWeiT0
Dm8vMV4CTFl08q0zwCUrQyf1JHYIk10GwGuMfZ7EH8JG2gX6dB3poNDC6cvITcoEqt9i2NzM45K6
eWh9aGTrg6Z3flCKuK/JUGixGTaJvGqtXS7rcrSA97SJ5zjtVh/xKY2Tc52NQD96ufLsvtxFKhaU
3AhuMf4/h02Rut1gvViB8TEuSjKuwZgrcu9PlnKuo5IcWDM0Niio3KxV5023ZPugH0iSa3g0Jphn
pKH5uW7nMEmw4hR2449zESCczxzPqfSD3Ta+thAWNeWyF6hx7c5Yqzx2mdd67ZzkQH9iarY1axxk
bcWfVUWtT93kDSWcT6PqHJe/F09Z2i3Dh9QrZ6bWUfu5iVr2MVW/dxgu5bPJxDBtP3bmfHZCIjQb
jB+Nom+4MEnuBA0TKYrvWLeI87Zw5K6ysry3w2x00ezD3WEFI8MH0rsBM3m3H9OldYtyAfTTnedM
Hr2Y3DaPcdzkjYX+qJXGhSRT/NSdPPmR1fmq1Loh9hN2a17iVFeZ2XlpGKWuYSn3QxM+ynpM8jL+
gFYa9kpeobR2pJ60Lbo0OHHMXErpQUpp9iioOG60tkta8hZW2j6s7NBVW+fG1GedwBT7o/DR5U1a
+N00QEydK32jK4WoiLoLdLZuBSQoIp1syMzN0I97eMXbqBhvMZnvg7l7Im+owfSWXGIPf6y4kfMp
eOxj6pVeSr/weU/cSBqeI3PCipV+anX9Mc7HgM0aVsiq/JxSFLgIcEhLl4vPCUYtV7YLTCO18lHR
al3fB8JXDJxkwGM8iGMLECjb8LKmxpMd0cR4YzLPeH4SfJ91ZAAYUtbALZpPwrd6GIEkcWHpJJbr
7+uwToocKvV/b02uXrL2t60JX/X2OjDzsWkkHFVsbVd12NveQRC5hUTXWmdByMwZ0ry9Dq+YCPYO
/7gsGD192zvwcKD6RZLzyj/+k9bkN48DuwaMy1id6ZFM7adBUZwGLMEqGc8s4KPezWBctmTz4Xnv
hPuddh6KFZRh66KgqChPlnDKR2z35G1uQczbpGERjB87hwAXkngL6zYYYqk8Ea9XbRwnYfSaLa29
w5A3jNB0YHVPTE1debEvcLOSpKVX9CkC7Q3iO15h32lcmTFVc5xyc65Cddlq5OlzuQrYh0AhqO7v
+X09v/w8//38nl/yT3Hx9Et5w4rs+wMsO0K1yz9vdPhv5Q0kE4FIXYms63bs7QCLHTC1DSIF7uwf
WTsce3xD8Hk4wzRuTEH/oLzB5/9Lbw1QUnzE+ARR6Rg/eewJIjHtZclwSoyKT7/FITK/pBPzOHO5
jhV4Gw3DR5gSzR1vPiahMTKPg+i1o0m6gBHXX9U28YeZmVyWQ4x1rqoOQZu8cNQpUuT8aAWU+O1i
sRRJrHMUOPQnSbBpszHHr0cG0AxVvsqZb3YDbuuC2oiBf2SSZRJI5UWu17skkyOvaujciv6hZq3i
NQTKaThfi0QfdvjsbuyRuapk0t1hRt4H2PhzrYw8S65fqqYEAqKh9ZCW6zFXr1slKDYMzFj7Zdiu
Q/MwaBH5P1af0i9Yu8UZHFcdx63RKPUpjwf1gv7Kr3Qz9QN2QAQO0WwXi7SjYpu3NkbeNoIwqFn9
No4nrJgQTLQSUgAUk7Jsmbim9F1lQ4+dE5HnDnaK8TAeNn2gRZvQVD+BKNrGOebZpI4PbKY631qy
bd+0l+bIAm+WCH5pGC6yJfSLUT5IGZQ+2pkryyo9RflUWPROlSGfx3CGYqZWV/ZYeklzM3F9nKJB
ulaAbilRfgZ9wNACk4tf5GPjRnLMNcXEkqvqrmUTxLTA2qqNvRWiNG8c47sp7W8qmW1R2o4KFOj6
0uytTSW3sZeqys2iq5e5PGB2pQ7Mo/oY5JOyy4zwOCWUM2SOQF2TnHNdd7hAczvmh2G5VjdgR1aj
2xZogTsIOGOTBGc5mHQXJt4+QlPrzlN7TA013TQUSYqMqTEwQDAadxnhGgjGStUtsmzymwn8iUlE
bT5qgbvU881QOx/VDOboouaxp9rMbSt98dgNvVR1sYmc/MYIA69X6vDGiCWtwmuNe3prpBSrqBJm
vTY+wXTIGNuIyMO8GFLVrdpilr10TUVURyM92GtWYkkwHmRFu4KoN4RmHnnpolrl56KWpPgyCkLZ
eP57477euP8poLl9ytvfwc0EGeStYrBRkmGsAKoLPQSNCtK0twsX5C6/yWtO1A/dpLhTsWSIQO/1
f/9WLKBkZwnFIgrwH66NP7tr0U/8OMdEP6HLQvAgXEQiy+eHVrJI2V0tY5yfOmdUUBWIl91eH/km
y7kaZjOsTpqoAkSWKAWBDIqJJYuk35BHv1wZVtF8HNFC5ntwu+lZmbN5vKgX2EHPyhqVOdRFpN6P
tbWcM2gGEXdWpLCjkvMDy5PmJglS54yQrJZcR5+yCWygERMIjpyeMh0OAuvfIZXvZgc0ajcXESOW
6KoaTZiYzjj7ODi0D1MX0Tg11r00aI1nJ+17g5g3uMHyVp74SMaU8ttGb+g/GuJz826Uni0bDd3G
TrBqMIMicK0dGTVKcgaAyrwIu4YOse3v0jQYPBm8gbvI0btwCHxSHf1GbXu3kDKoV3K/H/TkqUwZ
8BnMeQ9Fa150YsBoaNa5J+u20aN9WCb3+mKz7ABuOMakVHf2WW7sfW9sMoe1l5xsOn4t4IVADQTx
1hsXvrXaphtUu8InqGEbNay+rMw5FVlB5ziDZg0mTC1+TpVHl5BtA2gKJG0rbiwp1yOMfr8uzY+8
Lp5Uk3Q+582nILfOSRlfSwnRXYzTT7pVPDOZ2raLNPqg7T7Lday74ZQjqXDk9Jl87nKX9845kyuI
MqUGdDlV3tsFF59cfJhyieW8GuUbJYs/tPVw09V5swmN4WEYnVMSl2dElod8wm3O9PspjwY/jRkD
k3l8KOXiuetK2CNlnXhGWQauWnNz5uHA5a0elZTweLPsQVrp7AqluacdNKadbDlbsxjZ3FfXS1I0
G5Ao4Dy7eUtxThPc30qhmOapLNVzJ95HqrqPJrhmSdDh4FeTW5GX4EGr4r42E/m6H3rp1tba2q+V
tHXVnAl0FtvRuSpZJ0aK6sPzOvZBB4DGXDIvC4fYN6IcSm9VtzfwV4eTM/YbArJ5evMJwkB5WdXx
504uBr8dEh6ZgdD3nsza4G+xu+6RqDT/q9i9e2pCRO6/FLvrl73dvYze2Agp1JHCVrma29/uXpEe
S8gZF+CbPPGt1l0NQIjgvzPLv92/QrlIiYwljW7tT8PPhK3zx+tXaApo1TDMcf+Cr/rx+o3KWdFr
wlaOQxGa9sZZYaSZ4JLqs7Jz5BYyxDQHaXbdrwjTsm9R99iFrjB0UlsTEWNc5Im8ga3dVw/arGWG
TwNXVlewgQiaHQIIcx6jEynAujlAgybWJQR5HGH7xzQfQh72/hYCr4UAj+e/t163T0Vb5r8cRsPh
q747jKDM0YVYIhdyfde/O4waOnTkJwyR0XpwUr6dRlwVloCTv+ZDckjeTuN6UMGi8h6Yrxkaf9B5
rRTTH5aafEJs3cQnz/dIN/eT7UJWe/RyeagdbYMFRRUPU3bolqro7xG3gUpMrTqodpYzG6wOYyqX
4Y5RrpodZGa8N7JWm/5QdJp6DwwVpxttWbixzaX3WeNyOgN1MhGOCBp5ogYcXWs9x39Pnzh9XF//
dfruupeX7OWX07d+1bfTh8sBLSqpbK/ribezBzlBBF+xM8dE+Qo+fTt7AmGqkmbFEmQV0rJqeDt7
YqlBhgTxbiLnTeBS/+Ts/XoTEjqBgorLWuaT8fNNOOt9YbVV6RztOTKrTbMOO9HE6Ydy6JfUT4sx
o5FepNx4kjFCXiRUYPA89IIh+kUlQI7Oirsa12lSuQISmpolynHOsEl6WtXavZ8JnkIYJVR+Jr2U
/mJpXXXuJGtobv8exNeDyBn4j2uwzIAh/O4k8mVvJxHDudivYRogNeAHwy7v/v9Ae3MSBSuDqSjD
obezuEbkchYZulpo/cVj+nYW126JF4sRKj/RPyTt/voqs6oToyy4Nha2XWHr/H6/phopZkfAGadF
t2pQZ0bOjiKc4PVdVtXUP0iBJkl+by6m4tkFS+JLM1Gm5q6QBik9Jbos9b6FxdzZZoEWUuZrc9de
FolamZ6cFbnh15BMnuS8UYP90GRt5PXB3KhontVphNk0tG3l/j2Or8eRlvXfj+Nd9NLEn38j/kSy
/vU8ikOHBxZE8zfb7T93o/hXvNaGGKSjiqDw+3YeV88joydG+mu27nfv8spNwm8mOM26WAX/wdWo
/cIc5fJnsUzsDpUnpnQxL/3OHwbwL1NalN4nzChgCszBIRAQhEtVu7RenXmZG4UaujgCiidZ73SE
QlFGBO4yaF5Xz81j0VnBuE3Vpr4dW0uPr5PVf1gZk/JQTPW9KWSg4aoIHVd16JI6vezSIKMaNVYF
aVDPre0vUpWVjACn6YEaNAT9iTaatVzS6l24WQQ/4e+pfT21/2lqvIvpaH/zmP/oaWQIL0Mex1/y
i4NXhDpzT3JwX0XJb1eo+T/sitysfBVrqvV2fbtCaWzwcLHaMt6KgD84s9ZaK/5QS4JiwAosi2qW
7DexCvv+0EqdITkBK++TrhLptBu7dHrsleRo1TI2QkcC6SgiwQoRDjaREtaJuLABie2hFxFi0pom
xuVJsNgaMUbW2FwrGc0N8WMOnpVLFQg182bCyRbyAq/NSiKxrHeAYepB4OlMlOAhRuSbzSNb8EbE
nVmvyWciBE2Wq3IbJLblkvoM3E5t5jskhdKHUgSo9SJKrReharqIV0uFRCuMA69CszX3osVCeqCi
x6oIPpmEvMsROi85f4fdMUZlPFz1KMFGFGF5kR0qFGJjU5eHIO5nvwj7T1jnIYUJQVmDsqxROslj
4nReIpRdRq5szQxFdaOVl7kQp/XKdJJD9X0jpkpq1Zp7hHvbKEVaQMLHZW+pBLKgdkP1THQP+rcl
T++KKnhc+L380IDHilIuEIq5Xv9SoKDTlmnXo6gbqnYmZ0ivmFmwCggsIClF1d/2pXTdBfmFVFVb
FBEIzhtiT+ZWPUyo9+RKeV8IOR/Oh3Oix499DvGwcXbBIn/Ixvmga4HlOUIYOKEQjJYRFcAUPKE6
uEP7e1clSuIWerDNSvYLvaN42DZeyioEuYkOUY/Mzmc7sldjUrAlKLK13myaynmWcgeLd3uD0+iL
U6Y+1dtTlzHWG41SQ2WZnjuEkFWbvmBo0siEYZQDg3ny5NaZtrWdbE2ElGORgmpBWglM9aMU9tdx
VdzYSC/b2d6HE76aGFFmLMSZiDQbxJqmZKqoNtFvRvyh+Hsw8YmLjROeo3et1WJ8qVB+MjyLEfml
g28iC9Ugv1qpysoT9bvbQ4WtBB62rwNlg6YkAfrhMKMXGFk9Uu8iAZad0aaxPDFPLcxZJMe9aweK
xbfPTkuAaYtQ2aqTc0UrhhSbnY40p091gkIbpq0jpSYpVGBue4CRXQ34NiqzfaNn8UGDiRtr00lT
4s/qMB9xZqLaVPpwG9cy/Ghjk+TJ4I5qObramF/rQMrsUdUBNgXbNqo/gRAp0FiC603bXN3B0AeN
Ccu3rkD7UzEBo9Q2w4ASnp9XIPC/IEl2fK6wwuSErQhEsAEruIbxmcIONgVEeBI44R6usEKh5C6Q
hqOUTCCBHtaW3PISaMQO8TyTwBNbcuGHjr6VWoSLepe4hHGx1CYSa/5YjQZY3wdD2Q8PeX4tlfq+
AoLcAUNGlXRwlviyVQjhcVhahdkxAZ4csptCPGXsTbDKwxxDxsU+Fo8HA+zyoqi5F9iYe5zxoJAi
VDUqon5AzYa5sQE3q1K/a9TuPDr6g7aSnQXjOQL2jOfIt0P2NkCgO9PElFr5siIc17H5yZ7HFDxp
84Dd4D3tvoTqUb6Zh2oTBjCm4YlWQkLIXBcooR8M5YGZqINGvdyhiY030WQc+hnlrwXDWoZlPXbj
M/zUow3juoZ1La/Qa+jXKhRsBPkvkirjaBouLH4mXhMPT1UfHsxoOctwtLmcfHWqL2v42m0gHRN4
22UKSBr+tlYmn7vM2NAyfkFw7VtT6BOb41Vwu3OrI3DAQkoP0Tvs+0M1AknoYX2PQ7fH6n40ouis
wwLPYILnQfNQYmCQ5JOOa7CeCQQvND6UwMSHRTsGtXGFiHYXxmHjItO/KMGPh7CW7by5C5t5p0ep
rwlOecKCzOInnwqCOTPX+9YafAe0uWXCXBas83YYjwnw8wl3mstyY4c755SCR1fmeW+AS+/j8HPY
pucszq5y2suZHDQdvPpYWjcLuPVCYgg/dWRlRsgbALLPss76UjDa+wa8NtD20uCuB+IeKGi/gbqn
wN3lBUMn68Yrp4Ns0uJh47H5wPd5nADDZzUja6PIXei2Bz1tbxPWDIhH/ZaLRtKNLT9l0O+5/NDA
SlVhpvawU9squXdgqSJL3sWwVXUJB2cPbTWBCO3iV7tr4bBG8FgJ3Di0MWtaOK3dbGLwANxa2ua+
guTaFQjhELEezNkhXwqSBszXQcBfmdA8DqmGD0h+HiKy4KDEDpl90KDGytBjM7m70KHJBuReeFab
+GQzpkiCl+PiKF9yCLRhFO0pSh8i1ucVhFrNKvxAIGuL2riz8vZygmUrbJMVbFtNLu448mxTod5m
Ya8iRpQvuQAPQ82q3Ezm6wRSLo4r3Nvi3MS4mRZB07XA6uZVdo1LdaHlB7irGTzXYv8hiLwqaF45
LDwNVK8G9D0B3YsNcnZLQfNtwfqaId8CmF9+2kcL7G8lIy6bAQGzSPIrQQYWYme05VvcJI/UIu/1
kLcn1ixfVtvtQOqfDmS45VCV/JRm4MNylr5Do3tjAiZ2SvU5BlRcB9qlA7hY1uyDCciYKiPxwym4
B9V4gtTrzyCPG7s9JyCQa51H32w+2Ll0pcXBcQaVPGbydQo6mdXfRVeZt9NAJJBAa/ORKkx0kxHQ
5VbVLskS3+pF/LAAZe4niTzk9j6M8ssaaLMk6M2m85zBOM2bxEeDCFAesV8K7nkR3OeCcZxWLKcZ
XFqSYIwVgGhEaJbE/kUKNg0AaQWQtA1QOtKTfTWN1wvqswngdAJ4ulkQKACijgSRugRNPfQwqgPV
uKyBVk+z7aOqvpEEzTrSpu0E3roHc41197YGe22BvzYmzQ3M/iYHiz2XzqdCGS8cabpoBDc7y5cO
N1B2mZZBxC4QurZlT7cKuO3SBLcNflvHOVQIHvecRntZELpbUN12OGwT3dkttbTpDFjeDBphUA9H
1WBxSejJRgP7neIAHsGATwFOf7DgOnjwiNVPBC480rKrDHw4msKtasITb0fuAQDjTlLdwMXYl8DH
gbhcWoJGbiKDcqNBxQPXuLhlU+aiaEcz/n5Y7lpIS5Otxk7OYOlD1Xt2DOU6ybp3AyT0JQa7jE7A
pcF8kJBABDDTo7ElsWR5nGGpy9Z0JR4+Q1suOjjrE7z1BNWHGgzw7VV/SJaDNhe+Oj+DbNoagtZe
Sdcm9PbKUT8M0+iOUN3bik84lHcD2jupAXsdc1gMBb5d0kRwErrBgMTIN9uOxfCh56ii4x87XX1K
SRrQbw3IYeV91DRWDMrakrun0QhM1LZ/e72111P+c2D2/on5zq+9nviit3GZBYORMRS9/ytKjMHX
2+jW/p9G6jaDBkaxP7HExEwMJB7brXVPpfwwLmOWwIgLipNGb4aF6g96PUBG9HI/9nqa5VjovkyU
YXwX/E7f93rdQiEy6nmIYfKp6UNKewTbGYB2jtV0jhRSRgy93/LneyRk9bOjRhvdUWrXqZxHnIgE
SxvR/aCqu86Or6Y+/xIZo3ORxdG5iJtHu4ZnEOebSFL3ZlAGfqTTrvQxMuNEIqp7LHYAIq5TOo1L
Sw02SdRfRhSrblwlx7nEyi5Vsqvq7Kf7iogKKf+4mOblSAhRR/2DEplgQbP+nJfRjshvgqwBLTQx
UveGgKk46c4q6BzEWdr9rKT3hu1EGC6jy6UNLB8BxXPe6Y6njMOFWiW7wSTGc6QoteRMR7jEjVgF
R/QG27Aqxj39X0Q1rzz0LZ50TZ9uomnxnTK0Xcnuj3LcvUM3PXhONG40letTNkvNcxSGiFL0brIq
Vv2631iYlXJyH50owChT1FehNhwDYjiZkPdbegHD/T97Z9ecNpaE4b8yNfdkJaHPrdqpWsA2ieMk
dpxkJjcUaxgQCAkkIT5+/T4tIZsPhR3ncKGtGlXNxQR8kFp9zunT/b5v+7RJRkOCVjDNadqKtuTQ
LUIHY+18MQ3/o+Flk47T2N4kDVpuNUEaNOCXAXSIPqz9GGTZOqM9aLT6jJxBArq80SLt9CfEHjrX
2joNJ0YU6V0tu45n5l2PjratnpWOIRR47xyTRq+rcfhpMnPu5ovpe52/nGF3VA20TcvaYl/NiT6Y
FspAI68/szO7O/a8z6tsdB2as/texFlqMjc+b/X4q0cADjprBhcrfNSS6bK92eiDZS9659nRx2hi
zrozzU/aJJtnrXTd6y41F6FPPwTTB8eA8zEMtfm33nKyRT7D/7LMMqKBcAnSYTPpwI6mw04wepu4
7qfmarp5G20XH0lkLVtbZwZaY7FpoYr00aRhTc/LGi1n48TtKF0JWTXliL5pOJ3VGIlcbQU+IdGA
1a9XEzpc8nbcVOtuXTCvY338xd1Mv4JKbMCuW71vpHpn1hwPvCDWuhmBv58jshBxBp0V5EitbTAB
tQU7AO28lj4GkngTuHovuvVppvVpFM17M+Iza/E9EBwOXVhc814XdM4kx++irAuWtzmXsvJ8HU6X
n7dU27Yk6UxoffRmXfq/a0UPrb+X8SJlRzn0TKKZnszT02Vc8mK7ZVzX8u5VMIF0lylCteJ5GUd5
nGLabnEnU1am65w3mo6EDLoQLqxWJPleKh7Il6IpwD+iCKC9VqO0SSLxcAXXyHCTsaPigdo/2pOH
K3gyA2vjTprNO8JiW+uA6nZuMo/jZxsmmog5z3NlZ0Nfm72+NfJc77ueOmu0w4TuRqc3mG+bnAWn
JWYPnsY8uGluvPE9JE4bdcm57ZgEi5PUH0QOZL7myDZv0B3xw1trRaePCYnqZHo1622jjubO5kkf
zmE6+2KnOvobSXoFF7WFftuiG2+AL7+bZDAnID742+3V2J07f4ciFDKkiMyL/bEPP0arcBhXODF/
VcYiFOEgPPO6muCjqNLhrWUs4gn7AQlzk1hlh24oHTkv3blklwE2oOjoHMQiTQaUeAQRvhxX/opY
5LRWggoYIhkGCQkDRTCbmsx+KOL5mWvr6YxaSTAHKD7NwYWZSyZGAIdeIt23M2s97mzHwWbZcb1F
sx16vm53k/VCu7dohj278hHcRUhXm1rabRO4m/2edRoidCsln0TvZKojX+kfsUhv07wGOGk0ew1Q
5pQGfdPcrP6IN9KraWqm4f1kurA+akmf7hJUqttrfbFquznO8e9lt4iez9b3vg2DIDn1WP2luIdC
nXAIdAAOhlMU40qPzet+Uicxm0CvIO6wvpYemxf3qG3t1VfKSokU9yg0g8MFG5FLxbzGYyU4Pgye
iZxlgWc0yjXH6o9Og7wh/TKjO6C05oOBfFc7ytuPZMlo1Hznzec0vafDGOJyYTz6j4YA0qiDRIj/
6KynTvR2Spq+QzlBazV1GpIYS2c8afXSZG1+EJxuE2kLrQei0sl6y0djvHFjuNLT+PeNlAftOJto
76ZT1/wuCmD9IK8kwiSN7ds1tAnw7pks89tcJl3L7KxrFurpf3tv4b1n63zfoCL7AMgrHHi/1GfA
R6a3JS0xAWrnGvzP1WkRuoOKRn3Y2ZFySgcWsV4Keo5pAXEUVtpL7ADex2KdpAII+jvHmr3CgVHG
O/Jg12Mw/qMOSRDBpDpcc6OGjgoauecPq/HaGNAfz75aTVaoatlG+La3Hc+vViJtgfDXQvS30o1/
Y4B8RtbBcTjgmO5Xjo+QIUbgry3R8IrMZfT7eJwCfE7sTXcpcl+RCH+Fc4/cOq0WO7AkPMinCISl
uVSYiIbNRD7MmSPNxtkl/INmvOOWQ086csJks0R4TEuRIHNFjCxaUTF0QE62eplmdVcZBzWvh57Z
doWyWSwaZ8lmTLqtF2pv9QAi0ny0WLSbooq2Rh7NRiZtBF35SxSPu4EoqC1FS20sqmq2g76ag9Aa
e4fbTpBE6sA7bd5GyLC1oyV6RZlotK0Ra1uIalss+m3rBYUBLUQHZCzqbonovK1F8S2bWg+6iPqs
VhHFmm00uzYWG8Q6ZqvwnRGMEyhS3sATHblEFOUi0ZYbBfZDuLL967m+QAuEnci8WosSneGCWOYE
0ATOvKToMO8N7Kg3uaICsb5dWNFXba2nNAuEKJ7Y1sNUUrfuBu07BxG8iRV9ROhv/dmmXydVyQnq
bWNRzZtlPu16l5vsEcT09603WdKmbwnHXPT2aLuUtOzRwmqbosa32ELUmQMPRPzQeNiuMupykMGl
FV5wQzg8vbVF2w/KrNPdiN7fVJT/LCQAtWzWuHGsRvLNXM+z1lyUAueiGUjfbu3PuZG5X2OUINZW
MvXu3cCdN8hiaYv7Fb1GzK6xpbDRNpw4+TTj8HRve1NKTY6bpuMO5zJrer3ergIvbK22SOb2EncG
22u93mznn+cIAtif2A7s9G2WBNry3XZthMm3ppmF3xIjjPwHX+TfkONI27pIwq3RhmuE5CCW9EeF
mICO0goFOWJfYPcT45pcKupySFpl93MU5/5fFtN/PK3/ORpGnX7ah6vvp5v75TDePAwR1UqTco2R
Tz8hypQ+Rj/3pfMD7XTPH+mv969f+4OZH3Z8VDj8p3R/lUW8R2RkD2Lh/KbyOz43RtDnwZYDBjcR
gwAtC1yx6RXXr78EEYLjxccNCS9M1CAMqLjl5/zgnpF+ZIbzT1jY8/x3fvwExB+A5nk3z33iLOc4
xPorlmCcPVMQ4KObmp8vDk3AwRZNJkk0Qh9FlGnflc95wvnHu7gJBG/9amc4NIF0mgbwonMuzy+2
yUNTGOzIqNe4JmemWvqBd5zh+Bk/QBWLDDFNpMr3fWgEkHaAOwG6Fz5Xv8lgq08GZMjweDkmH7oA
+gAEhRpY6Z11ihWohjb4maXxcDbwqDTOA02+mw2En/uOIKcyCgUGCJHCUQrXq6EpmMbKCwM6DEL5
AC0v15FXSPKPxhmW1dRq6g+wUpSNQP9RHVVdXZT55GKWHfgDe6noVkAyKD6v6UaRw4YV/YFHhS9B
tAjDTK4jU+Rhg7SMQsy+phsFBUPVSeFyptUKEOoPjUACjznBylHP3VI9ZJDqLRocHMZzG5x6AsrD
aNRrUBRragS7iGVe4v7XhwzslrDeAB/vlsejnUKWR9H3h41Z17hJciuKa4IYQSgxtFDKr5PgkUSP
5pCv0XZWqqs/qJuClYGOuw7sicMtQupnpLKo5e+qGPULFpxj6cGfmQ204YTFhDpPfklUtXemRJvQ
ySma5u7zus4JacKiPCfoxQHXa3d0FDL4vilkn0QDWEcrqK5nCU89joZlSZ2NbXAXLBAXHRqBdm3A
fzhS1HRFkFqfsiNoSK2RzqYck1+HNshl18rSTi1DBecS8bPox0hBqlgXjvwAG0jtnio9ejJy1XZK
qAcM7hsRPWUj2O2VRwEDGq22IS3dy/NWXZfIXVCnEjuxOkCIlaRS8daPvEK2TA5cIDtq6w9Sc1Vc
HjhPcbamJQY7glxH5ymmhqAnWTx2S2hdUw3S00PZFLa0mmKtLBbK46nhYQqof3oZa9f1WCGxn6Ip
SMeiy0+fr51XHEUPJKAAx9LfEKXe/Cq2qfrFlNLoWtkUyHdS03OIEfaDB2YGUG6kxOR0JVdd3UG6
4SjbgDhRpxqzCyGOZoYEkxwuIFkXlqhroQJ5gwuYQnNtExZNdSpOTEFVi8NmfQ/c6ssDm4Yo7UBF
K67jTYOVkqwtLUboXilXca6t3fIA+fsC/kAmHn8obXFkijw/LQkYkRJmFtbOBgTFyjYAEgNGRuj0
xes+yj0QU1LNkbREbf3gEqkHmqeShqL5QXEd7RZAjjUQmvYuAyWSwrV0B/cSpjCl/QOKbIUlTnYL
/Q1IVkRadtFDEcTWb2ZIz3fFjZODJapRGuDJH5gCkINGX2Awt3X1h0tkIEDtGxrnjGK3OAom5ZwF
DwsYpyDn6zgpcFVlT6AtikP2AXR15fqQHzZdlMKEP5Bf9TSFtUsXqpy7MYUFqBiFk6M10iOPj4CK
Q0knv2q7Rl4ibKBhKclohN/z63jL9N6QyAYCgFpx+XkdZwakBOWZAVgcBC5ef+QOEjohaAfDEuCi
XHXdJ+TGFfcJpgSZakH2HE4JOU6QiaPZu1fTtRHGpvLTwwmQMoVlvKRf90/aukaavknf8efMS03X
RpEtV3QE0m2EycAeX1CP+6Yg6YDYpIG2yW4vrW2mWj2MxCt0D7+gblsugfumEK8gMUkQWVi9fvHj
Sbec1xc0AYIhK9YkfjxcF6RiwXRpPsOiapp8KpGKKuECFQkqdELGrwwfyUXS6QT13zIjU9ttQn2r
RIGOoxXQn5eoYH9KSPGGdGTeXy+fMnUNoHabmYpXUMeSmqaIOv5odSAdCZ64rokXopoL7BbCSpVs
49Hy4NFanVNlEwR9aZ06ho+IG17ABrxiWIjCrNqfDLI/SIIeYH2B9qjpupAL7itGDfYbmO6Otguf
Tot4rAtoVhFC7dyhprGkrV1iiSRm4JUj+FJch14hAZSlN4HT7iBAdd04T8jmPxM8UKaQM8VutzjK
wwmKXOg3lH7rGU/DhlReHahUUMkUBeJqdyA1DY2TtMMuyKyrO+jqlSuOFhZNkVAdqIyj5LjNZ3lX
u/wLr/CKvxB7PzPY2mM/GOTcNX+YVFHcfvSFktR0+vkeJ6ugph18Vchsxa8X1C35/98OuG1GXpbZ
+7Qs0+Q/tfv73TOe/vrBj5UPVv5j1x/G/fhpvMk/2Ozu9EN/BgXu34Mq9jKp8ZJkVkHD298vz43d
6sfhMCkHemGrCUHn5UGPOH5/efAh3TrCcqC9wXFS9cGF1h2Oqu6dKEd9+ChFvmjYX5Zj7d0+Wd4L
jL+aVSimgxu5xODLeDosx9m7cVZ29RtfxsHQH43LofaGJ1xQHr7dTypeqWB+LzB01g+YZ+VQL3cu
0EHl4Tv+07SqSZ1gMy8weOYPKl6psErVB1+GFbNUkHPKQ18NBptymD17X2KGXs1mUVjlK5eYntdR
klZ6yiWm500UDIbhL1/7QVDpMJeYpjdxPxz8ch3F0yoTXWKmyi+kp+9WCsPKbnMT+6OqpV2AjMqD
d+mdws5R9XpFVVF5/Ft/MKgc/BJz9X3/LlrGFSuBQNiUb/19NKralKQ5i/LYd0/dYRhXrAZSP7/A
6G/DNKoQ+UQd+CLD3w7DrV9l90vM1run98NKw19iot4N46cqf/QuMVPvojitivGk2KX+UqNlmMZ9
PyjHetlCvEvM1LOd6HP9BoXQ+mPgZ5Vmv8REPd+DXPXWPxElPVX4urCqlV/q2Wa+qnd+tkGg8uDD
MOPUUWWYS8zTB/9pHLBrlzZ+dnYg9eW/Kfjjw9mmYaq2Od8nVHn08x2mlIc/0wpIeewgmp96TA4p
VZ5Kn8/ooSrf97lmh+qDL9Ok6vybp3aV7XJWY1P13h9lQzrdkfIspPKdnxMqV73xb/24Ym2R0or6
bZ9RiFS+bUn0VGXAbEl2/o9br8rGPaOrT3N0peRR1Z8d5iDlG0/BsB//9l8AAAD//w==</cx:binary>
              </cx:geoCache>
            </cx:geography>
          </cx:layoutPr>
          <cx:valueColors>
            <cx:minColor>
              <a:srgbClr val="A8353A">
                <a:alpha val="20000"/>
              </a:srgbClr>
            </cx:minColor>
            <cx:maxColor>
              <a:srgbClr val="A8353A"/>
            </cx:maxColor>
          </cx:valueColors>
        </cx:series>
      </cx:plotAreaRegion>
    </cx:plotArea>
    <cx:legend pos="r" align="min" overlay="0">
      <cx:txPr>
        <a:bodyPr spcFirstLastPara="1" vertOverflow="ellipsis" horzOverflow="overflow" wrap="square" lIns="0" tIns="0" rIns="0" bIns="0" anchor="ctr" anchorCtr="1"/>
        <a:lstStyle/>
        <a:p>
          <a:pPr algn="ctr" rtl="0">
            <a:defRPr sz="1400"/>
          </a:pPr>
          <a:endParaRPr lang="en-US" sz="1400" b="0" i="0" u="none" strike="noStrike" baseline="0">
            <a:solidFill>
              <a:prstClr val="black">
                <a:lumMod val="65000"/>
                <a:lumOff val="35000"/>
              </a:prstClr>
            </a:solidFill>
            <a:latin typeface="Segoe UI"/>
          </a:endParaRPr>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 by County 2022'!$A$4:$B$56</cx:f>
        <cx:lvl ptCount="53">
          <cx:pt idx="0">Adams</cx:pt>
          <cx:pt idx="1">Barnes</cx:pt>
          <cx:pt idx="2">Benson</cx:pt>
          <cx:pt idx="3">Billings</cx:pt>
          <cx:pt idx="4">Bottineau</cx:pt>
          <cx:pt idx="5">Bowman</cx:pt>
          <cx:pt idx="6">Burke</cx:pt>
          <cx:pt idx="7">Burleigh</cx:pt>
          <cx:pt idx="8">Cass</cx:pt>
          <cx:pt idx="9">Cavalier</cx:pt>
          <cx:pt idx="10">Dickey</cx:pt>
          <cx:pt idx="11">Divide</cx:pt>
          <cx:pt idx="12">Dunn</cx:pt>
          <cx:pt idx="13">Eddy</cx:pt>
          <cx:pt idx="14">Emmons</cx:pt>
          <cx:pt idx="15">Foster</cx:pt>
          <cx:pt idx="16">Golden Valley</cx:pt>
          <cx:pt idx="17">Grand Forks</cx:pt>
          <cx:pt idx="18">Grant</cx:pt>
          <cx:pt idx="19">Griggs</cx:pt>
          <cx:pt idx="20">Hettinger</cx:pt>
          <cx:pt idx="21">Kidder</cx:pt>
          <cx:pt idx="22">LaMoure</cx:pt>
          <cx:pt idx="23">Logan</cx:pt>
          <cx:pt idx="24">McHenry</cx:pt>
          <cx:pt idx="25">McIntosh</cx:pt>
          <cx:pt idx="26">McKenzie</cx:pt>
          <cx:pt idx="27">McLean</cx:pt>
          <cx:pt idx="28">Mercer</cx:pt>
          <cx:pt idx="29">Morton</cx:pt>
          <cx:pt idx="30">Mountrail</cx:pt>
          <cx:pt idx="31">Nelson</cx:pt>
          <cx:pt idx="32">Oliver</cx:pt>
          <cx:pt idx="33">Pembina</cx:pt>
          <cx:pt idx="34">Pierce</cx:pt>
          <cx:pt idx="35">Ramsey</cx:pt>
          <cx:pt idx="36">Ransom</cx:pt>
          <cx:pt idx="37">Renville</cx:pt>
          <cx:pt idx="38">Richland</cx:pt>
          <cx:pt idx="39">Rolette</cx:pt>
          <cx:pt idx="40">Sargent</cx:pt>
          <cx:pt idx="41">Sheridan</cx:pt>
          <cx:pt idx="42">Sioux</cx:pt>
          <cx:pt idx="43">Slope</cx:pt>
          <cx:pt idx="44">Stark</cx:pt>
          <cx:pt idx="45">Steele</cx:pt>
          <cx:pt idx="46">Stutsman</cx:pt>
          <cx:pt idx="47">Towner</cx:pt>
          <cx:pt idx="48">Traill</cx:pt>
          <cx:pt idx="49">Walsh</cx:pt>
          <cx:pt idx="50">Ward</cx:pt>
          <cx:pt idx="51">Wells</cx:pt>
          <cx:pt idx="52">Williams</cx:pt>
        </cx:lvl>
        <cx:lvl ptCount="53">
          <cx:pt idx="0">North Dakota</cx:pt>
          <cx:pt idx="1">North Dakota</cx:pt>
          <cx:pt idx="2">North Dakota</cx:pt>
          <cx:pt idx="3">North Dakota</cx:pt>
          <cx:pt idx="4">North Dakota</cx:pt>
          <cx:pt idx="5">North Dakota</cx:pt>
          <cx:pt idx="6">North Dakota</cx:pt>
          <cx:pt idx="7">North Dakota</cx:pt>
          <cx:pt idx="8">North Dakota</cx:pt>
          <cx:pt idx="9">North Dakota</cx:pt>
          <cx:pt idx="10">North Dakota</cx:pt>
          <cx:pt idx="11">North Dakota</cx:pt>
          <cx:pt idx="12">North Dakota</cx:pt>
          <cx:pt idx="13">North Dakota</cx:pt>
          <cx:pt idx="14">North Dakota</cx:pt>
          <cx:pt idx="15">North Dakota</cx:pt>
          <cx:pt idx="16">North Dakota</cx:pt>
          <cx:pt idx="17">North Dakota</cx:pt>
          <cx:pt idx="18">North Dakota</cx:pt>
          <cx:pt idx="19">North Dakota</cx:pt>
          <cx:pt idx="20">North Dakota</cx:pt>
          <cx:pt idx="21">North Dakota</cx:pt>
          <cx:pt idx="22">North Dakota</cx:pt>
          <cx:pt idx="23">North Dakota</cx:pt>
          <cx:pt idx="24">North Dakota</cx:pt>
          <cx:pt idx="25">North Dakota</cx:pt>
          <cx:pt idx="26">North Dakota</cx:pt>
          <cx:pt idx="27">North Dakota</cx:pt>
          <cx:pt idx="28">North Dakota</cx:pt>
          <cx:pt idx="29">North Dakota</cx:pt>
          <cx:pt idx="30">North Dakota</cx:pt>
          <cx:pt idx="31">North Dakota</cx:pt>
          <cx:pt idx="32">North Dakota</cx:pt>
          <cx:pt idx="33">North Dakota</cx:pt>
          <cx:pt idx="34">North Dakota</cx:pt>
          <cx:pt idx="35">North Dakota</cx:pt>
          <cx:pt idx="36">North Dakota</cx:pt>
          <cx:pt idx="37">North Dakota</cx:pt>
          <cx:pt idx="38">North Dakota</cx:pt>
          <cx:pt idx="39">North Dakota</cx:pt>
          <cx:pt idx="40">North Dakota</cx:pt>
          <cx:pt idx="41">North Dakota</cx:pt>
          <cx:pt idx="42">North Dakota</cx:pt>
          <cx:pt idx="43">North Dakota</cx:pt>
          <cx:pt idx="44">North Dakota</cx:pt>
          <cx:pt idx="45">North Dakota</cx:pt>
          <cx:pt idx="46">North Dakota</cx:pt>
          <cx:pt idx="47">North Dakota</cx:pt>
          <cx:pt idx="48">North Dakota</cx:pt>
          <cx:pt idx="49">North Dakota</cx:pt>
          <cx:pt idx="50">North Dakota</cx:pt>
          <cx:pt idx="51">North Dakota</cx:pt>
          <cx:pt idx="52">North Dakota</cx:pt>
        </cx:lvl>
      </cx:strDim>
      <cx:numDim type="colorVal">
        <cx:f>'Map by County 2022'!$C$4:$C$56</cx:f>
        <cx:nf>'Map by County 2022'!$C$3</cx:nf>
        <cx:lvl ptCount="53" formatCode="0.0" name="Rate per&#10; 100,000">
          <cx:pt idx="0">189.12529550827423</cx:pt>
          <cx:pt idx="1">474.06581148912443</cx:pt>
          <cx:pt idx="2">658.57885615251303</cx:pt>
          <cx:pt idx="3">0</cx:pt>
          <cx:pt idx="4">282.30865746549563</cx:pt>
          <cx:pt idx="5">69.108500345542495</cx:pt>
          <cx:pt idx="6">185.61484918793502</cx:pt>
          <cx:pt idx="7">332.3932312651088</cx:pt>
          <cx:pt idx="8">421.30604875112851</cx:pt>
          <cx:pt idx="9">111.20378092855158</cx:pt>
          <cx:pt idx="10">142.1897217144018</cx:pt>
          <cx:pt idx="11">320.07315957933241</cx:pt>
          <cx:pt idx="12">99.62640099626401</cx:pt>
          <cx:pt idx="13">1166.810717372515</cx:pt>
          <cx:pt idx="14">61.53846153846154</cx:pt>
          <cx:pt idx="15">207.22320899940792</cx:pt>
          <cx:pt idx="16">344.03669724770646</cx:pt>
          <cx:pt idx="17">306.5747862952785</cx:pt>
          <cx:pt idx="18">89.166295140436915</cx:pt>
          <cx:pt idx="19">133.21492007104797</cx:pt>
          <cx:pt idx="20">374.06483790523691</cx:pt>
          <cx:pt idx="21">83.577099874634357</cx:pt>
          <cx:pt idx="22">268.42362127867256</cx:pt>
          <cx:pt idx="23">215.63342318059301</cx:pt>
          <cx:pt idx="24">346.88764694546154</cx:pt>
          <cx:pt idx="25">40.404040404040401</cx:pt>
          <cx:pt idx="26">237.27351164797238</cx:pt>
          <cx:pt idx="27">244.29967426710095</cx:pt>
          <cx:pt idx="28">168.00672026881077</cx:pt>
          <cx:pt idx="29">314.44675170572532</cx:pt>
          <cx:pt idx="30">322.92787944025838</cx:pt>
          <cx:pt idx="31">200.3338898163606</cx:pt>
          <cx:pt idx="32">0</cx:pt>
          <cx:pt idx="33">73.931687121100111</cx:pt>
          <cx:pt idx="34">380.51750380517501</cx:pt>
          <cx:pt idx="35">529.74381241858441</cx:pt>
          <cx:pt idx="36">407.80141843971631</cx:pt>
          <cx:pt idx="37">675.67567567567573</cx:pt>
          <cx:pt idx="38">199.03498190591071</cx:pt>
          <cx:pt idx="39">159.22232464593984</cx:pt>
          <cx:pt idx="40">237.15415019762847</cx:pt>
          <cx:pt idx="41">0</cx:pt>
          <cx:pt idx="42">377.25680409593105</cx:pt>
          <cx:pt idx="43">0</cx:pt>
          <cx:pt idx="44">621.89433893241471</cx:pt>
          <cx:pt idx="45">55.928411633109619</cx:pt>
          <cx:pt idx="46">591.05505654581839</cx:pt>
          <cx:pt idx="47">193.79844961240309</cx:pt>
          <cx:pt idx="48">175.92359889419453</cx:pt>
          <cx:pt idx="49">249.08986395861277</cx:pt>
          <cx:pt idx="50">766.6618266298824</cx:pt>
          <cx:pt idx="51">330.78880407124683</cx:pt>
          <cx:pt idx="52">645.51680705345188</cx:pt>
        </cx:lvl>
      </cx:numDim>
    </cx:data>
  </cx:chartData>
  <cx:chart>
    <cx:title pos="t" align="ctr" overlay="0">
      <cx:tx>
        <cx:rich>
          <a:bodyPr spcFirstLastPara="1" vertOverflow="ellipsis" horzOverflow="overflow" wrap="square" lIns="0" tIns="0" rIns="0" bIns="0" anchor="ctr" anchorCtr="1"/>
          <a:lstStyle/>
          <a:p>
            <a:pPr rtl="0"/>
            <a:r>
              <a:rPr lang="en-US" sz="2800" b="1" i="0" baseline="0" dirty="0">
                <a:solidFill>
                  <a:schemeClr val="tx1"/>
                </a:solidFill>
                <a:effectLst/>
              </a:rPr>
              <a:t>Tooth Pain Events Rate per 100,000 by County in 2022</a:t>
            </a:r>
            <a:endParaRPr lang="en-US" sz="2000" b="1" dirty="0">
              <a:solidFill>
                <a:schemeClr val="tx1"/>
              </a:solidFill>
              <a:effectLst/>
            </a:endParaRPr>
          </a:p>
        </cx:rich>
      </cx:tx>
    </cx:title>
    <cx:plotArea>
      <cx:plotAreaRegion>
        <cx:series layoutId="regionMap" uniqueId="{7CF91A1A-D674-491D-B1AD-1A2598F8E6DB}">
          <cx:tx>
            <cx:txData>
              <cx:f>'Map by County 2022'!$C$3</cx:f>
              <cx:v>Rate per
 100,000</cx:v>
            </cx:txData>
          </cx:tx>
          <cx:spPr>
            <a:solidFill>
              <a:srgbClr val="F1D3D4">
                <a:alpha val="80000"/>
              </a:srgbClr>
            </a:solidFill>
            <a:ln>
              <a:solidFill>
                <a:srgbClr val="A8353A"/>
              </a:solidFill>
            </a:ln>
          </cx:spPr>
          <cx:data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Segoe UI"/>
                </a:endParaRPr>
              </a:p>
            </cx:txPr>
            <cx:visibility seriesName="0" categoryName="1" value="1"/>
            <cx:separator>
</cx:separator>
            <cx:dataLabel idx="13">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Eddy
1166.8</a:t>
                  </a:r>
                </a:p>
              </cx:txPr>
              <cx:visibility seriesName="0" categoryName="1" value="1"/>
              <cx:separator>
</cx:separator>
            </cx:dataLabel>
            <cx:dataLabel idx="34">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Pierce
380.5</a:t>
                  </a:r>
                </a:p>
              </cx:txPr>
              <cx:visibility seriesName="0" categoryName="1" value="1"/>
              <cx:separator>
</cx:separator>
            </cx:dataLabel>
            <cx:dataLabel idx="37">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Renville
675.7</a:t>
                  </a:r>
                </a:p>
              </cx:txPr>
              <cx:visibility seriesName="0" categoryName="1" value="1"/>
              <cx:separator>
</cx:separator>
            </cx:dataLabel>
            <cx:dataLabel idx="50">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Ward
766.7</a:t>
                  </a:r>
                </a:p>
              </cx:txPr>
              <cx:visibility seriesName="0" categoryName="1" value="1"/>
              <cx:separator>
</cx:separator>
            </cx:dataLabel>
            <cx:dataLabelHidden idx="16"/>
          </cx:dataLabels>
          <cx:dataId val="0"/>
          <cx:layoutPr>
            <cx:geography cultureLanguage="en-US" cultureRegion="US" attribution="Powered by Bing">
              <cx:geoCache provider="{E9337A44-BEBE-4D9F-B70C-5C5E7DAFC167}">
                <cx:binary>7H1pb9xIsu1fMfz5UU0yk7kMbg/wkrVps2VJtqf7C6GW1Nz3nb/+HlapZBWl9pRlXVxM3S40MGOx
gsziiYyMOBEZ+V+33T9uo/ub4l0XR0n5j9vu1/deVWX/+OWX8ta7j2/Ko9i/LdIy/bM6uk3jX9I/
//Rv73+5K25aP3F/MXWD/nLr3RTVfff+n/+Fu7n36Vl6e1P5afKpvi/6y/uyjqryO9devPTu5i72
k5lfVoV/Wxm/vv+QFpX3bnYTptXN+92r5q/vVV2E9+/f3SeVX/XXfXb/6/udG5jv3/0yfc6zMb2L
MOyqvoMwFUdC5wbXBX//LkoT9+HvmqGbRyaR0jJ1uX3eh5sYIushvLPTOqn67ZUXR7Iex83dXXFf
lvgh6/+diu8MHj9+9hc/+fF5t+Nzx7ft4sX/+v5z4lf3d++uqpvqvnz/zi/T9cCK3k7Hn/f5av0+
ftnF65//NfkD3tDkL08gnb7Of3dpF7N/i+jXm6j0vvsefxhRapgUmHJ9/SG7wEp+RA3DtKgQm+vG
9uEbeNfjeXzd31G0l+HdFd8D3l2Bg4P3fK2vN360fcsvTpUfhpgYnJiWJV+EeJy7ROpMl5xuH7sB
93E0rwf4+S32APm50MEB/f/vbmJYoO9MmB8EmR3puoF1h5ly/XnBQDPCBBXU2j52A/J6JK8HeFd8
D3B3BQ4OWHVTJOPa8pbISpMQrhM2Mc0CkBPdkpi8689k9m5G8npkJ/J7QDuRODxs75MyTd4SW0DI
dU4s+TBrxQRieWRSYZomsTYQQwU2ivXgXK0H9BMQ78rvA/GuxMFBfHVTuHjD29f8FssvOzJ0ynVz
gyCm7ARjfsQIgW2mbGO5Jw70w4heD/L0BnugPBU5OJiVH0UI1N7aThuGJSkRGxwnc9nQyZFlGlTX
pyvwdjCvh/jZHfbA+JnMwYFs35RvDLDgTDKdPxhjRM9PY2DJjrigjHD6cH3iaI3DeT3EO9J7wLvz
/YODFqxCdO+7bxoJM3AbFpFwtDaWegKvoevAlxgmE7DgO6vww2BeD+725zzeYQ+An8kcHshpVfnJ
/U29fd1vsRqDwTJ1xgUHnuNnshqPKFMKn1qnsN87KG9H8wjS5uqLg3qZ7VDPbrEPzs+EDg7oqyjN
3pSmZEfwmikV1gNp9QxkckTGpZhMTPR6IK/Hd1d8D2x3BQ4OV5W28c2bxkvwpTljnIgHH2sSEo8+
FpHMsjB9p7N3HMrrod38lEf5PbCdSBwcuPZNcxP598X2Pb9oB3+QxBJHnMGH5vKB0QDZvONhiSPC
LIOaMOFb4/3URG+H9AjTD1voZ3fYA+hnMgcH9cy/De+/n735QaBHttK0GKGAev15BrRlckIJnxjo
zUhej+9Efg90JxIHh+1VdX8f/fvF938t4XWZRvdV9e8HuJuz+zdJTIZkh85H5doxL/JIUINTsmVi
wKE/NS8PQ3m99k1vsIf6TUUOTv9mfuPfvTG8UrcEEN5Fd/QNTClApT8EeJNM5mYgrwd3Ir8HthOJ
w4O2Tt7U+eMoMdDlmMParP4T72DMYyKLzZgYg7qnE3eGgfwEsE+l94H16fcPDtT53d2begJgv8VY
YMBQPTJ+JqyplEfjRW5sWdWJXz8O5/XQ7kjvAe3O9w8P2jhOk3I7dd7Cn2dHYMsMhgzl5jMBdyRb
UDVkWA9cjD4xyfP1gH4C3l35fQDelTg4iBdpWb1tyIb6IIub5pZpmfJp4/xFyC4I1R9V4Klp3gzo
9RBP5PeAeCJxcBCf367uk+JNbTTCbsuwdIRkjxg+9ZvXnKluwXM2J/nph7G8Ht7pDfbAdypycAAv
0+juPnn35SaK3jool4YkhkUezPWzEiKKqB1Rk9Qf2LftUrEpRtgZ1+shf/k2ewD/suDhwV/cJHfv
FmkRvulSzY+kaXGdSmszxyfgow4UBUhj7e8kLbL8NpyfwPyFm+yD+AtiB4n3G9ejUHhcgurGX1hz
48hiJtPhua3jrIlTNgJe/RzU38T3BPmbwMHBe+rf3b2tR4Y8tsUsFClM4mO4YnC1meAoBF5/QH89
dcU2I3k9shP5PaCdSBwctsvCd9+2xgjeNnJfJt9GTJPEphSIlokAq842FMnEH9sM6PUQT+T3gHgi
cXAQX1V1Vb55klPqRDCEVJt5OiEyAbKwDIJtGw91RhNKZDuk18P87A57AP1M5uCgXiEPgZrBtzbW
hKNsH7N6M2GfFR1hb4YhDOSzoQVPrfXjaF4P8/Nb7IHzc6GDA/rSv/UiONnbF/5WTBiYLuQfXp7T
7IjplgWf6+HyZG3eDun1YD+7wx5YP5M5OKjPbrDXqHjT9BMDWWIRk/DnZtvEsmyKsQR4/EzM9sNQ
Xo/w9AZ7ADwVOTx8U/etC5AsnaDM13igwqZhskQFC1LLhD5M5EkK+Wwcz09AvCO+D8A7AgcH7zl2
P7/thhwETyZ2YlhsEjyNHCeKzvhIjW3Xhe0myXEMr8d08xse5fcAdSJxeKjeHidV+rbbnFFwRCiV
jDykmiZ+FmJjwjmV9IHz0HH9qbd1/jCkR5g2F1/0DF6u/X12h32Anj714KC+TtvkbR1qgdJfNs7f
BwM8STkCaFOHP40IehfhzUhej+9Efg90JxIHh+357el9Mvhv6lxx7NEwTSrlM/OM4h5BTNCWL5KW
27G8Ht9nd9gD4WcyB4fxh/vo7XfEEksQ5Bp3y7fAeuCPqN7aln5P3OfNSF6P70R+D3QnEgeH7fnt
2f3bOs/8aF17Bxg3EdCEvTR0Y0wyUflY7LNrojcDej3EE/k9IJ5IHB7E98Xt2y6/gNgAe4k9khsi
YzKLR4jBTyO1NAmMztcj+Qlsd+X3wXZX4uCw/Rj5zVtji9AI2NKH5MKzNRjTV8CJJpMIaTOS12M7
kd8D24nEfwC23x/izk8ee0TNtpbxhQjkR3t6IaeEXcujU/wiNTlGviiIh2/1kC+eoLvbgewv46JN
G7Rn/b12pXd+5+Znfv/F/Ad28Lq4j//wk5vvAIjY80e7snE51sdi9/L6M415UGMLp9kUW9dpQi4/
jOj1E3R6gxdg3PkTOtNNRQ4PZmyNu33T2Gfc/CbRX898eXPcOE/hVo2hL/yqp+TFxXooPwHvrvwO
lC834Zs88eDAvUTzrretvUPiHqVVsLLfjOzTEssx58ssU3D+bUfzU4g3A3o9xBP5PSCeSBwgxOj1
FG8n0gvL7A9baWxKR+EVmg98Sw3sQLzeCYFiautBBSZW+vJmHNDPQLwjvxfEOxKHB/F90qAP0Bsb
aT7uakW/rr+Mf1C7gy5909YDlw+D+QmAp3fYB+KpzMGBfOXdF/7dW/MYaC0hKcM20vXnGY8BjxlR
Lv6bpBG2g3k9yM/usAfIz2QOD2Q/rbu3tdW6YGggwl7uijv6WgiZUAs/7eV1NY7kJ+DdEd8H2x2B
gwP2ukAv3DdthotoF5lAC1b6xWh3rHO3JEeh7AOBNaGZNwN6PcAT+T0QnkgcHMRoxl2Ebzt3BUeI
ZNGXS63W24SFFFwI5JHGz/bhm3z+ejyvB3hXfA98dwUODt6vN8Xd9gW/hRctsGMU9VWUvcAsj/VV
2Pm/KYud5HfHcbwe1R3pPUDd+f7hYXofReVbgorQB7QxKjAellu4TTuhkQSBhbaK6Py0cbim2I7j
+Qlwd8T3QXdH4PDgHZujvnF7cvAbFjUE29asTxAem3PgGrrU001ucIrww5B+AuTpHfbBeSrzvwH1
X3feeWxyM7upbubrMz6enDbx/avbYyomog+84cuGekM4Hd/9+h7+LxpxMcQ9j0T1eKMd1nG3Efqu
1P1NWf36XoOzhUwgthwikkJZJc4geP+uvd9cQh0Pg3tNLQtXqc6gMMl41gkOIUEfEGx+wF5E00Q1
CGot378r03p9CWXUWPUpesRhlcCmZfZ4+spFGvUu2htsf/jDv98ldXyR+klV/vp+bLCebb42Dhcl
nNjYjn5kWFFw5AnHM3H99uZybByMd/D/9LSLvSxj7MwjhW+d+L0bBndtlelnusvL48aT9Uma+cMw
N4qoGuYe69pACVJlFwE6Wjh/5JqMvLOCOLo+j/Lxiy4hcXOux1RceboRXmZtl8ylNoiLopftMC9o
QYZ5FbjuSdIlybFFveBCy32hXbm6VdpBHYvPie7w/oTzSmnNgJvWsV4Oc9w0ba483x+qK6tPwvoq
jU87wVpdPT32ZOdF3aZZj01M3sNJNY///Od1GuO/9Tko3/44HnTz7V/L+3T0qMrpl0aFfvwW8HhQ
8FGBdv7xTKO30E10dnOUzl9c/BGFhvPwPYXe6VL5qM9roQd9Hl1LaVIEhci16CNF8KjPaAF+NCZO
0b5GN7jFBQzcVp+htGg5O54ZZKB8CXsvn+oz9tyj6BTV5Nj2JaCB29+5AxNOF3pJnzE/d/VZX88k
3Ak8JKLbiT6z3uhcP8/JeVsES88YUn/V0SDIAxX01udOarck4r4/qwnpomOf00YxvSvZaTRwN7a7
ihtXnMVNavtZwZclqS195ouMq41yD2HXFUqWbfpnKvWsn+llVNheUGtzkldycJXXuTRa1q3L2LzN
0XFgXpR90gcqjL1UnlZBxE7QAyhvlgMpTc9RLnbH2MSNHDz0by3emGXA+tdmeefgkUctXivdoxYb
R1IiPIJR5tzAiSFPtBgKLi0OhhqazKCaT7UYBXi4gApbMrHK1pGEIUddCEKycf/pjyixiadPlHg9
F3SCMMDClMKcfWqUmZmW4VCE9Xmb13bU6nG66ilLjA+xo2f8xC9F5V+nsnGpGhxPtGeekTTdzHdE
HF6kOb5fqCLSPKh5aJBiRvqAqLjqK+9c8zizVNBYg6WMCCSuaphXJCujdx05i2tC84XQwzoP7EFK
Nvf7ME7I/0nruo0ORg0zCRtR/Gud3C0C+OZmPAhuvQWGfekW7K3BiIVeIwYC9wdv4cG6Commkgjs
147E1rrKdVYUuoe9N7qlj/0Ltt4C9HLUVrAFY+2oTowfUUxssp1qJloHglcyOcwrdoiQiXmlUmQl
67h5NoCccIelX7p95cxSU1dxX55rFZXzLOZRpRphBbkCgzz8ppkRM2zTN1Zlk2lnDsY+73MtXrh9
nto8Hcrz1E1WXkHqE5G3fEYjyU5xjJR2lSdlZuOQNu208oWhMhqzq0Zk3edAyCpRdRpoSyPLUxWX
QW6zsuwV7mcszDz3EyUbhyyDXDo2xt0pz3JXoe+dMxIXJ6akmfJy51M75B+7Mp1xvEdF48xY5WVG
lGAitDlstUGdmVOHcua5+V1tGe2sDrLSjpsisAuS9OdO4brzttJnXaPfehrzVR6V2twJAmPR68Ow
tNLcVYlrLrXESr7KvgnmZRb6syGi86grPhZhT+eaG4JFMiuyiHgs7MzKihWJGZ4fG6XCm6KzKhFy
1Ze1f8ldL53FhjGsstCUdpv2jmqzrFm5VfARXpZu57Ag8zj3DVXDYCmqZ2TuoTf8zPU1S7Vx3akm
jcqT0OfnniEdZZD4UupxO68cvpRxvcpoGyonMhPVy7SwKXH1menoS80PDNvy+i9W1fR2U40/Igur
WVUTZxb1tWsXlsbmkaj/iEs5I10Xn2SJ4Z9mhd/bxOzm6cAXmh9lC2vIE5gopikfZlrlFltJR55U
farbIjQz5Q+O9qUnfqqIXlvzMs2EInXXLUzqSniGcX9spl5wzYNsOC4N0cw4b/NF2RnWwiy1flZ2
Op0l8M6VJdxlVzOqcpRnzqUR/J51GT3NNXHcJ05smxbJZ3VZtIpE7tIjNVcyz/JZFGnzMMiv05J9
Ed1wFpgtV27D6EJLfH1u6IO35Fl8M1jB70Fe0WWQOoXdBm0y12WgneSmvKeDFsyqRloz6MR1VHaK
tVAJUbifZBqki9oNe9t0ncgO3cpuhDHYtIx0ZVTWcW4Gxu89HQw7LMrTTgv/GHrazTtPZPPAD/qV
lcBvGYZEKC2CLvhJkM+4m9GVN9B6Tr2+s/UIfwuN4l9aWcWzkHfOjCVlY5dpny8NAQRTIumCBXGx
cEjwuTCZe57oXrwg4g9XlvpJ5/LctjKmXUfUiEu7Zh6d8cj3L+MmFHZSMl0FodcvM18W13rSiRm2
l4WXA/aZzcpyOMdpj9FCBGE7Nx2PLYawjmdIJPN50hmuqkxNv/BZAQ9/COO5UQrPrq3QnHkVCVTK
A3ZsmIVj+65oVqbpHldWY56Wml7PNNPLPtcWwVsUDpmZNOA2c2U7s9o4V7qV+nZpBfrn3qG6qjSD
Yebmw6LyMm7LejBUMYTJVaiR/sLJav3EqMrWUvAMPN9utdCbs0y0s66KmV1HSTgnfRkuMNT6jGtY
GCXTzpLUj5ZpyD5oNPzDx3pqB4mIjpucu6oWjTbjA95nNpTWintRoHyi/9lh3Z51bWqdZM1gqoBV
V7rwj+ukYSdi4L6ihXXJnCCftzpJ557scjW0EZtR2lXKzOVtXUWXft9dOEZ9EdVJpfTAN5a9r93H
dOgXUTGcFhU/81t8v+TJsmV9rxKaJAvuaoUdF2U2652mVB56kSuD+jd56rbKFcNVmZrdijehq6KQ
a6oVdWUbuujnpp+asyLJoVIuK857ky/q2LyROcmU8ANiN3FpXTmm59oxl/O615SOqbbsaH7flFGr
+NA7H6wiIEs9MowTR0ThIojMZh72Wan6KsxmrYzFyiP6xzQyf2esPAtcGhyXVvdFtCVX3GeVHfWE
Hde6n1xL2XyNnKKdZRm/Z17b2o3jV3brRtemUZ9yWhUfMmGe+GkRKytNo/OIM5XoxUXkOcnMIZ6w
nTz/syhq+PmSOsoa6nRJae3PHKsP5nlbRWd91BZL2hVCWcSRqyhIVEm832Uv5HVP+1UaJcbpwIJ6
0Zh9vqhE1Mw6gScmw3CdN9S/KEN2FhhYhDrN6VTYSsxnw40WRW1ZSo+tqwzhwYxVuX/a5+WxW+SZ
ahqiKbeqTRV5WF68OGe/RWH3r9ap6xXv+V1am43y3Mhb1GbVLruk0xZu4lg2jxv5sYqaCwTxnsoR
J2Hg7XmWl45dWWZmx85lGgzpvGX+osv9Fl4gjY4NT/tayyxQudbdET8zYQvr+lg0QwFb4xfz3nHY
CvbXP/Ea2i5dDVauFZpl14WIlYhMsvQHYi1c3pKFGWXE7mhmLF0efG0b3zoeNHHdV+VpGeaFyjT3
T6LBn42SyFloPBoUzZixsFIu5gaN9ROR6aZKKVbyAVZ1UbAinbWiH0jyR8TKpPpM/copQ+islstk
1bWaTzPEcLlI2y+V08QcUzFnZRCpHNoXi4+OVcg2U9wzw3GSpUFslWSVm6nfGDbPmOl8JnWbEBaq
vi9K4c6tMoX1DlU+ZK0fqsR0rEtCY86K39KmS4bkpCBNyaUdpAJxgUqCyNe8SCVZMRTF+f9IQHe+
Pbh3yks8pSX++R9HXuAIue+52I9Haj51zDc03ij4JPTDyShwY3WOJjNoWPDExTaxARZ+t0RDTyGp
BXJh62KLI4syytGXZowW103bty42P0I9E9U5+DhTjoUvP+Jij81gJ7EfSDmwcdghAm+djeHn09iv
aqsem4dCds7i0p3rWerCQGLfp2JZr/+LxnGBMC13fDZ3ZW5U86CsDb7sYFO57Ql/OOsD+DPKT2k5
fEgyQ4Wam5waKa9bNQz4FWce2usMc7+F3T3WdB5fDZjlc6cqL2N4YWeJw/PqmGldeuUIr26xEteI
fJWh11FkwI8Srvy96hN6HIVBcNXoQ0JXTaXnn0LYPk1FbuHLT7ls72Xtiy9EK/U/3dTTPxhttvJE
2WClkJ+czvvQZE09w7PDRYGjalTWRM4yz2g1y9PkXguLaMZ6rYXv4X6KUs38kGW9d1lIxpc06H2s
qq6wAyeVytUZFjwPjggo2Ksg0/SFGYf+CgtmtDSawp+zwUiUUfrJsk50PhtgGxdWT5NZSTm9KZi1
zBFxK5F25SfTk+W16/TkRJR5fhUmSXHmmIEzN42CncDWpCoUfnVcywKDgHcwT0Ojv+1ELmzXNeoz
uCDBLIG3Pg/gGB/TOnBqlUaWDBQvmxwDNNLfQQpVM6Nh+nXj1vJMpubX/xFb8Z9nBdh3A221c4Dl
E/YHUtsoG5MZRwUjGsap0DicEkHxNsrG3tmx97Z8OA8adORTEzD2sQFtRJEYMDHlvkXZ2LNJGQ71
QFcEXB77sv8AhwlHeGoDUJ5hGWPWgILDNEYW4KkN0L3eiirNis4bvSPLnrXSshsvjBDkCQsxdY+l
q9aTZoYo985M01NBh5s2zBvltPU8zLXmXMNa/4l5cahit/FnJhsiu3YHON2JcSYHgjlG6dwXhQoH
q/ngmENr51UYYgk+F32Sz8zG1y4D1xo+xg1YolAzqN3p3iURmWdXBa+Wbu/A1WsjxRNeIhhoLxuH
LfSqX1DXSuzGrYq5VmQf+7qxBy4XYO2XgdvXSiMlZgKKjGwhBrEwomBeV2GsWJo6qk9BPdVV2swS
Pbl1wV+deGH6pa+Lszon1Ry7cxC0phdtK89br/9c53ExL4vukxn5v4WmF8/7WCtmuZ78Jhx25rTk
q5MSRMt6Vp/VNb/IXTjDhYzCW1pLvLreIap2vbsyY+2MkGZB4+i2bJ1zN/SkClP/oxnLi5xVf7iF
PqjCQBhCyO9tVCOK8vSPPHMMJb3sJOtCRHJGOnMkLzHfE2kLN4yU75p4twZfGFUycyuYD7+LXFsE
FrErrwuXda7XqqrY19zPTv1KXLhpu/CTzlXUdVZuHV2X1FvFhXuHk/kuasNLFaLRY5Zm0Ql1G0+1
NLjx3XYVBIGnSrOslV+QWdrIWVJonw239VRoWI3tlPUVzZIA3rt1rIkugstWZaq32nopQpAAwCOu
5k7kabde4fUzzUd8ECRGsTC6FK5YYixYNHhKb+qvbksK2wyta/Chg23Aj/pNl20/kxWJVO15H+o+
8TAQWYOHCfWrMhko3ieaZVfH2F4Xil51KRaPYxnEnCDUGNxFTp0m+tTT2o2U41lmeJ64/VmUIJVk
sNA6tuIrzXIr8UEGuuPFoA2YRmxZlR39EPXcFP9CeF4Vnxw/z7wvqag08O5Rof2f5C9Hn2idUf1m
JCXSg3/NYW62PLwstTWt8ghVDgZ8JxTxIwNkgrp+JDDRCR1tssGq47DnMdPz1LSOCSWTr8nLtdA3
5wqt/kyq0/EYHYFDZn/EspJnzhW2XaMTGfL0605U1sS5cgy9EU4EvtFlay3qr8xRreJRwXjWntWs
peE5eBPoXx5oXfQphFaKjYJ6Wtn4x4lrWB8jWiWfiNS6YZ7qMvvUGFbWzQlvyjJThZNhKsJh7AJV
FlFzaxAGqzdUaa+BtKvKT1Q0Och9mqd3HSdxBprT9T83llP456QN2J2n5xGo0MC0hdX6HJYvngdm
kV8Wnud2izrJteKeNU59/bfPsEkYQRP+WrFxzmT4WCL/bTYwCD1GDeaRbmJJNpCwM9cr/De9RsII
/a5AEJrSQtUd/IJvUQNq74gpsF9pzGxiMmz1eh1PIJWERA90chT6AY/BnOq1AIOJcj8cIoGBIGU0
SRhlVpjlWeJ6H2ReB/J3feOq13HFDPi0zPvI9L4IsQh4WPAtswTBFQ1RdAzuGwwXJZ5bzwbRdraW
5A2o38rkS5JGaWR7GeLsU4v2uvyalSBm56bZ6ZrNSNgFjSrSlOuNQtFA2Z3KuKTi3EV+n6rW85Bf
NXhRXvhZ635CCpQe/62sG2UFfN9R1rFi58m5zk/0FXKP+krQZwA1JNxEbh0JG2jMox1GHRKqzJAT
YmjBiUTnN33F1nZTIvNkwOYam9znVmHXZSfwmZHAN+Gesh+Kcp8pLHJVMPbCwHG0poWOJhMPV5qi
k54IrXM3GvIePKQh7sseZQcnViPylVkS5ZXVnFeGAbI1buPP5sC65l9G6HWrpO7zcEV9Joe5lnlS
n/dEH2kgq7N0u+cZr1NFh1TL4OCALnXtjLdlfdqZST3MnRR/OQ1iI9IU/Ou0glfVtezE3KTvo0rX
5sOY1P9bWzfaikX0O9q6cz7mE12F1KOurjPuKA4xQCKvbeE3XV2XlIz7ttmWdtnaVhy8IhC8jccV
bwpHvhnXdTIe24WZtc7gsx8Kx17QVfSpRT8PMEYoq0f/+N1ozGOuCAsZm+d6nWbslDhVVSN8D2h3
Pqbx7XCdTC/6dmT/1kl2OubbnaanBXJ28jbsrc/SCF0UofjrihQ39Jd0U/CBTIWw9U0hyMD7ASFc
PdY7lUPoknkWhrqlmIxVBKrTUlYfMc2OkKar5yloZetq0BsnuP1bVTeq+l339vHo4uceLqzdN23V
jwyU7HGwgRt/9YllNeD94uhWcAESjODTgj6BohIs0tj+iv3NGydha1lHV4AyJO6h5WN11A9ZVqo/
4w5AalrYQE3QahXWfGJZg6HxdRL3w7kgGfVOtQL09azz6qFWRSJKD2lESpxVgeb4N6hVja1ZobU5
s0UWN+WpU0Ye8h5123m2LHJ9ZXRl680LT0RZgRx20so/Q7c3sgUnHv+ABAhDDjqIG+M08512mZL8
uEC6UV/FMosGO/Vc15l18AmQRk5zEh5HpAs0+A1DLb9Kz/8KNpYPYAnNQldN63xJXF27SEjv9ReZ
XmXg8zXSFtZZSozhok68bFBuKcO/I7qHAlbg/x3rPDlj/ol9htyjfcauew76G97qmi1D4PjoS+hH
EmQ1ilYsFJCi5m/Xl8BRt5gnWOAJ45DaavxYDTiWwuOuBjo6/FjJHxj2qcrDnYGrg1GAvEeN7Xj9
SQ2r37ZB3bEuOaeVs4jiNupPBrNqYtV7gc+u/XzAGs+tegn+9jaL87pe9m6ZGnOjzqrwNCxp5c7T
wIeOygSUC2qlurD7nJWVm1x2Jel9lazLT3MS8/uuHYr2xKcyODUzZMPtIs17FaCI0A40hvRyXoG8
L4pubsVhteia+Kqu/eJ0MLU4VYHp8jM9ckF5DSJZhmlQIaXZ+5caTz9w+CYXsPjFnHE/UiXtStTC
5B98VzMVR6XBH1bdGEpzuVji/1UfepemyvT7YOFmoAwVTZzMU6aWu5nC/q9AuSj/Wtbg4jVQNyUn
l1ZGEdQ2Tr4Mw/S4tYZIhZ3h27ofRMitaRIZeBTdBjii8GtcgKOJI4oMotQjxLUJMpeJ39q9ldRf
ApnkeC+5r3jV6GrwmX6eCgeVMdK413q/UGWPuosAi7jqnOhjRUCDGQEr7Yo0KM/wQ7ZqdDf/7Pe5
e5kH2W8ays6Uz4Yc1Qk0RNv9oJ0PUe+D0czvSiRG5Mqqe1OfW07PhrkwrISesICDbdPNqitWfy+D
62WQY834a5tg35Tl8xVwlHmwB5Ih4QWuBmkwRJo7JcCodsfplMhcIYOGcshxZj/GwmNJOx6P9uAW
RTXJmFx7Yg9M9PzA6kcQEhDrh/w1wkeHbFLTjsp48PFEgG8Cl79rD1rq9rLvB3qWy7o3/uzLoLoa
zMZsf8NdPsbCOEUx0Q3zjN8rGX0VTYvKg4JegQXis8D0QKwGZ2Xqn2lyWFkpA7FbnCVxfO0VoR20
5KMfxuc1Q+EZj5d9GhwPQi5Dzb8OO7KK4mYZB+alU3tfWye8CAwfbKk0VO6ReYTSLtVn9YJ02Sry
uyUYr6sY5Hlrhl/9rsUXzEWf9zrqVvQLy0t+J5WYCy8kCgv+gBLmOlJ6b34NnbZBEYjPFfzEueHr
p15gmYr18kzXhjONdWfcl0twycvM9ZdCj077QFxYsjpllnPCImNp1AXqmLschRMBFmINNREDSj2K
7FLC3QxKDfM3N/7ELnElhrxVIdVnIAtUXCcnMLfLti3vhNvNpAY2wZHEbkP8OFqIW70phpmb01Xg
V81cc7SbwY3v40quqjJrZm3MVppmmEtsRvig6d3CSfXfAl5eec7wMRroB4+lp0iozeFlwYpxw+7S
/DNKJD7E/W+10DwV6XBacpehzk6/CYvsGuYAJHoUoQSpONXKgoHpaE8a07D7Ku2OO2dYmkPlqsJH
SQvRYN+QNbThr3+KPLDZdeGvUm9o7IoGc1NkKIYzE3tgxSzskHMpeu2sHwyuet8/bbMyR3Edc+26
TE+5ZuLNiFaZlnYcJfWnyNSu/HD4w3Ci475PVmVY38ZxPqe9eVH75md9SP8YRBypnjcLL20+pU56
ERqx+m/2zmQ5bhzrwq/yvwA7QHACtyRzztQsW/KGIVs2CIDgDE5P/x+mSrZkuyrCey86usvqVNnW
BXCHc75r+mBfuv5NJrqvkyWhFs/FyuZOF82583my8iQYhEmkUbusD7OY4ueDaiFLxrxaeSZbW2NW
oGdpr2EvK6LS6tf2UFlra2hXTcf2Rodb0VRxatOn3Atil+ZXLJvWlZC3uuMb1vR13I7OLa+tG8Kh
ZuHVtSdVhcnPopvSF0VKt61d7mqVQheYiueBzyIedTFEqST7rKuSKsyfWJ0diqlZB8Tcd6ITkVcM
X7shCyKHKjuuSH7vOPIhzbITtIVX1WxOkqhH25Y3mIvGdFHKz667s+by2p/5lQ7otViEPxPVaAWI
A1oLF3gVjnbqXHKV5klv3EveznGLIVcM+vGtl9qrgeq9U9AuQjT3kUiRw6opwwSk3KUWq1e0D9a6
xZc8zuN08Jo4r4sL0vkqVsP8PPnZPY78RWHkCXmMjqoM2UE5hU+Nkz/2rpOMZLps2+ZDzazdMOZ3
suqyRBj013hIoWTxx48BxzgmG/x1OIYVfnTpba/LW25VPCYt5sypvsjcdge124OrxCotBp30fnhS
VvtxqKCoDFgX8zy8ZaJ5mFTvRPbY7f2Z1lHvNkioK1JFqTXFCqKvIrXyqJ/7W20hBFOK48M5/uBk
W1VNlbimPwxhGeX4ZFSPeh1glJmoUO6bavxWUszaefpFyNmPSgJ5L9NJwcuPUjTXyL4gjbNUNEp+
iZPexpOaj2MvNrq26thFoIrcG9YMOsTSby897ay1K3YOBkiNKSCC8tQlD8LPVZqrKEi3hTi207DO
dDvDPlGOEYfSiEGhGk+YA0YhFRcdcbd2aZ7nsNw5fXiYbf+WFm6+6hr/ulfqMcA15PjFjWzlxWws
JGBTjeOYbQav+JDXVu48GO2JAIqdWul2Q7up9+O25V61MlbQNzf87GQiZ1eTe27ly4aYfetPsD0t
Bqi6rDP5jLSTe/tynMrRxpUbMH/3N814STPw7v5XmtE/5aBu/SbVwOdeU41lZR+qbFS0ILu99Cr/
KT0wqcdNxlA6h9ReDBffE43zF+B7D9CRX5YYoNP0mmgspbZD0NgEhIqeNfR/0HV3kLG8zzNgxCPo
6iPRgO0Dzcmf8oy6sZtwLvTJRe+xJ06Oktmrgy2cGmqfq6ktoGTNZhJrzO5pNFl63raW1lVsh4Xg
R9Hqed5jT1JpIt3nhG6dsEXB2+ZTV3+wM0W9q97trHlVqL7Q21EJyHjN4OC551WGy47mqV4RQcl1
DT1idusXTZvdDhmeQpIh5TmIEmKYL1lF5mGnmJ2WB49yojblpD1+9TeQXwIZWey/B3IivqgfoLQf
FfRS8L6GMUOsLigdpCwuLMDL6PNtGKOZBGUZpbB+LDOitx1OtO/RI8etskyQfgTyYusABiBApr2U
vH9WQf/qN4LxE41U1MA+hG84b+8D2Q5l47Rj6h69KocM0so7ExPNUihT66yuLuS5T0QmYxKftv0c
O0Xa3M9mxpw3YhaDnVMSvwpKTPoRlUqI7vNcVz5fmQFiu5MrZO2iErSsKu5S6uovVQ+9SIyK0nNH
6FNz5RSxl7Ob0dTFHP+Ny3Nchv9Zx73ghn+9XpdPfe/s2P9bNqLSpYHy85SIYouAh3kmjDAujGjo
B73GZfA/aCQ90IN8tIRw+b6JS/9/KFlC/BK4UMggoJH6gwv2rHV8V8gRtHSIT2CBxm8Bjrv3cdkh
AXK8bCAnVtYW8h2Sd83JI5Ygl0x46r4btevuBXMx1mFjCVlM5otPPZqw/hUriRZ+ZIWtfQcWTnc0
pfdJC2V/mAbL22RDMV6KwvCdDkQbiYKOB6qzYEv5PCWpT+qdpriXy7qEHBpJ34YPaf8wy3TaNC4y
Hc40X2tqILlvGrm1Chney5xfcot8U50zw283WqgDSsiYKZsOlt3Xm55rG+Y759ox/aXFmPyM8ZUK
ICrSeYy0hmygtco+tI4g2wZCm12Vh20ehc3sLUL0Er/RJjUx9fW08uwqT1KYFWCDaqfmxBTPY9IP
7E6UXcVXSFycD0pDpTSFmRORQS1pHa22isp+ZYdijKCxHOZYiy4/6arw42am8prbcrxdxG4RwU96
mRl/So0Fy1JNnowd+pBDTCpOgyG84tMM4dAkC6i/PD8hNR0uU4zsPvvurE+8H/prr5xzuuUotnNY
U2qVJ1ZtUF2psmZkn8JvxLrZoiuvlNzfj1W++Xv4Xx4lZCP/9Sj14vnrr4c/wKe+H/6z2tmHKh2o
8kWQ8/1RevEaLi7D5fV5wQ+8Hv7zIAOQTtwLZ5/rm9wKTV0APgObwMv9ZwbYnzOrRc8A+SN2yS0D
bNwo7w/+RN0GB55lF7AuqDESzLTjapASwgLPzn12GoTTjQfbhTgmni3dkC9+2qPE8Zlgzl5OjGZf
ywwxtZp4R70HtD4XMV8QZsNBNr0DbR0sT55/FVrUrm7DlulBxgMZ8a+BajgsIjZBcbb2WYey7m9I
voQkEuD/CElTFL8JSHzmTUCia+jiVoE04ZzSfx8zQM0A+Rd+MYAeFpO1t48RwyI6TBKQJp0pGj+S
pPNjBA6aA9wZYRjg/sljxJaYe/8YYeoHfT9GwBhGo7B4H5PjxEmn0tI7QZhYJi0MlkBicJfJeIR/
KXR7x9sj+/Y2VYB+egiHmnjWFRQ7W6cMfLTpnVKydXi+7dDnX7EUpt393FK7gDpU53mSnW/JkFia
4hmymmtS2XM0SUNhvIIULCvpaSiJ2RAJyaltgjQJ7ZHteC9FzHvaJdyt+61vaL5TmQqh1xzvh1LX
l2jKoJGD/7VRAV4SNG+sSbPVhLiPuQcnYDqbz26Ke70OAgkzVtFvxyIct+CQzNvJomVi19WX1kbn
iWX9WoWq32pqTScyeRXOjYZLryjdlbIyvp5GzSGzoB+HRdlOF407jLldohbdOwwA9a2rS4jhvbMw
Xi0a+XJRy3uLbj5bFPSGV13slJ1MRsAohj33hz5pUmL3t3jK3e7WyoNKrGGDg6GJyLzEE8pKyEEC
lwtzsNxFCDKeRSGzlwZkxZGpwg97Fo6QRUNiLEP/5pkvM8SluP73c716fp5+c67xmX/ONcDOC67M
x9FZJoVLhfOj+EF9s7TpcUiBRXovRYLw8wzlD5nzIgp5reKRf6JIwRvhLGad5VN/kGQuYv/353qp
ovCNFj87dE1QmL6bHhKIrf1yKtXJylPIxK28qVd9muUnWY0QZwd+usnLZsvyIV+PLKiTVqa7qQ6K
CISQ9MNc1c5GQ2JcvaiNDeVF9kGdZcgzKbV7iQOuH2SnSMRqTyfWQL1yx8Qo7trZFzyBsPtzBSd0
5FWe1ezteYTTMkuHid36uXDMCpeDgonz7yu0vEL+MnP692h9y+r7XqufP/P9FcJIGyIfBJYL/9X5
rfn+DKEmckDvCpA6v8AUvtdEgJfjlyGrgwr0XMj/eIYWcwhW1QdANqGY8d0/QjB4qNbehSuITdDm
QdqEeTuWCP2cGg0ZTPBe0DgnsBBG85jmVtdiAiSQUEeyqgcTK1hHyGcFC8BwQv/gW+r24d64Raej
kDQZP7Vh0TifuhafgRUhtC/nuo54CdN3zC14Oj8EM+QZty4a4f1tOhXBhtmZ3TzPqcE4pPNHr0rG
WYb5oUzxrbZOrksPDxCauqtWwIjZu6pot0XbjrFz1pbyvpbZCgYvBU1oWAJAclaiWnBljfg9hHl5
q8+2M5NNwRF6/pueNmYFvEJxm52Nal1lB1D7jcjZjuRsZkOVpw/ANURTEdbzBWqZ0P17o//jh0Ry
8+9n5JXT/eutfgaJvoDNIMM4Y2RxrYMF/pPC9CyWRjsJpQB7+dK78gFHyEY37J/H4PVaBw4NLS1s
Aj8TnP6sgPglWVtaatDVEzgTF5rK8vU3khBp/LAHj42eGunNKSYQTngNViqURp3XpPWjPquQROq4
ajed1UmlZ0GpVJxVS70/KrId8nZXL6ImUWHetIFTsEdzllqYQ8QYQuXdwXHUVCd2YHqV0PMhKM4H
wh6HID8g/3AXi/1yaILzAUotA131+Vj55yNmpctx+3uxv5QX/6neW2kN9N2vIRv8kO4t5r4ALz00
Bv5LLvI9E8GxgCh66VuBuIeu19t216JWQoijEwYDAHR9SCBeQ3YRmtqOC7gOrHp/av09s8neVRio
xaE0hZUA3wrjhJ8ykTkcCbVGDx4QGKpCz3KdrQWWXvltUn75HGR1k+/ozD+VrTuQ2zxnxR6Uh/Ya
9BCWfWS2IvOKkhFyGGh/FmnMWSbjnyUzqudjuG0UKe/HXtpbg77s54DX804aU+5lRxrwaNLtYEwK
S2D9hbIuje0yfXBMfqFgw1VqwFwfBJgj/s87M7RzBHpaGdV+brZMj+O+CIYi5lWbXk7DNK20X1m7
jDkDTLp5vXGklz11SvJNJ8Z+X2DGdjHbofVIBmu8VfDnnXTpBhh8g4hSodiJfDljYFjr1oayoRKR
RYYSYAywEbalTGPtLj1BvwCnB8yD8dKZK/jQQuVHrC/IQXJqYCce8sR2i8cQ6Kwd5cxs0mxuOEb9
qK8Miqx9m4fuaqh0ovtK3fv1xI5tEQBl4QFvo7k4cp0HGYtG4bqp/zcL+6dmQPD++wuzLtvut6M/
fOpH1YAZHuyvUPDgkL3Nw5YFtz54gi5eEfvsrHnbDljoWHhEUPefxYU/DutiboDACPY0gHbxHf8o
D7PRHXuXhy06X9iAYdDHqwWC4U8vjA0GRwYuijplnjsnkqXWiG5xJhXk2VaNYh7C9SpGgJfjXgp0
DOhLFv8y0OvnIDC3teM1CzUTxKD9VHrg7LCqqiGlrX1U9PkiOo+rmXPojv6+Eefkn/znSORGfMny
p+L5l1cCSy5+BB4YbHAjkheR2tm09VquQsKGLhO030D8olT03rShlkcC642WXuU/A7m3jwSeCNS5
y7Pyh51RDPl+jjsocV2YnCG5xQnAHPt9ZtNV/WAc7k7HYoLW/KKm5omQXCTVyD5XAUy26ybow9hH
7RkpNUJ/E+pdhRFF5AQUlJlcxH45Boc8uAwK2A0y0AJjjm5WhJB+NLPvJ/Usgaj0cvBlwGejWQnB
Z7Ufcm+KjGkPtXE2dusZOI1BLCugxQaqNQ7ses31cAUazNr4LdlBWAHF+NDf6by67LR9rDz7qurw
TPDgtgrFltkV1BbFh5lPCdMAb+UsjDuhdo1vDxGaXWlc+85VGliHvBE75Uuw2soPeTuv+wHalqER
VZRbzUrPHgQ6XltHrkWfF4xb7Xq7QdonO3B3smdHy0tXWW22M08hKaPpVUWzTSvwn4pd91YP+ekU
9V23k0I9mzKEcCYIPlhTtRtId89TSN78HIcZD47n5dedDi60Jk+eW9+JMbub8+aytuTetQawrAgg
OjjEok15BLgWaDPOuM0qnkVMBUc5sDqqUvYt4NNtOVCxYCkeYIDyI1+JNVN609My9ga6gWfuGQO6
j7zmsH5Ql0ep+AblH6ZQ9akaCmhviItRis1XwdhN0VTrB+QbdKVl+klyAmLUOD8F2p/xeH0G1y2M
Jqe+LTlpgWbC9yzsFLOtLEhSAX4Al/W6yapNISodBwFYHxmZ6SqT9aGj5Nmp20vVwVs+BnxdMr5L
PdUB2SSPEPpcFYE+FaAuQa423DQt3Q6D+6Dht4ogu+sByWHtdW8a0PisU22br1ZuJcK2i8T2oEPM
h+xoc/GZztOG1P23EBqq1TCQGOLPb76DLr7T7yF2uA+D4ptRUBPKNMF4qooNlUkb8Nu+h2wtB+NP
eNds6vbBXK+AMByALXG3SndAZILGFXpQMM4i/dar7iDcIS5cN/G97HHkbdIrMNSAP9oG9QjoVL6T
pD82tvdBT90YUQm7Y9b4cdB7K9W5B4jvbpgJT6Z0v4xSncz8lBV1BkCK3mN7w6feyo68Kz7Xkx8P
/ZQMBdhnI4AtA6SJZX9Vh/WDT3PM2PsK7yW8m5P4lEl2MlZ2cLN+V5T0ExC8h8mCGLGWQB7lXdJa
fJ3BCaQr62BPwNmhUfzJBuMlYtqsG7u9DZAeCSvdgOG1ZHLV2tTBwj5kX0UGGEAxHCymK3jvQQVA
s+NKzey543QfKOsIuu2TTJsrtw8uoBPx4sELx6ir2i+578ZN1T+3lF5pZ3ai3sk/5XTeN/Xo46/U
MUD0+V+cpl+zPr9vSH9HAnVwOnKoRxLDjfdNCghc+fgk2m8qgOzd88ZdMfHDHDR3LEzXWSA+AH8T
09oFEmpIY8tDxc+zKbZrc1Wm9MFFqziy5jrqxuxJhs2xZCW+T1p9GWu1Un14kVnmHrrOSyQIm0ZB
nTdWcZZBVOaH3rHVfpRJ/gzmwn6Y2V7hT9127dZOxRfcKo/2YAQEtWYHo9qlcmGYnUt7rYJxFSh+
gY6xFzUBW8/hJGNHhHsRYowEPfPe4t4mH9qdH1inkHEadQ1NZs9Bg/2h6DkZHudFg4zuUW9/a0bH
24DYEKABnsnc3NkzoAf7oKvJrmNmLhJwZWR+mVWOAKmxIhv8hPxHJkRhRS0BMBvuRAqeQmXh2//N
C15qRzyj/56Obsr8+Wvxfx+esClt+iU5QMH4PTlAD/t/cKu+awF+7w4uXsVFlIO55T+yiNeuB1JP
yBcYqMEYKr4HtCLbAAoAZBl4awHURT/vD5rZS8P8fVYKUIINgRuUcWi9oEf5PjtIbWDOASsNTlyA
WAuvtgz8lTG+fQOyQZEBcrpYXZsOGPpnh6bKiqyzHXY6W2O7SRlzqPOpB8GDLGEY56pm/t7jolNr
RtVgdfCBzEWT2Izb6kuNNwqC3b9R+BKF+HH9RxQ2SE3/b1026ndtDHz0tTLyQSlDQokc1V/MEgvl
4keGCuMfxGSgl51J1PjUawxiPUUIohBBCGNz+WLg/p6hYkcBbODokkH+tUh6/gjBDsnHz0EINxaM
HK4NdSaBrmgJ0jfNN1KlExotlB2rxvHcrdVl65Q6mC2C9qoyEG0ooGKu012WvMVjHU4RGmVbYMqS
thouWN54iQBwM5JNugOK5or47VU9do9NDs2/Vcn12Ij9IPm+E2aTT+kD9eZtLctVPutt003+Clp1
vG3Oh76qrzlvAbVtoZIXwZcMbMqotsERQnGVEDcVEB6LS6UkaKt99jGr0dbICoAcKQC9bgZTV9Hh
wSGQekZQot53Uj+Mrt7ZEErjNHxlAZCoLANDJy/iFuPPqAR/J5ZIOAOho3ogD9IIB/6MIGGtBdjk
mJ8Ky926YQkimW0/j0AIBmkaxjWoIBCPg4YEmtAjEvs7U4iPatQxa/FYYGr+Cfpu8DoH94gxehnn
Fv9aF/C52UWTJnYzP4KjWixdmWTuVR21ozgGZbWVU9hFDsOMKi/6DWfd84wMz6uhYrKp2riF/VRO
0x0xpoq0Hh3QFoEctmsSAbJk7bDlgUZtaz6bkGwwiWIblaJro30ovLGuQXTloZ7DLmZ0SJjXQ89H
/TvWFcE+K80x95ssHv3qkbGkCysaw632OTB2LIZxBGA5Xw3FZOKhEvmOtDDuE4hVtzPM03tPa/jP
PDcZJXtgM/84DgqJXnGsPeDiGIiUiCI/yWZGwGHNPgKmv5YNnDGwVn8aDYGDBd2gXTqlX8Mg1VGW
plMEERVAmdMq7/113zXlWguAhLhfbGDgBpoY+FmuTbclmn8UTrgCVPNbWQxWUrH2wAryqRgHGhG7
3np0mpGRd1d+LS75OH5x2/4RcKlT35okHfw0dvp5Zw9TryAhS0kjHsiEig5JLajBK054Jm782lK3
TQay5WmSYbBzhMPTTy3J/CjEQDL2vKZod2U5NRcl8F3hTiC84KoouZkP6BloK2lU+piV7gysZ2il
ze3fy/h8GbP/bBVscBl3v6YCy4e+DwoxAIFswAauEVrzczfgeyqAAQjQA5hb4wQv6Jcf1zDMc6Be
nL2y74Aw/iIRxtACaHVc03841AYy/uc7GHpeyI09zMMAbcSU/f0dzIPRRXtUtKegyB7DzOwJqxcX
y7CZWv+CGH1Ed/WxcarIa5D1Tm53AZEVtlx49dei9NdQ5i7alO0gy2NnWU+UoQCDfDEREGNFS1Le
KXOJO2w9t67BoR3jsg6vnVKtJ50e8sHdV0xfWI26oq549kd26aXzVqpuE3buCUyHTQ7hegRm9EF5
5hjC+hFZU31iYXVqvSEBxe5OeotfK0XrQoWx20KJOeQSAkIMY0R1a6XApOfpNREpeLmyiYTWG4PS
vKm9oz3WT8EwxcBnV4kHUGQDWy/zpxspdaw7vfZMDfGXuAIN8MhVu+0G8SgtFEaZHg9uSy+nwrIj
TUxcGnnAmxphlBk5YbF32/rrnBcraeXPZAae3skPIvWeMSQ9VZY56bw9UKkT0HQ/i8y+6tIMCz/G
p2LO0M4L+13j0uvRjF9tbu/LWlzB4SXX1SQ/BGN2EKFz5HL+MrNx45f+IWV1G+UyQMOcihWX5YZZ
1W3aTSfK6z2FqCdpM8Ch/ZRVULuOJAFbfFU25BqDZAuetexhmLr7drZVYgv/c+s0+YK5T8aRHX0P
IqMCCL7SSYRsj+OEBSbunAEpp4P7mnZXphw2YSG3AwtW4INflA29GrW88MJhn9bVrmC+jt3erOvR
7Lkc1wFy7UCyGyQbW6v0CAy98khsfVRhGOH+fIIr+oBJ8r5thyd0WpLZ9rYVvRCRkx3KckPD4zjw
GP7RTduRU8f5Q+MtceivnRH4Xy6AVpYmURoA/bYJYqedMNh2xmiy+6+V73NgBOb1oMZs7eW1A0+g
ugEvBsr1FKYM14n5YG8U9mVEwJdvLPzUgEjqNoEBFhRkeF+51wLEY/y4vWeN/TFrtLkoBgkl/ma6
sUiygnxsbT8xMBlFwgCtp+4cEO3HUCVDoOOJ7Ny8HVCnwl2mFORW1N66FuFr9KXzGH2jo2zzZ7+f
T650VlZpxD6c9NbUnYmMXSVBaU9of3E/7jq+hbp4E6jiic6g4OdBvTedddFouq5Ki8dtMVwo1w9A
GvTBEPT1JuvZCXUodF2z60W8cG8nwALjsc10XOhCooWnKOAh8A92ZXlirNKRU0FE7Jr0qxBTdzCO
tvsVtHhUP9Kcex0sVKN6wJ4R3X50hdh6M+jcOZoOlCJfcfBwl94YDqu6hUDuJOdlyZOeZK02vm3G
LBo7bxiA3G/xJ4BNkd6SrLStj2WRPwvTErnj1MrwZyeagMFNrNy+cNkzvPsYJs34geRbV8mt3/aX
ZLKPvTt+DsIeO3i8R69RNyhrrtxAIiVSa2f6MvdlIm2yh6csoXxcqRT22nk+tHo4eE0ObGF2MTsd
Ymh+6EpzsiQU2Qp4XQS8D+Z9hJbscSiKz0Xff6gc57IJraucpZELxKNrqzWESUGUZd4+c7MGO1Rq
rIloPrldjj6JEwcUnF0f/Om4rcmhIOHNaPexhJ19VM214GbXdtOl7aOjxARdKzF8zcfigufuXWiq
xDHVJ6KnTVeMm7GaE6wIAEc7PGjmrQxb8kyrP+IfLlsvbyNLpyuACDb4s60bWt7Yk4ZCvBdbneYO
vP/eFq2PO7DGb2jhrS1rvhEUTUlVI3MSRX6oJhgka+l7sWfmHeJ1J4j/Oa+rb5B3X4cafyvhGFcZ
O4xTftO5+X7qs9tuHNbp4jYsUnadT2HS2GxthHsYDKhJReffcTB9E8PNtsBfk3CsiyGvDzBjrjpi
LrtObAMkMkSlu5bYeyP5uofndjGg0krEFnJPUJmimdunhjb3k8DfqFRlrFnQrr0xACRfJR6ZEtE9
p31VxJUT3nCjDmPa3pkR0OSw3A+9umdzuYbk6iCktw58m8cT7vqxlhdh22KzALtRjbeDqHjnCnoJ
LvsHCZg/ZCQXltc8CsITUaljEZirORRxJ+ekBgTIGtI7RYzEfoEWTq0AtH629ifvkPnIEef5i6e9
FTryn9NsSCbsLBhVCSk8vW+g2XQm/WVxYbKgW0+UJXgyq1iF7sesMA+5jVcpqKLSr7Cbpw+ScXKe
7FJ3kT9aD2LOTnXhb2uLgMAPdU2f9RGSxykSnYv9D1BDDt2elTp2bFzZrMhi2+kfWQdfJtznjnfr
Fdm+EcUc1YW+ZE72ZZKSx8VUfQ1MFa6GKYgEKdagbV0GLiYDpGz3HZkOFR1phKvx0iESyh0PuMLB
HPrATiY7u+z97qBr79aCxxfG3TIpu3Rna2tF6/weLfotCJ7XjuN+a+V8pAI2UmfAXiJ3VjFG2yuE
8W5O2ZYGcwxH6l7Oei0J32Gl25cmcI/DDCMnVEsx2mZb42CfAUKFZe2+0ovmNOXrofe2teOgtSfY
LvcqSFLl3kkFAm9IOtu9wKG+dVosM+mlxKDXaSLpdtuWWBvWo6HZ53edCO5stzzWDVxI4XjvIt+G
rNxfN5786PUk+ZtSLyk1jDr/1d+47UzX6h9r6n/I75bPvTY3oAJyIIPAcPd1YdH35gbYopBnQBOK
tW6QfS6+o9fmxjLbRQsDZgXmQZz9E1wCmTDGvgCTnrnNf9Jg+5UgCg0fdIEhljBBz/erRsNyi95z
0+wENxsYwmifZTX4MLlblYdsKnxwuc6bC51mZvclBw6FN8tmw9yj4gr932KH+47ve4UTsHohiHql
xa7qZUniWIe4JAN05ASoAueJctjOuHdeZsCekBgI1+fhcDOYlGKvTipHrFAJvRFeGgOHP17IFTZb
ZNYmwx1aGJZvKx/6U7eiMvvqqr51966niJohvx7o2gFMxmxGTAj+xvhL2Yha7r96eAL9pN/UjfjU
a4TD0wy41o84RnvstX13VkrbDsTQyyIBaKXfRjhqQxelJMbMi3jpXftuAeSi6fuqS/2TCKe/du+W
ihXePtgqfByYn7p3rMzgYob+4CQpstq2SdktRldlj5ayn2EUYlels+LKCHtF0lk/DUQVHWawAzsF
AsQVQBCoLWNQ8333WNUzIPmVxq9sWgZ7zXPIcj/dW+GAHSoaOr1154jmsc9b2d/ys2ZCnfUTbuv0
dzk0sN2qGmvrrwDiRXeziMr+PTy3X5FdFfx30pvlg286G4vza/FgEYgoFyfzm84GHPlYjcggrIRG
+k2EniUQ8CrjmT57nPGlV50cWI0L6BM2Y3x5WaDxRxEKi9BPQw74PkMsWsRNjDazi3/R2/6ylZIp
hZl+OGEhUxPsU6ylIInbt6gh5LmeqFBZgJKOGoNPKDfSc+UBQJQfftJzaqdPtc3D+Ug8NClRBoFe
d4t1MGiHeudVoFNr91F3XhDqgtyBZYp+HpTqip+3LE7njYuuyDMXjNJlE+Pfm/Pl5nT+KzQP4vn5
t3GJT73enEgAsIQFtAcfOM53exsQ/P+DoRUVNFY2Lw8zbrV3ucFCkXgFkv+ISmh2XIwi4E7Bf8EA
+Qejt9/QIJbQDjAcxCQFrT9kJ2+jMlMkGEBIU6eg6WzsDAjkhTvOCp2IzODNtTqdfcUWsfwh4Epv
4dGN9PmdBqtltlcWXu/y5R0HqwEu+YXVxjs01iPmTP2WeNjhdWPlvIbJd4I9GF3oBiXPmWMXjlkH
Vxjodr49mU22AO8mNAG8uwJr+HQ00lROezGQ0lxDzOw2wL2hcGi9mQL89Dd8X8IX19C/36zHJ6wf
an7juF1w4K/xCwwEChEG8iFIhQtQ8fu9utBM8NxievwCDoVH6jV8z9cqRVMY/eEltN88/AsCl3og
fzNcrufd4n8QwL+hQDhAumHzCe5WAN7OmMU3YzvsIpmnQGFB0DT4mdrPJa70OwJ3VLJw0a/7YLLm
yD5v4O7POMRGoV+4ckcNa11FeXkAlGRJhgti+UiNJySVXVbM8qvCej+5zwMZfnTOcAj01zDUSina
rUAR8mE1vbAkGt60aFX6/vQ3Kv957xEp/xGVJf9NvQUd4o+YXAIPuR66ebgLUTghUX3NRsP/YaYI
DQEIN7h22bLw5m1Q/j9759UbN5JG0V/EBXN4JdlBrW6plWzZL4Qsy8w589fvKWrkPAP43cAAi91Z
2bJVXfWFe89F8y60rxBvZYd/9e1W5VAS18DL/I9u908O5S/VKHNild+cTotbWlN5Db6/Vbu+UJZk
cBL6La1bSgDLbNuECwN1WjjKic/l2d3Z0qAmh8gKlORFXzsaRa3UrfHa6Iwp4gXQnclVMcXKdfd6
7bVTCDVqvQ0Nu2hvoplFrA6PTL5TENlrtV1lF5OWN6yIJzV3B3LdTqx51XD798Z8vTH5Yf772Tw9
71+KZuYk/hRCYvNlXytRnnUU1tAG2MMgBedR/VqJsn5Dtyv4juuKjSrw7XTaiHHBj+DFwzoqcki+
nc7VjMdeDvm4oiL6+iNPuLB+/FiJIv1GjgtTil8OuYM4vd9dmTmpmYmzDMMJRPeyXKV2gcKzlQq2
3CLBQ2dr8ZktWhefGpHwMa9hH4Rhlug6RQRIoXTtTRtqKquPDvHksPKNK4E6DnVBPa5fEcjNskjT
ORdo5CWz34EChJacC1NToZGR6/I7Yt6bsfHV6qzApRPWvlZXS+1jxW0sHbvV/hcwdz0gQ/rSwsUc
T05vKxehIa9Js5XK0B4n03jH2sxk+ywHykNMAHH/+Pe4r8ddXIL/ftyvs3j4XX0rvuq70455gTEa
te0/wKfvTrsgKfMPby3WOU7a22lHlQ6DGTKCYJ6+Lpu/3cWMxHAnAObg+WZP/ScV7m92yiZvAaAF
PogUuKb4NHx32nUU1A0Rw+NpiouxQPpolNhiRF6aBiEY5lg7ocbWQCGfG7UmDdeJb2UCpVy6/3Kn
COhxuuKPVxLyIKDIM3RkU2CSrQZgciHQyamAKKcCp1w6bQnITI7LC56acdOX6rUK1HGvNPpyAI8a
7SRcPh5rx8QjRjdzc918Z8bq7LVsWXCG2rNNSnCxK5RZu1c6eXlJ9KS4CQ0lwkiE7puXpfYLOEAu
2s96lxvNnuYj3JtOU+6yRrHueq1vXKlpu+PShsq984oVGlfGUGg38UdLgIfiSe2A9k+CR+TgBLSv
zbq6NcmwmC/+fnxeX4v/dAydni8KpDnRb56L7zxDFDMChoZJ4x+BxdfnQnj/6PMgd2ii8v4BGCjK
aMbNtG6ilBEOja/FjOCsEaCCJO5VlvFHyrjfVNgM9XQDfQd4LJjoP43WtKkbWitIg6OW62GN60IH
i4blT7JP8opLo0Zx3uND6+7itbgx2cRqlTfA6aX2WdbiYxR1SNsvuctQbrdUQVJ+qapF0/Zzp+Uf
8ubWhFrbH+ClWtwurE9ZlrQNhN6KMOD2rDQFovK/h/L1UFI6/Pudfnq+fCmW+OU3h5Kv+3qrqxiK
FCSXiHHUdfj1rYZZJcMauU0sPNYJxNdbHbkmRTcnElC+IFVS3rzd6mLZYWP9FyuI15SeP6mwf6cZ
Zv6BjFPUS7R/P1/rUt3pURE6p8BoNdjP9spQaVeeSmubsFW0lbMSrMyVqJ3JKkfOBotFMsCyMA82
x4MuYC2DwLbMIge1EomoQx1Pm9xm3SfHTXcxxknl9pNsHvKwDjYpBc6xHdX6bsR9e+jHqrtvNWwi
jUhibU1j1wFpeDJFSqvckdeKqdPyVZHhGg9zgaMB8Kw0BOlOE1mvqUh9xfZ7Z5gl4oc6WrbQepie
iJRYQ+TFtg7JsbXIkM1FmuxMrGxdC3ceiQF+HdYvzZo9K1JoW35aLDOLdAvIrPWUHDHGQLXkRSLI
tk7icMdg23mnk3yBb2hu38shlguTEPVsGrLNYqbhxpELCy9J2oBNZlTjTHyrTVpXrE7LaTuHkXrL
0iphLmNujIrtaaz3hldNHdrLwULbEZbSBuVh5yV29BG1yXAfwGk8xy1b1Z60L16dstABBOXTnWbn
16ZWnaw5VvYJVC+/MY1bUx/Eun/sfB7ad8tQTZfxBOR6nAgPBySx0ctJ83ubfOuZAPKtTErXhqKZ
byEBjHyoLKnfdyB5HgLyLiEIWZ+B58LFXori0Md96eFZyvF9xeF2Ejy6MTVu57QON12et0+xWoPH
JsYDj2OT+q0hh5tmlkHmyektOOvI1cEBeWWZSl5JUidvdTD6VkyoDj+2nWXV9S62Iut6iLLqzJZZ
dnUFVndsyg/8u+e5k7/oac6YQc1qr9Jrxcd8uVy0s4NVQhvxCI19vQ8CeKxhPhmX+dIa/Hkq7tIc
GnQU5d1lZOtnDu9tubD3jvHBLbCIbvFZWH4zKECk5Y4fMSTnbJ7zD1rfhm4xyKlbTYjn+jiwr8oS
pHuu5xy2fG78hI+0XyA887s5kDemOi47p+mv7da50pOofDQ7fXS7YqlISctVVy2mC7nUotYF0mHj
MYp2VVzGu6Kt71XdKjel2hcXet9Q6fDhY8EYqZ/hz9yUzjTcyHLLIjxpbWUbAlAfou651wIZJRHx
oktSYZFWp2dY8fwSgcxZqhzrSo+6MjpKcTlOrj7x91TVshI+KmZE0PRg0O1s6qkNJexQEOorpjMJ
vrbVEDAPyUjk6xqrpb1mbMl6ef77nry+Jzz5//WeHF9+O6/hq76+JjL0IwbdTLuZsax7wK89gvo/
QURiKkOc0Eo3/vqaiLaX2SLTQ1UDpvzj9pBFo0kyJ8YUleH1HyVsEu/yc0vM7J3fHuW/GNowj/+x
SXCCrO9hGAynYJAIR4lETopipd14YC9ovSRroTy3IlSFerrpuX2mzvZx1SxkFdrLpJ0LeSJQZNCd
ZdpEYz33R2tsmsdIxU3qosehR1U70a+WTUjvGog21i4bDejNCsCZYjOEhoPFEDROJ2t9/yHETK1j
Y7XyAJogKemKyNX00jU8vQ5JUNgAVx4WMltEwLrgfzwWlvg06G0PHmCpIPIjTfV6rVpOfOaGPdK7
batFRKdARpsEIo3netmPAptGBPuwrwRKTRNQtTxsP411OXhmIt6mBfRaXIafUxKYEwFlswSebRCg
tgJiW5qGjhu3fXYhaeDcAJUCduskyGsC9jaZSuCDIVX4AlBwloDCKdDh0ESqm0UA4xSoBjdSPw43
ONPzU16n6ic5iabrQgtM3xK4ToJL+12O3/ZsCZhnR3GwtbXpKdcMerRM+rAI9CdFjQXIfpjuagEG
zQQiNBOw0GDlhsoCISor1bABt1gRtg5glFQ/zU3NJfD5q9bf1VXHW9Amjn1vYz32OgEqdVrBLHXU
HjKDAJnWnBZmF4Aj3Go2jI3T94jpityKLhoBQrWMJH63dI28E5g8IqUEMTUQ8FQViqrWKTdWEyvE
NJT1rh2X+dLIQvlA5o70ie9kcdkXfokhswYC0ToJWGumgm2VLACutUC5zgLqSiUxPGJYyXaFQL72
Fe8dJVN9oQggrCLQsJGAxGYCF4tcK7wIBUJ2EjDZTGBlO/iynWgWU9E2GqKB5GMX7tW024dzVe9K
0WbiWa59PZ5vyyqP0bwC9r6Z4lR+yUWL2tCrQv+yL+k36V8N0cpm9LSlaG6lmDY3EA0v5Vq0i5Zh
Oai2pOzBX14z0ycsR7TKVmiOf0c2r9NzERX1H9cxLrjyN8xK8VXfX8dY7gRp6HcUJEpKkKhwkDEI
fDeyEWRKSnjk/ky1FTGF/Frcr82o+vWLGCn+SXGvi/n4T0wZlUaTqZLBUIlJ5Y/XcRjAP9UyrcYH
oB1yrjiC0HP0/hW+wDQaS7fJmndFJZdeDbXJVcgUd5s+yv26DwmJ783rMAp2UdC+j9DCjaj9Nq3k
7J2mO81VdYMQ93pK6o9Q8GDKl41n9e3HOcwQtqbzdkEw7Q1mQWUzIRrJ0uKlz5KDyi6d+BgiPse+
Zb3ZPVXQL7NS+qI4/U1YOJ8HSXo2jXZDP7HLW67dSQv3xJl0fpMXpZdS7UUm7ma5+JTm71U8NVO7
VCTZSVsn1jHWyvXd3Efv9DK7y6QWI1Nn3doFt0doxw645eyulJyTJJ+Jc9/lTuipbXlnRYdcbc65
oUrACbT34wJHwZQPSoVPnkxR0Oh9TUcwXLSDcZ20463a4CFv8opMiQT5fWINGIwM+9Gqx12u5Lu8
sr44lfIuMHKglPFuGLLebyrrSW0qbL3pYYjoiWQ9fckbc3QtB+dEr5Klo4XbIJdNOgc4OHZLFle/
nPBl6vRi9WWc1mTUZLk3OoU/DAvi7aY7a9Ms4XfAWqbp5UaWUHom8viJr5z9UJrLQx2k96qWHwY7
f+6s9DZqh6suJsCrDsp3QVkdZ5xPbt+SiGMM+wSStWd24CC66jg6gZf01eARuEJNLqA+fTVLF/Ws
z5uQh+V6ieGYynB4Dlj1+j3vXom+Z1zctJMvKEiP2coPyiAJWWVxFWnhB0Ughtqyew4plNHGSnv+
vzQXAkhkCzQRJYD9iYJTIUcHcFFGDNhga/FmIFJ4U5dSuqslvfaRG9duQ4CYiWbuZrGX6kHNbGM/
OSU5YyJxrBfZYzMhZAhRIQx1jukSXgOegqiySmSWaYxbTsh+ZZdXGPGdyDZbRMpZq+ajx62OvUAi
1z6nHXELkYuWioQ0RWSlTSI1TRH5aZlIUpvWTDXQESlYiJ2jJPlNxzKf53k7EMQWKSSyBSKbTVtj
2ow1si1a49s0keS2iEy3zjS6qzAi583sSXyzRfYbPxDVxdIAjUltfadPFeausCRt/H9txzyW6Q7j
xrosboN1BEnITPpgrrh0s+2a5jTJcUaMFQ4XxOrRpL0Yqz6/z5sm3cWrbr8O8jw46dpgjxvA/mj7
01ehvy5E/xrqfwa9afs+F5aAvF5wBwDkEU4BM5WHTSQMBH97AdELmMp/GtDumyeCnn+ZLK1f9c/j
QxCbTVwzspdVTbDONP/pBQhiYziC2fwVgrQ6zb7tC1B0qbjEHYH1/2HcySqB/y4ahTfAzZ88Pr9K
YsSrh0qLjBaRuSJscD8sDOJ4CGZYvEdbpDHGk7lp4v5WrbV9kPCfM82+TXaPJ836J7ZdRJA3O2Iq
NLebQzwAyktSSOQRshgLlOzcZ+Uj7egZq/om65TTZGSTl5pkORFnJDmEE5K6dRPMsdeC6kd+oEuu
GUctoeaF7sdD+D6VpHsDzbsc9A0EsOA2j5YjZSu4DTKtWLz4Ka5qrxO1fDZ/aocp9BjYHJtWeiT0
Dm8vMV4CTFl08q0zwCUrQyf1JHYIk10GwGuMfZ7EH8JG2gX6dB3poNDC6cvITcoEqt9i2NzM45K6
eWh9aGTrg6Z3flCKuK/JUGixGTaJvGqtXS7rcrSA97SJ5zjtVh/xKY2Tc52NQD96ufLsvtxFKhaU
3AhuMf4/h02Rut1gvViB8TEuSjKuwZgrcu9PlnKuo5IcWDM0Niio3KxV5023ZPugH0iSa3g0Jphn
pKH5uW7nMEmw4hR2449zESCczxzPqfSD3Ta+thAWNeWyF6hx7c5Yqzx2mdd67ZzkQH9iarY1axxk
bcWfVUWtT93kDSWcT6PqHJe/F09Z2i3Dh9QrZ6bWUfu5iVr2MVW/dxgu5bPJxDBtP3bmfHZCIjQb
jB+Nom+4MEnuBA0TKYrvWLeI87Zw5K6ysry3w2x00ezD3WEFI8MH0rsBM3m3H9OldYtyAfTTnedM
Hr2Y3DaPcdzkjYX+qJXGhSRT/NSdPPmR1fmq1Loh9hN2a17iVFeZ2XlpGKWuYSn3QxM+ynpM8jL+
gFYa9kpeobR2pJ60Lbo0OHHMXErpQUpp9iioOG60tkta8hZW2j6s7NBVW+fG1GedwBT7o/DR5U1a
+N00QEydK32jK4WoiLoLdLZuBSQoIp1syMzN0I97eMXbqBhvMZnvg7l7Im+owfSWXGIPf6y4kfMp
eOxj6pVeSr/weU/cSBqeI3PCipV+anX9Mc7HgM0aVsiq/JxSFLgIcEhLl4vPCUYtV7YLTCO18lHR
al3fB8JXDJxkwGM8iGMLECjb8LKmxpMd0cR4YzLPeH4SfJ91ZAAYUtbALZpPwrd6GIEkcWHpJJbr
7+uwToocKvV/b02uXrL2t60JX/X2OjDzsWkkHFVsbVd12NveQRC5hUTXWmdByMwZ0ry9Dq+YCPYO
/7gsGD192zvwcKD6RZLzyj/+k9bkN48DuwaMy1id6ZFM7adBUZwGLMEqGc8s4KPezWBctmTz4Xnv
hPuddh6KFZRh66KgqChPlnDKR2z35G1uQczbpGERjB87hwAXkngL6zYYYqk8Ea9XbRwnYfSaLa29
w5A3jNB0YHVPTE1debEvcLOSpKVX9CkC7Q3iO15h32lcmTFVc5xyc65Cddlq5OlzuQrYh0AhqO7v
+X09v/w8//38nl/yT3Hx9Et5w4rs+wMsO0K1yz9vdPhv5Q0kE4FIXYms63bs7QCLHTC1DSIF7uwf
WTsce3xD8Hk4wzRuTEH/oLzB5/9Lbw1QUnzE+ARR6Rg/eewJIjHtZclwSoyKT7/FITK/pBPzOHO5
jhV4Gw3DR5gSzR1vPiahMTKPg+i1o0m6gBHXX9U28YeZmVyWQ4x1rqoOQZu8cNQpUuT8aAWU+O1i
sRRJrHMUOPQnSbBpszHHr0cG0AxVvsqZb3YDbuuC2oiBf2SSZRJI5UWu17skkyOvaujciv6hZq3i
NQTKaThfi0QfdvjsbuyRuapk0t1hRt4H2PhzrYw8S65fqqYEAqKh9ZCW6zFXr1slKDYMzFj7Zdiu
Q/MwaBH5P1af0i9Yu8UZHFcdx63RKPUpjwf1gv7Kr3Qz9QN2QAQO0WwXi7SjYpu3NkbeNoIwqFn9
No4nrJgQTLQSUgAUk7Jsmbim9F1lQ4+dE5HnDnaK8TAeNn2gRZvQVD+BKNrGOebZpI4PbKY631qy
bd+0l+bIAm+WCH5pGC6yJfSLUT5IGZQ+2pkryyo9RflUWPROlSGfx3CGYqZWV/ZYeklzM3F9nKJB
ulaAbilRfgZ9wNACk4tf5GPjRnLMNcXEkqvqrmUTxLTA2qqNvRWiNG8c47sp7W8qmW1R2o4KFOj6
0uytTSW3sZeqys2iq5e5PGB2pQ7Mo/oY5JOyy4zwOCWUM2SOQF2TnHNdd7hAczvmh2G5VjdgR1aj
2xZogTsIOGOTBGc5mHQXJt4+QlPrzlN7TA013TQUSYqMqTEwQDAadxnhGgjGStUtsmzymwn8iUlE
bT5qgbvU881QOx/VDOboouaxp9rMbSt98dgNvVR1sYmc/MYIA69X6vDGiCWtwmuNe3prpBSrqBJm
vTY+wXTIGNuIyMO8GFLVrdpilr10TUVURyM92GtWYkkwHmRFu4KoN4RmHnnpolrl56KWpPgyCkLZ
eP57477euP8poLl9ytvfwc0EGeStYrBRkmGsAKoLPQSNCtK0twsX5C6/yWtO1A/dpLhTsWSIQO/1
f/9WLKBkZwnFIgrwH66NP7tr0U/8OMdEP6HLQvAgXEQiy+eHVrJI2V0tY5yfOmdUUBWIl91eH/km
y7kaZjOsTpqoAkSWKAWBDIqJJYuk35BHv1wZVtF8HNFC5ntwu+lZmbN5vKgX2EHPyhqVOdRFpN6P
tbWcM2gGEXdWpLCjkvMDy5PmJglS54yQrJZcR5+yCWygERMIjpyeMh0OAuvfIZXvZgc0ajcXESOW
6KoaTZiYzjj7ODi0D1MX0Tg11r00aI1nJ+17g5g3uMHyVp74SMaU8ttGb+g/GuJz826Uni0bDd3G
TrBqMIMicK0dGTVKcgaAyrwIu4YOse3v0jQYPBm8gbvI0btwCHxSHf1GbXu3kDKoV3K/H/TkqUwZ
8BnMeQ9Fa150YsBoaNa5J+u20aN9WCb3+mKz7ABuOMakVHf2WW7sfW9sMoe1l5xsOn4t4IVADQTx
1hsXvrXaphtUu8InqGEbNay+rMw5FVlB5ziDZg0mTC1+TpVHl5BtA2gKJG0rbiwp1yOMfr8uzY+8
Lp5Uk3Q+582nILfOSRlfSwnRXYzTT7pVPDOZ2raLNPqg7T7Lday74ZQjqXDk9Jl87nKX9845kyuI
MqUGdDlV3tsFF59cfJhyieW8GuUbJYs/tPVw09V5swmN4WEYnVMSl2dElod8wm3O9PspjwY/jRkD
k3l8KOXiuetK2CNlnXhGWQauWnNz5uHA5a0elZTweLPsQVrp7AqluacdNKadbDlbsxjZ3FfXS1I0
G5Ao4Dy7eUtxThPc30qhmOapLNVzJ95HqrqPJrhmSdDh4FeTW5GX4EGr4r42E/m6H3rp1tba2q+V
tHXVnAl0FtvRuSpZJ0aK6sPzOvZBB4DGXDIvC4fYN6IcSm9VtzfwV4eTM/YbArJ5evMJwkB5WdXx
504uBr8dEh6ZgdD3nsza4G+xu+6RqDT/q9i9e2pCRO6/FLvrl73dvYze2Agp1JHCVrma29/uXpEe
S8gZF+CbPPGt1l0NQIjgvzPLv92/QrlIiYwljW7tT8PPhK3zx+tXaApo1TDMcf+Cr/rx+o3KWdFr
wlaOQxGa9sZZYaSZ4JLqs7Jz5BYyxDQHaXbdrwjTsm9R99iFrjB0UlsTEWNc5Im8ga3dVw/arGWG
TwNXVlewgQiaHQIIcx6jEynAujlAgybWJQR5HGH7xzQfQh72/hYCr4UAj+e/t163T0Vb5r8cRsPh
q747jKDM0YVYIhdyfde/O4waOnTkJwyR0XpwUr6dRlwVloCTv+ZDckjeTuN6UMGi8h6Yrxkaf9B5
rRTTH5aafEJs3cQnz/dIN/eT7UJWe/RyeagdbYMFRRUPU3bolqro7xG3gUpMrTqodpYzG6wOYyqX
4Y5RrpodZGa8N7JWm/5QdJp6DwwVpxttWbixzaX3WeNyOgN1MhGOCBp5ogYcXWs9x39Pnzh9XF//
dfruupeX7OWX07d+1bfTh8sBLSqpbK/ribezBzlBBF+xM8dE+Qo+fTt7AmGqkmbFEmQV0rJqeDt7
YqlBhgTxbiLnTeBS/+Ts/XoTEjqBgorLWuaT8fNNOOt9YbVV6RztOTKrTbMOO9HE6Ydy6JfUT4sx
o5FepNx4kjFCXiRUYPA89IIh+kUlQI7Oirsa12lSuQISmpolynHOsEl6WtXavZ8JnkIYJVR+Jr2U
/mJpXXXuJGtobv8exNeDyBn4j2uwzIAh/O4k8mVvJxHDudivYRogNeAHwy7v/v9Ae3MSBSuDqSjD
obezuEbkchYZulpo/cVj+nYW126JF4sRKj/RPyTt/voqs6oToyy4Nha2XWHr/H6/phopZkfAGadF
t2pQZ0bOjiKc4PVdVtXUP0iBJkl+by6m4tkFS+JLM1Gm5q6QBik9Jbos9b6FxdzZZoEWUuZrc9de
FolamZ6cFbnh15BMnuS8UYP90GRt5PXB3KhontVphNk0tG3l/j2Or8eRlvXfj+Nd9NLEn38j/kSy
/vU8ikOHBxZE8zfb7T93o/hXvNaGGKSjiqDw+3YeV88joydG+mu27nfv8spNwm8mOM26WAX/wdWo
/cIc5fJnsUzsDpUnpnQxL/3OHwbwL1NalN4nzChgCszBIRAQhEtVu7RenXmZG4UaujgCiidZ73SE
QlFGBO4yaF5Xz81j0VnBuE3Vpr4dW0uPr5PVf1gZk/JQTPW9KWSg4aoIHVd16JI6vezSIKMaNVYF
aVDPre0vUpWVjACn6YEaNAT9iTaatVzS6l24WQQ/4e+pfT21/2lqvIvpaH/zmP/oaWQIL0Mex1/y
i4NXhDpzT3JwX0XJb1eo+T/sitysfBVrqvV2fbtCaWzwcLHaMt6KgD84s9ZaK/5QS4JiwAosi2qW
7DexCvv+0EqdITkBK++TrhLptBu7dHrsleRo1TI2QkcC6SgiwQoRDjaREtaJuLABie2hFxFi0pom
xuVJsNgaMUbW2FwrGc0N8WMOnpVLFQg182bCyRbyAq/NSiKxrHeAYepB4OlMlOAhRuSbzSNb8EbE
nVmvyWciBE2Wq3IbJLblkvoM3E5t5jskhdKHUgSo9SJKrReharqIV0uFRCuMA69CszX3osVCeqCi
x6oIPpmEvMsROi85f4fdMUZlPFz1KMFGFGF5kR0qFGJjU5eHIO5nvwj7T1jnIYUJQVmDsqxROslj
4nReIpRdRq5szQxFdaOVl7kQp/XKdJJD9X0jpkpq1Zp7hHvbKEVaQMLHZW+pBLKgdkP1THQP+rcl
T++KKnhc+L380IDHilIuEIq5Xv9SoKDTlmnXo6gbqnYmZ0ivmFmwCggsIClF1d/2pXTdBfmFVFVb
FBEIzhtiT+ZWPUyo9+RKeV8IOR/Oh3Oix499DvGwcXbBIn/Ixvmga4HlOUIYOKEQjJYRFcAUPKE6
uEP7e1clSuIWerDNSvYLvaN42DZeyioEuYkOUY/Mzmc7sldjUrAlKLK13myaynmWcgeLd3uD0+iL
U6Y+1dtTlzHWG41SQ2WZnjuEkFWbvmBo0siEYZQDg3ny5NaZtrWdbE2ElGORgmpBWglM9aMU9tdx
VdzYSC/b2d6HE76aGFFmLMSZiDQbxJqmZKqoNtFvRvyh+Hsw8YmLjROeo3et1WJ8qVB+MjyLEfml
g28iC9Ugv1qpysoT9bvbQ4WtBB62rwNlg6YkAfrhMKMXGFk9Uu8iAZad0aaxPDFPLcxZJMe9aweK
xbfPTkuAaYtQ2aqTc0UrhhSbnY40p091gkIbpq0jpSYpVGBue4CRXQ34NiqzfaNn8UGDiRtr00lT
4s/qMB9xZqLaVPpwG9cy/Ghjk+TJ4I5qObramF/rQMrsUdUBNgXbNqo/gRAp0FiC603bXN3B0AeN
Ccu3rkD7UzEBo9Q2w4ASnp9XIPC/IEl2fK6wwuSErQhEsAEruIbxmcIONgVEeBI44R6usEKh5C6Q
hqOUTCCBHtaW3PISaMQO8TyTwBNbcuGHjr6VWoSLepe4hHGx1CYSa/5YjQZY3wdD2Q8PeX4tlfq+
AoLcAUNGlXRwlviyVQjhcVhahdkxAZ4csptCPGXsTbDKwxxDxsU+Fo8HA+zyoqi5F9iYe5zxoJAi
VDUqon5AzYa5sQE3q1K/a9TuPDr6g7aSnQXjOQL2jOfIt0P2NkCgO9PElFr5siIc17H5yZ7HFDxp
84Dd4D3tvoTqUb6Zh2oTBjCm4YlWQkLIXBcooR8M5YGZqINGvdyhiY030WQc+hnlrwXDWoZlPXbj
M/zUow3juoZ1La/Qa+jXKhRsBPkvkirjaBouLH4mXhMPT1UfHsxoOctwtLmcfHWqL2v42m0gHRN4
22UKSBr+tlYmn7vM2NAyfkFw7VtT6BOb41Vwu3OrI3DAQkoP0Tvs+0M1AknoYX2PQ7fH6n40ouis
wwLPYILnQfNQYmCQ5JOOa7CeCQQvND6UwMSHRTsGtXGFiHYXxmHjItO/KMGPh7CW7by5C5t5p0ep
rwlOecKCzOInnwqCOTPX+9YafAe0uWXCXBas83YYjwnw8wl3mstyY4c755SCR1fmeW+AS+/j8HPY
pucszq5y2suZHDQdvPpYWjcLuPVCYgg/dWRlRsgbALLPss76UjDa+wa8NtD20uCuB+IeKGi/gbqn
wN3lBUMn68Yrp4Ns0uJh47H5wPd5nADDZzUja6PIXei2Bz1tbxPWDIhH/ZaLRtKNLT9l0O+5/NDA
SlVhpvawU9squXdgqSJL3sWwVXUJB2cPbTWBCO3iV7tr4bBG8FgJ3Di0MWtaOK3dbGLwANxa2ua+
guTaFQjhELEezNkhXwqSBszXQcBfmdA8DqmGD0h+HiKy4KDEDpl90KDGytBjM7m70KHJBuReeFab
+GQzpkiCl+PiKF9yCLRhFO0pSh8i1ucVhFrNKvxAIGuL2riz8vZygmUrbJMVbFtNLu448mxTod5m
Ya8iRpQvuQAPQ82q3Ezm6wRSLo4r3Nvi3MS4mRZB07XA6uZVdo1LdaHlB7irGTzXYv8hiLwqaF45
LDwNVK8G9D0B3YsNcnZLQfNtwfqaId8CmF9+2kcL7G8lIy6bAQGzSPIrQQYWYme05VvcJI/UIu/1
kLcn1ixfVtvtQOqfDmS45VCV/JRm4MNylr5Do3tjAiZ2SvU5BlRcB9qlA7hY1uyDCciYKiPxwym4
B9V4gtTrzyCPG7s9JyCQa51H32w+2Ll0pcXBcQaVPGbydQo6mdXfRVeZt9NAJJBAa/ORKkx0kxHQ
5VbVLskS3+pF/LAAZe4niTzk9j6M8ssaaLMk6M2m85zBOM2bxEeDCFAesV8K7nkR3OeCcZxWLKcZ
XFqSYIwVgGhEaJbE/kUKNg0AaQWQtA1QOtKTfTWN1wvqswngdAJ4ulkQKACijgSRugRNPfQwqgPV
uKyBVk+z7aOqvpEEzTrSpu0E3roHc41197YGe22BvzYmzQ3M/iYHiz2XzqdCGS8cabpoBDc7y5cO
N1B2mZZBxC4QurZlT7cKuO3SBLcNflvHOVQIHvecRntZELpbUN12OGwT3dkttbTpDFjeDBphUA9H
1WBxSejJRgP7neIAHsGATwFOf7DgOnjwiNVPBC480rKrDHw4msKtasITb0fuAQDjTlLdwMXYl8DH
gbhcWoJGbiKDcqNBxQPXuLhlU+aiaEcz/n5Y7lpIS5Otxk7OYOlD1Xt2DOU6ybp3AyT0JQa7jE7A
pcF8kJBABDDTo7ElsWR5nGGpy9Z0JR4+Q1suOjjrE7z1BNWHGgzw7VV/SJaDNhe+Oj+DbNoagtZe
Sdcm9PbKUT8M0+iOUN3bik84lHcD2jupAXsdc1gMBb5d0kRwErrBgMTIN9uOxfCh56ii4x87XX1K
SRrQbw3IYeV91DRWDMrakrun0QhM1LZ/e72111P+c2D2/on5zq+9nviit3GZBYORMRS9/ytKjMHX
2+jW/p9G6jaDBkaxP7HExEwMJB7brXVPpfwwLmOWwIgLipNGb4aF6g96PUBG9HI/9nqa5VjovkyU
YXwX/E7f93rdQiEy6nmIYfKp6UNKewTbGYB2jtV0jhRSRgy93/LneyRk9bOjRhvdUWrXqZxHnIgE
SxvR/aCqu86Or6Y+/xIZo3ORxdG5iJtHu4ZnEOebSFL3ZlAGfqTTrvQxMuNEIqp7LHYAIq5TOo1L
Sw02SdRfRhSrblwlx7nEyi5Vsqvq7Kf7iogKKf+4mOblSAhRR/2DEplgQbP+nJfRjshvgqwBLTQx
UveGgKk46c4q6BzEWdr9rKT3hu1EGC6jy6UNLB8BxXPe6Y6njMOFWiW7wSTGc6QoteRMR7jEjVgF
R/QG27Aqxj39X0Q1rzz0LZ50TZ9uomnxnTK0Xcnuj3LcvUM3PXhONG40letTNkvNcxSGiFL0brIq
Vv2631iYlXJyH50owChT1FehNhwDYjiZkPdbegHD/T97Z9ecNpaE4b8yNfdkJaHPrdqpWsA2ieMk
dpxkJjcUaxgQCAkkIT5+/T4tIZsPhR3ncKGtGlXNxQR8kFp9zunT/b5v+7RJRkOCVjDNadqKtuTQ
LUIHY+18MQ3/o+Flk47T2N4kDVpuNUEaNOCXAXSIPqz9GGTZOqM9aLT6jJxBArq80SLt9CfEHjrX
2joNJ0YU6V0tu45n5l2PjratnpWOIRR47xyTRq+rcfhpMnPu5ovpe52/nGF3VA20TcvaYl/NiT6Y
FspAI68/szO7O/a8z6tsdB2as/texFlqMjc+b/X4q0cADjprBhcrfNSS6bK92eiDZS9659nRx2hi
zrozzU/aJJtnrXTd6y41F6FPPwTTB8eA8zEMtfm33nKyRT7D/7LMMqKBcAnSYTPpwI6mw04wepu4
7qfmarp5G20XH0lkLVtbZwZaY7FpoYr00aRhTc/LGi1n48TtKF0JWTXliL5pOJ3VGIlcbQU+IdGA
1a9XEzpc8nbcVOtuXTCvY338xd1Mv4JKbMCuW71vpHpn1hwPvCDWuhmBv58jshBxBp0V5EitbTAB
tQU7AO28lj4GkngTuHovuvVppvVpFM17M+Iza/E9EBwOXVhc814XdM4kx++irAuWtzmXsvJ8HU6X
n7dU27Yk6UxoffRmXfq/a0UPrb+X8SJlRzn0TKKZnszT02Vc8mK7ZVzX8u5VMIF0lylCteJ5GUd5
nGLabnEnU1am65w3mo6EDLoQLqxWJPleKh7Il6IpwD+iCKC9VqO0SSLxcAXXyHCTsaPigdo/2pOH
K3gyA2vjTprNO8JiW+uA6nZuMo/jZxsmmog5z3NlZ0Nfm72+NfJc77ueOmu0w4TuRqc3mG+bnAWn
JWYPnsY8uGluvPE9JE4bdcm57ZgEi5PUH0QOZL7myDZv0B3xw1trRaePCYnqZHo1622jjubO5kkf
zmE6+2KnOvobSXoFF7WFftuiG2+AL7+bZDAnID742+3V2J07f4ciFDKkiMyL/bEPP0arcBhXODF/
VcYiFOEgPPO6muCjqNLhrWUs4gn7AQlzk1hlh24oHTkv3blklwE2oOjoHMQiTQaUeAQRvhxX/opY
5LRWggoYIhkGCQkDRTCbmsx+KOL5mWvr6YxaSTAHKD7NwYWZSyZGAIdeIt23M2s97mzHwWbZcb1F
sx16vm53k/VCu7dohj278hHcRUhXm1rabRO4m/2edRoidCsln0TvZKojX+kfsUhv07wGOGk0ew1Q
5pQGfdPcrP6IN9KraWqm4f1kurA+akmf7hJUqttrfbFquznO8e9lt4iez9b3vg2DIDn1WP2luIdC
nXAIdAAOhlMU40qPzet+Uicxm0CvIO6wvpYemxf3qG3t1VfKSokU9yg0g8MFG5FLxbzGYyU4Pgye
iZxlgWc0yjXH6o9Og7wh/TKjO6C05oOBfFc7ytuPZMlo1Hznzec0vafDGOJyYTz6j4YA0qiDRIj/
6KynTvR2Spq+QzlBazV1GpIYS2c8afXSZG1+EJxuE2kLrQei0sl6y0djvHFjuNLT+PeNlAftOJto
76ZT1/wuCmD9IK8kwiSN7ds1tAnw7pks89tcJl3L7KxrFurpf3tv4b1n63zfoCL7AMgrHHi/1GfA
R6a3JS0xAWrnGvzP1WkRuoOKRn3Y2ZFySgcWsV4Keo5pAXEUVtpL7ADex2KdpAII+jvHmr3CgVHG
O/Jg12Mw/qMOSRDBpDpcc6OGjgoauecPq/HaGNAfz75aTVaoatlG+La3Hc+vViJtgfDXQvS30o1/
Y4B8RtbBcTjgmO5Xjo+QIUbgry3R8IrMZfT7eJwCfE7sTXcpcl+RCH+Fc4/cOq0WO7AkPMinCISl
uVSYiIbNRD7MmSPNxtkl/INmvOOWQ086csJks0R4TEuRIHNFjCxaUTF0QE62eplmdVcZBzWvh57Z
doWyWSwaZ8lmTLqtF2pv9QAi0ny0WLSbooq2Rh7NRiZtBF35SxSPu4EoqC1FS20sqmq2g76ag9Aa
e4fbTpBE6sA7bd5GyLC1oyV6RZlotK0Ra1uIalss+m3rBYUBLUQHZCzqbonovK1F8S2bWg+6iPqs
VhHFmm00uzYWG8Q6ZqvwnRGMEyhS3sATHblEFOUi0ZYbBfZDuLL967m+QAuEnci8WosSneGCWOYE
0ATOvKToMO8N7Kg3uaICsb5dWNFXba2nNAuEKJ7Y1sNUUrfuBu07BxG8iRV9ROhv/dmmXydVyQnq
bWNRzZtlPu16l5vsEcT09603WdKmbwnHXPT2aLuUtOzRwmqbosa32ELUmQMPRPzQeNiuMupykMGl
FV5wQzg8vbVF2w/KrNPdiN7fVJT/LCQAtWzWuHGsRvLNXM+z1lyUAueiGUjfbu3PuZG5X2OUINZW
MvXu3cCdN8hiaYv7Fb1GzK6xpbDRNpw4+TTj8HRve1NKTY6bpuMO5zJrer3ergIvbK22SOb2EncG
22u93mznn+cIAtif2A7s9G2WBNry3XZthMm3ppmF3xIjjPwHX+TfkONI27pIwq3RhmuE5CCW9EeF
mICO0goFOWJfYPcT45pcKupySFpl93MU5/5fFtN/PK3/ORpGnX7ah6vvp5v75TDePAwR1UqTco2R
Tz8hypQ+Rj/3pfMD7XTPH+mv969f+4OZH3Z8VDj8p3R/lUW8R2RkD2Lh/KbyOz43RtDnwZYDBjcR
gwAtC1yx6RXXr78EEYLjxccNCS9M1CAMqLjl5/zgnpF+ZIbzT1jY8/x3fvwExB+A5nk3z33iLOc4
xPorlmCcPVMQ4KObmp8vDk3AwRZNJkk0Qh9FlGnflc95wvnHu7gJBG/9amc4NIF0mgbwonMuzy+2
yUNTGOzIqNe4JmemWvqBd5zh+Bk/QBWLDDFNpMr3fWgEkHaAOwG6Fz5Xv8lgq08GZMjweDkmH7oA
+gAEhRpY6Z11ihWohjb4maXxcDbwqDTOA02+mw2En/uOIKcyCgUGCJHCUQrXq6EpmMbKCwM6DEL5
AC0v15FXSPKPxhmW1dRq6g+wUpSNQP9RHVVdXZT55GKWHfgDe6noVkAyKD6v6UaRw4YV/YFHhS9B
tAjDTK4jU+Rhg7SMQsy+phsFBUPVSeFyptUKEOoPjUACjznBylHP3VI9ZJDqLRocHMZzG5x6AsrD
aNRrUBRragS7iGVe4v7XhwzslrDeAB/vlsejnUKWR9H3h41Z17hJciuKa4IYQSgxtFDKr5PgkUSP
5pCv0XZWqqs/qJuClYGOuw7sicMtQupnpLKo5e+qGPULFpxj6cGfmQ204YTFhDpPfklUtXemRJvQ
ySma5u7zus4JacKiPCfoxQHXa3d0FDL4vilkn0QDWEcrqK5nCU89joZlSZ2NbXAXLBAXHRqBdm3A
fzhS1HRFkFqfsiNoSK2RzqYck1+HNshl18rSTi1DBecS8bPox0hBqlgXjvwAG0jtnio9ejJy1XZK
qAcM7hsRPWUj2O2VRwEDGq22IS3dy/NWXZfIXVCnEjuxOkCIlaRS8daPvEK2TA5cIDtq6w9Sc1Vc
HjhPcbamJQY7glxH5ymmhqAnWTx2S2hdUw3S00PZFLa0mmKtLBbK46nhYQqof3oZa9f1WCGxn6Ip
SMeiy0+fr51XHEUPJKAAx9LfEKXe/Cq2qfrFlNLoWtkUyHdS03OIEfaDB2YGUG6kxOR0JVdd3UG6
4SjbgDhRpxqzCyGOZoYEkxwuIFkXlqhroQJ5gwuYQnNtExZNdSpOTEFVi8NmfQ/c6ssDm4Yo7UBF
K67jTYOVkqwtLUboXilXca6t3fIA+fsC/kAmHn8obXFkijw/LQkYkRJmFtbOBgTFyjYAEgNGRuj0
xes+yj0QU1LNkbREbf3gEqkHmqeShqL5QXEd7RZAjjUQmvYuAyWSwrV0B/cSpjCl/QOKbIUlTnYL
/Q1IVkRadtFDEcTWb2ZIz3fFjZODJapRGuDJH5gCkINGX2Awt3X1h0tkIEDtGxrnjGK3OAom5ZwF
DwsYpyDn6zgpcFVlT6AtikP2AXR15fqQHzZdlMKEP5Bf9TSFtUsXqpy7MYUFqBiFk6M10iOPj4CK
Q0knv2q7Rl4ibKBhKclohN/z63jL9N6QyAYCgFpx+XkdZwakBOWZAVgcBC5ef+QOEjohaAfDEuCi
XHXdJ+TGFfcJpgSZakH2HE4JOU6QiaPZu1fTtRHGpvLTwwmQMoVlvKRf90/aukaavknf8efMS03X
RpEtV3QE0m2EycAeX1CP+6Yg6YDYpIG2yW4vrW2mWj2MxCt0D7+gblsugfumEK8gMUkQWVi9fvHj
Sbec1xc0AYIhK9YkfjxcF6RiwXRpPsOiapp8KpGKKuECFQkqdELGrwwfyUXS6QT13zIjU9ttQn2r
RIGOoxXQn5eoYH9KSPGGdGTeXy+fMnUNoHabmYpXUMeSmqaIOv5odSAdCZ64rokXopoL7BbCSpVs
49Hy4NFanVNlEwR9aZ06ho+IG17ABrxiWIjCrNqfDLI/SIIeYH2B9qjpupAL7itGDfYbmO6Otguf
Tot4rAtoVhFC7dyhprGkrV1iiSRm4JUj+FJch14hAZSlN4HT7iBAdd04T8jmPxM8UKaQM8VutzjK
wwmKXOg3lH7rGU/DhlReHahUUMkUBeJqdyA1DY2TtMMuyKyrO+jqlSuOFhZNkVAdqIyj5LjNZ3lX
u/wLr/CKvxB7PzPY2mM/GOTcNX+YVFHcfvSFktR0+vkeJ6ugph18Vchsxa8X1C35/98OuG1GXpbZ
+7Qs0+Q/tfv73TOe/vrBj5UPVv5j1x/G/fhpvMk/2Ozu9EN/BgXu34Mq9jKp8ZJkVkHD298vz43d
6sfhMCkHemGrCUHn5UGPOH5/efAh3TrCcqC9wXFS9cGF1h2Oqu6dKEd9+ChFvmjYX5Zj7d0+Wd4L
jL+aVSimgxu5xODLeDosx9m7cVZ29RtfxsHQH43LofaGJ1xQHr7dTypeqWB+LzB01g+YZ+VQL3cu
0EHl4Tv+07SqSZ1gMy8weOYPKl6psErVB1+GFbNUkHPKQ18NBptymD17X2KGXs1mUVjlK5eYntdR
klZ6yiWm500UDIbhL1/7QVDpMJeYpjdxPxz8ch3F0yoTXWKmyi+kp+9WCsPKbnMT+6OqpV2AjMqD
d+mdws5R9XpFVVF5/Ft/MKgc/BJz9X3/LlrGFSuBQNiUb/19NKralKQ5i/LYd0/dYRhXrAZSP7/A
6G/DNKoQ+UQd+CLD3w7DrV9l90vM1run98NKw19iot4N46cqf/QuMVPvojitivGk2KX+UqNlmMZ9
PyjHetlCvEvM1LOd6HP9BoXQ+mPgZ5Vmv8REPd+DXPXWPxElPVX4urCqlV/q2Wa+qnd+tkGg8uDD
MOPUUWWYS8zTB/9pHLBrlzZ+dnYg9eW/Kfjjw9mmYaq2Od8nVHn08x2mlIc/0wpIeewgmp96TA4p
VZ5Kn8/ooSrf97lmh+qDL9Ok6vybp3aV7XJWY1P13h9lQzrdkfIspPKdnxMqV73xb/24Ym2R0or6
bZ9RiFS+bUn0VGXAbEl2/o9br8rGPaOrT3N0peRR1Z8d5iDlG0/BsB//9l8AAAD//w==</cx:binary>
              </cx:geoCache>
            </cx:geography>
          </cx:layoutPr>
          <cx:valueColors>
            <cx:minColor>
              <a:srgbClr val="A8353A">
                <a:alpha val="18039"/>
              </a:srgbClr>
            </cx:minColor>
          </cx:valueColors>
        </cx:series>
      </cx:plotAreaRegion>
    </cx:plotArea>
    <cx:legend pos="r" align="min" overlay="0">
      <cx:txPr>
        <a:bodyPr spcFirstLastPara="1" vertOverflow="ellipsis" horzOverflow="overflow" wrap="square" lIns="0" tIns="0" rIns="0" bIns="0" anchor="ctr" anchorCtr="1"/>
        <a:lstStyle/>
        <a:p>
          <a:pPr algn="ctr" rtl="0">
            <a:defRPr sz="1400"/>
          </a:pPr>
          <a:endParaRPr lang="en-US" sz="1400" b="0" i="0" u="none" strike="noStrike" baseline="0">
            <a:solidFill>
              <a:prstClr val="black">
                <a:lumMod val="65000"/>
                <a:lumOff val="35000"/>
              </a:prstClr>
            </a:solidFill>
            <a:latin typeface="Segoe UI"/>
          </a:endParaRPr>
        </a:p>
      </cx:txPr>
    </cx:legend>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 by County 2023'!$B$4:$C$56</cx:f>
        <cx:lvl ptCount="53">
          <cx:pt idx="0">Adams</cx:pt>
          <cx:pt idx="1">Barnes</cx:pt>
          <cx:pt idx="2">Benson</cx:pt>
          <cx:pt idx="3">Billings</cx:pt>
          <cx:pt idx="4">Bottineau</cx:pt>
          <cx:pt idx="5">Bowman</cx:pt>
          <cx:pt idx="6">Burke</cx:pt>
          <cx:pt idx="7">Burleigh</cx:pt>
          <cx:pt idx="8">Cass</cx:pt>
          <cx:pt idx="9">Cavalier</cx:pt>
          <cx:pt idx="10">Dickey</cx:pt>
          <cx:pt idx="11">Divide</cx:pt>
          <cx:pt idx="12">Dunn</cx:pt>
          <cx:pt idx="13">Eddy</cx:pt>
          <cx:pt idx="14">Emmons</cx:pt>
          <cx:pt idx="15">Foster</cx:pt>
          <cx:pt idx="16">Golden Valley</cx:pt>
          <cx:pt idx="17">Grand Forks</cx:pt>
          <cx:pt idx="18">Grant</cx:pt>
          <cx:pt idx="19">Griggs</cx:pt>
          <cx:pt idx="20">Hettinger</cx:pt>
          <cx:pt idx="21">Kidder</cx:pt>
          <cx:pt idx="22">LaMoure</cx:pt>
          <cx:pt idx="23">Logan</cx:pt>
          <cx:pt idx="24">McHenry</cx:pt>
          <cx:pt idx="25">McIntosh</cx:pt>
          <cx:pt idx="26">McKenzie</cx:pt>
          <cx:pt idx="27">McLean</cx:pt>
          <cx:pt idx="28">Mercer</cx:pt>
          <cx:pt idx="29">Morton</cx:pt>
          <cx:pt idx="30">Mountrail</cx:pt>
          <cx:pt idx="31">Nelson</cx:pt>
          <cx:pt idx="32">Oliver</cx:pt>
          <cx:pt idx="33">Pembina</cx:pt>
          <cx:pt idx="34">Pierce</cx:pt>
          <cx:pt idx="35">Ramsey</cx:pt>
          <cx:pt idx="36">Ransom</cx:pt>
          <cx:pt idx="37">Renville</cx:pt>
          <cx:pt idx="38">Richland</cx:pt>
          <cx:pt idx="39">Rolette</cx:pt>
          <cx:pt idx="40">Sargent</cx:pt>
          <cx:pt idx="41">Sheridan</cx:pt>
          <cx:pt idx="42">Sioux</cx:pt>
          <cx:pt idx="43">Slope</cx:pt>
          <cx:pt idx="44">Stark</cx:pt>
          <cx:pt idx="45">Steele</cx:pt>
          <cx:pt idx="46">Stutsman</cx:pt>
          <cx:pt idx="47">Towner</cx:pt>
          <cx:pt idx="48">Traill</cx:pt>
          <cx:pt idx="49">Walsh</cx:pt>
          <cx:pt idx="50">Ward</cx:pt>
          <cx:pt idx="51">Wells</cx:pt>
          <cx:pt idx="52">Williams</cx:pt>
        </cx:lvl>
        <cx:lvl ptCount="53">
          <cx:pt idx="0">North Dakota</cx:pt>
          <cx:pt idx="1">North Dakota</cx:pt>
          <cx:pt idx="2">North Dakota</cx:pt>
          <cx:pt idx="3">North Dakota</cx:pt>
          <cx:pt idx="4">North Dakota</cx:pt>
          <cx:pt idx="5">North Dakota</cx:pt>
          <cx:pt idx="6">North Dakota</cx:pt>
          <cx:pt idx="7">North Dakota</cx:pt>
          <cx:pt idx="8">North Dakota</cx:pt>
          <cx:pt idx="9">North Dakota</cx:pt>
          <cx:pt idx="10">North Dakota</cx:pt>
          <cx:pt idx="11">North Dakota</cx:pt>
          <cx:pt idx="12">North Dakota</cx:pt>
          <cx:pt idx="13">North Dakota</cx:pt>
          <cx:pt idx="14">North Dakota</cx:pt>
          <cx:pt idx="15">North Dakota</cx:pt>
          <cx:pt idx="16">North Dakota</cx:pt>
          <cx:pt idx="17">North Dakota</cx:pt>
          <cx:pt idx="18">North Dakota</cx:pt>
          <cx:pt idx="19">North Dakota</cx:pt>
          <cx:pt idx="20">North Dakota</cx:pt>
          <cx:pt idx="21">North Dakota</cx:pt>
          <cx:pt idx="22">North Dakota</cx:pt>
          <cx:pt idx="23">North Dakota</cx:pt>
          <cx:pt idx="24">North Dakota</cx:pt>
          <cx:pt idx="25">North Dakota</cx:pt>
          <cx:pt idx="26">North Dakota</cx:pt>
          <cx:pt idx="27">North Dakota</cx:pt>
          <cx:pt idx="28">North Dakota</cx:pt>
          <cx:pt idx="29">North Dakota</cx:pt>
          <cx:pt idx="30">North Dakota</cx:pt>
          <cx:pt idx="31">North Dakota</cx:pt>
          <cx:pt idx="32">North Dakota</cx:pt>
          <cx:pt idx="33">North Dakota</cx:pt>
          <cx:pt idx="34">North Dakota</cx:pt>
          <cx:pt idx="35">North Dakota</cx:pt>
          <cx:pt idx="36">North Dakota</cx:pt>
          <cx:pt idx="37">North Dakota</cx:pt>
          <cx:pt idx="38">North Dakota</cx:pt>
          <cx:pt idx="39">North Dakota</cx:pt>
          <cx:pt idx="40">North Dakota</cx:pt>
          <cx:pt idx="41">North Dakota</cx:pt>
          <cx:pt idx="42">North Dakota</cx:pt>
          <cx:pt idx="43">North Dakota</cx:pt>
          <cx:pt idx="44">North Dakota</cx:pt>
          <cx:pt idx="45">North Dakota</cx:pt>
          <cx:pt idx="46">North Dakota</cx:pt>
          <cx:pt idx="47">North Dakota</cx:pt>
          <cx:pt idx="48">North Dakota</cx:pt>
          <cx:pt idx="49">North Dakota</cx:pt>
          <cx:pt idx="50">North Dakota</cx:pt>
          <cx:pt idx="51">North Dakota</cx:pt>
          <cx:pt idx="52">North Dakota</cx:pt>
        </cx:lvl>
      </cx:strDim>
      <cx:numDim type="colorVal">
        <cx:f>'Map by County 2023'!$D$4:$D$56</cx:f>
        <cx:nf>'Map by County 2023'!$D$3</cx:nf>
        <cx:lvl ptCount="53" formatCode="0.0" name="Rate per&#10; 100,000">
          <cx:pt idx="0">0</cx:pt>
          <cx:pt idx="1">624.65038224874138</cx:pt>
          <cx:pt idx="2">835.50913838120107</cx:pt>
          <cx:pt idx="3">0</cx:pt>
          <cx:pt idx="4">189.00614269963773</cx:pt>
          <cx:pt idx="5">139.51866062085804</cx:pt>
          <cx:pt idx="6">421.74320524835991</cx:pt>
          <cx:pt idx="7">476.94276686797588</cx:pt>
          <cx:pt idx="8">450.18893675965819</cx:pt>
          <cx:pt idx="9">222.46941045606229</cx:pt>
          <cx:pt idx="10">122.44897959183673</cx:pt>
          <cx:pt idx="11">187.35362997658081</cx:pt>
          <cx:pt idx="12">298.58173675043543</cx:pt>
          <cx:pt idx="13">353.51303579319489</cx:pt>
          <cx:pt idx="14">93.052109181141432</cx:pt>
          <cx:pt idx="15">151.10305228165609</cx:pt>
          <cx:pt idx="16">172.11703958691911</cx:pt>
          <cx:pt idx="17">299.82945480552348</cx:pt>
          <cx:pt idx="18">361.17381489841983</cx:pt>
          <cx:pt idx="19">88.967971530249102</cx:pt>
          <cx:pt idx="20">248.44720496894411</cx:pt>
          <cx:pt idx="21">298.88983774551662</cx:pt>
          <cx:pt idx="22">219.7265625</cx:pt>
          <cx:pt idx="23">107.00909577314071</cx:pt>
          <cx:pt idx="24">526.21321379847984</cx:pt>
          <cx:pt idx="25">80.385852090032159</cx:pt>
          <cx:pt idx="26">610.44063991018811</cx:pt>
          <cx:pt idx="27">396.6639544344996</cx:pt>
          <cx:pt idx="28">397.15970634252011</cx:pt>
          <cx:pt idx="29">356.98480601858682</cx:pt>
          <cx:pt idx="30">735.37248214856663</cx:pt>
          <cx:pt idx="31">234.03543965229019</cx:pt>
          <cx:pt idx="32">53.219797764768494</cx:pt>
          <cx:pt idx="33">150.12760846719712</cx:pt>
          <cx:pt idx="34">333.16248077908762</cx:pt>
          <cx:pt idx="35">654.27898455901595</cx:pt>
          <cx:pt idx="36">410.49437801177942</cx:pt>
          <cx:pt idx="37">526.54673102237825</cx:pt>
          <cx:pt idx="38">175.14192535330355</cx:pt>
          <cx:pt idx="39">255.79809004092772</cx:pt>
          <cx:pt idx="40">344.27966101694915</cx:pt>
          <cx:pt idx="41">0</cx:pt>
          <cx:pt idx="42">494.0982706560527</cx:pt>
          <cx:pt idx="43">0</cx:pt>
          <cx:pt idx="44">648.46519802430237</cx:pt>
          <cx:pt idx="45">0</cx:pt>
          <cx:pt idx="46">822.73747195213161</cx:pt>
          <cx:pt idx="47">197.04433497536945</cx:pt>
          <cx:pt idx="48">379.36267071320185</cx:pt>
          <cx:pt idx="49">320.23289665211064</cx:pt>
          <cx:pt idx="50">765.380787917813</cx:pt>
          <cx:pt idx="51">464.39628482972137</cx:pt>
          <cx:pt idx="52">787.46196916626184</cx:pt>
        </cx:lvl>
      </cx:numDim>
    </cx:data>
  </cx:chartData>
  <cx:chart>
    <cx:title pos="t" align="ctr" overlay="0">
      <cx:tx>
        <cx:rich>
          <a:bodyPr spcFirstLastPara="1" vertOverflow="ellipsis" horzOverflow="overflow" wrap="square" lIns="0" tIns="0" rIns="0" bIns="0" anchor="ctr" anchorCtr="1"/>
          <a:lstStyle/>
          <a:p>
            <a:pPr rtl="0"/>
            <a:r>
              <a:rPr lang="en-US" sz="2800" b="1" i="0" baseline="0" dirty="0">
                <a:solidFill>
                  <a:srgbClr val="796E66"/>
                </a:solidFill>
                <a:effectLst/>
              </a:rPr>
              <a:t>Tooth Pain Events Rate per 100,000 by County in 2023</a:t>
            </a:r>
            <a:endParaRPr lang="en-US" sz="2000" b="1" dirty="0">
              <a:solidFill>
                <a:srgbClr val="796E66"/>
              </a:solidFill>
              <a:effectLst/>
            </a:endParaRPr>
          </a:p>
        </cx:rich>
      </cx:tx>
    </cx:title>
    <cx:plotArea>
      <cx:plotAreaRegion>
        <cx:series layoutId="regionMap" uniqueId="{2480330E-9588-4F04-8436-A9D38C79C1F8}">
          <cx:tx>
            <cx:txData>
              <cx:f>'Map by County 2023'!$D$3</cx:f>
              <cx:v>Rate per
 100,000</cx:v>
            </cx:txData>
          </cx:tx>
          <cx:spPr>
            <a:solidFill>
              <a:srgbClr val="A8353A">
                <a:alpha val="14902"/>
              </a:srgbClr>
            </a:solidFill>
            <a:ln>
              <a:solidFill>
                <a:srgbClr val="A8353A"/>
              </a:solidFill>
            </a:ln>
          </cx:spPr>
          <cx:data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Segoe UI"/>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Benson
835.5</a:t>
                  </a:r>
                </a:p>
              </cx:txPr>
              <cx:visibility seriesName="0" categoryName="1" value="1"/>
              <cx:separator>
</cx:separator>
            </cx:dataLabel>
            <cx:dataLabel idx="30">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Mountrail
735.4</a:t>
                  </a:r>
                </a:p>
              </cx:txPr>
              <cx:visibility seriesName="0" categoryName="1" value="1"/>
              <cx:separator>
</cx:separator>
            </cx:dataLabel>
            <cx:dataLabel idx="34">
              <cx:txPr>
                <a:bodyPr spcFirstLastPara="1" vertOverflow="ellipsis" horzOverflow="overflow" wrap="square" lIns="0" tIns="0" rIns="0" bIns="0" anchor="ctr" anchorCtr="1"/>
                <a:lstStyle/>
                <a:p>
                  <a:pPr algn="ctr" rtl="0">
                    <a:defRPr sz="1200"/>
                  </a:pPr>
                  <a:r>
                    <a:rPr lang="en-US" sz="1200" b="1" i="0" u="none" strike="noStrike" baseline="0">
                      <a:solidFill>
                        <a:schemeClr val="bg1"/>
                      </a:solidFill>
                      <a:latin typeface="Segoe UI"/>
                    </a:rPr>
                    <a:t>Pierce
333.2</a:t>
                  </a:r>
                </a:p>
              </cx:txPr>
              <cx:visibility seriesName="0" categoryName="1" value="1"/>
              <cx:separator>
</cx:separator>
            </cx:dataLabel>
            <cx:dataLabel idx="37">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Renville
526.5</a:t>
                  </a:r>
                </a:p>
              </cx:txPr>
              <cx:visibility seriesName="0" categoryName="1" value="1"/>
              <cx:separator>
</cx:separator>
            </cx:dataLabel>
            <cx:dataLabel idx="46">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Stutsman
822.7</a:t>
                  </a:r>
                </a:p>
              </cx:txPr>
              <cx:visibility seriesName="0" categoryName="1" value="1"/>
              <cx:separator>
</cx:separator>
            </cx:dataLabel>
            <cx:dataLabel idx="50">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Ward
765.4</a:t>
                  </a:r>
                </a:p>
              </cx:txPr>
              <cx:visibility seriesName="0" categoryName="1" value="1"/>
              <cx:separator>
</cx:separator>
            </cx:dataLabel>
            <cx:dataLabel idx="5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Williams
787.5</a:t>
                  </a:r>
                </a:p>
              </cx:txPr>
              <cx:visibility seriesName="0" categoryName="1" value="1"/>
              <cx:separator>
</cx:separator>
            </cx:dataLabel>
            <cx:dataLabelHidden idx="16"/>
          </cx:dataLabels>
          <cx:dataId val="0"/>
          <cx:layoutPr>
            <cx:geography cultureLanguage="en-US" cultureRegion="US" attribution="Powered by Bing">
              <cx:geoCache provider="{E9337A44-BEBE-4D9F-B70C-5C5E7DAFC167}">
                <cx:binary>7H1pb9xIsu1fMfz5UU0yk7kMbg/wkrVps2VJtqf7C6GW1Nz3nb/+HlapZBWl9pRlXVxM3S40MGOx
gsziiYyMOBEZ+V+33T9uo/ub4l0XR0n5j9vu1/deVWX/+OWX8ta7j2/Ko9i/LdIy/bM6uk3jX9I/
//Rv73+5K25aP3F/MXWD/nLr3RTVfff+n/+Fu7n36Vl6e1P5afKpvi/6y/uyjqryO9devPTu5i72
k5lfVoV/Wxm/vv+QFpX3bnYTptXN+92r5q/vVV2E9+/f3SeVX/XXfXb/6/udG5jv3/0yfc6zMb2L
MOyqvoMwFUdC5wbXBX//LkoT9+HvmqGbRyaR0jJ1uX3eh5sYIushvLPTOqn67ZUXR7Iex83dXXFf
lvgh6/+diu8MHj9+9hc/+fF5t+Nzx7ft4sX/+v5z4lf3d++uqpvqvnz/zi/T9cCK3k7Hn/f5av0+
ftnF65//NfkD3tDkL08gnb7Of3dpF7N/i+jXm6j0vvsefxhRapgUmHJ9/SG7wEp+RA3DtKgQm+vG
9uEbeNfjeXzd31G0l+HdFd8D3l2Bg4P3fK2vN360fcsvTpUfhpgYnJiWJV+EeJy7ROpMl5xuH7sB
93E0rwf4+S32APm50MEB/f/vbmJYoO9MmB8EmR3puoF1h5ly/XnBQDPCBBXU2j52A/J6JK8HeFd8
D3B3BQ4OWHVTJOPa8pbISpMQrhM2Mc0CkBPdkpi8689k9m5G8npkJ/J7QDuRODxs75MyTd4SW0DI
dU4s+TBrxQRieWRSYZomsTYQQwU2ivXgXK0H9BMQ78rvA/GuxMFBfHVTuHjD29f8FssvOzJ0ynVz
gyCm7ARjfsQIgW2mbGO5Jw70w4heD/L0BnugPBU5OJiVH0UI1N7aThuGJSkRGxwnc9nQyZFlGlTX
pyvwdjCvh/jZHfbA+JnMwYFs35RvDLDgTDKdPxhjRM9PY2DJjrigjHD6cH3iaI3DeT3EO9J7wLvz
/YODFqxCdO+7bxoJM3AbFpFwtDaWegKvoevAlxgmE7DgO6vww2BeD+725zzeYQ+An8kcHshpVfnJ
/U29fd1vsRqDwTJ1xgUHnuNnshqPKFMKn1qnsN87KG9H8wjS5uqLg3qZ7VDPbrEPzs+EDg7oqyjN
3pSmZEfwmikV1gNp9QxkckTGpZhMTPR6IK/Hd1d8D2x3BQ4OV5W28c2bxkvwpTljnIgHH2sSEo8+
FpHMsjB9p7N3HMrrod38lEf5PbCdSBwcuPZNcxP598X2Pb9oB3+QxBJHnMGH5vKB0QDZvONhiSPC
LIOaMOFb4/3URG+H9AjTD1voZ3fYA+hnMgcH9cy/De+/n735QaBHttK0GKGAev15BrRlckIJnxjo
zUhej+9Efg90JxIHh+1VdX8f/fvF938t4XWZRvdV9e8HuJuz+zdJTIZkh85H5doxL/JIUINTsmVi
wKE/NS8PQ3m99k1vsIf6TUUOTv9mfuPfvTG8UrcEEN5Fd/QNTClApT8EeJNM5mYgrwd3Ir8HthOJ
w4O2Tt7U+eMoMdDlmMParP4T72DMYyKLzZgYg7qnE3eGgfwEsE+l94H16fcPDtT53d2begJgv8VY
YMBQPTJ+JqyplEfjRW5sWdWJXz8O5/XQ7kjvAe3O9w8P2jhOk3I7dd7Cn2dHYMsMhgzl5jMBdyRb
UDVkWA9cjD4xyfP1gH4C3l35fQDelTg4iBdpWb1tyIb6IIub5pZpmfJp4/xFyC4I1R9V4Klp3gzo
9RBP5PeAeCJxcBCf367uk+JNbTTCbsuwdIRkjxg+9ZvXnKluwXM2J/nph7G8Ht7pDfbAdypycAAv
0+juPnn35SaK3jool4YkhkUezPWzEiKKqB1Rk9Qf2LftUrEpRtgZ1+shf/k2ewD/suDhwV/cJHfv
FmkRvulSzY+kaXGdSmszxyfgow4UBUhj7e8kLbL8NpyfwPyFm+yD+AtiB4n3G9ejUHhcgurGX1hz
48hiJtPhua3jrIlTNgJe/RzU38T3BPmbwMHBe+rf3b2tR4Y8tsUsFClM4mO4YnC1meAoBF5/QH89
dcU2I3k9shP5PaCdSBwctsvCd9+2xgjeNnJfJt9GTJPEphSIlokAq842FMnEH9sM6PUQT+T3gHgi
cXAQX1V1Vb55klPqRDCEVJt5OiEyAbKwDIJtGw91RhNKZDuk18P87A57AP1M5uCgXiEPgZrBtzbW
hKNsH7N6M2GfFR1hb4YhDOSzoQVPrfXjaF4P8/Nb7IHzc6GDA/rSv/UiONnbF/5WTBiYLuQfXp7T
7IjplgWf6+HyZG3eDun1YD+7wx5YP5M5OKjPbrDXqHjT9BMDWWIRk/DnZtvEsmyKsQR4/EzM9sNQ
Xo/w9AZ7ADwVOTx8U/etC5AsnaDM13igwqZhskQFC1LLhD5M5EkK+Wwcz09AvCO+D8A7AgcH7zl2
P7/thhwETyZ2YlhsEjyNHCeKzvhIjW3Xhe0myXEMr8d08xse5fcAdSJxeKjeHidV+rbbnFFwRCiV
jDykmiZ+FmJjwjmV9IHz0HH9qbd1/jCkR5g2F1/0DF6u/X12h32Anj714KC+TtvkbR1qgdJfNs7f
BwM8STkCaFOHP40IehfhzUhej+9Efg90JxIHh+357el9Mvhv6lxx7NEwTSrlM/OM4h5BTNCWL5KW
27G8Ht9nd9gD4WcyB4fxh/vo7XfEEksQ5Bp3y7fAeuCPqN7aln5P3OfNSF6P70R+D3QnEgeH7fnt
2f3bOs/8aF17Bxg3EdCEvTR0Y0wyUflY7LNrojcDej3EE/k9IJ5IHB7E98Xt2y6/gNgAe4k9khsi
YzKLR4jBTyO1NAmMztcj+Qlsd+X3wXZX4uCw/Rj5zVtji9AI2NKH5MKzNRjTV8CJJpMIaTOS12M7
kd8D24nEfwC23x/izk8ee0TNtpbxhQjkR3t6IaeEXcujU/wiNTlGviiIh2/1kC+eoLvbgewv46JN
G7Rn/b12pXd+5+Znfv/F/Ad28Lq4j//wk5vvAIjY80e7snE51sdi9/L6M415UGMLp9kUW9dpQi4/
jOj1E3R6gxdg3PkTOtNNRQ4PZmyNu33T2Gfc/CbRX898eXPcOE/hVo2hL/yqp+TFxXooPwHvrvwO
lC834Zs88eDAvUTzrretvUPiHqVVsLLfjOzTEssx58ssU3D+bUfzU4g3A3o9xBP5PSCeSBwgxOj1
FG8n0gvL7A9baWxKR+EVmg98Sw3sQLzeCYFiautBBSZW+vJmHNDPQLwjvxfEOxKHB/F90qAP0Bsb
aT7uakW/rr+Mf1C7gy5909YDlw+D+QmAp3fYB+KpzMGBfOXdF/7dW/MYaC0hKcM20vXnGY8BjxlR
Lv6bpBG2g3k9yM/usAfIz2QOD2Q/rbu3tdW6YGggwl7uijv6WgiZUAs/7eV1NY7kJ+DdEd8H2x2B
gwP2ukAv3DdthotoF5lAC1b6xWh3rHO3JEeh7AOBNaGZNwN6PcAT+T0QnkgcHMRoxl2Ebzt3BUeI
ZNGXS63W24SFFFwI5JHGz/bhm3z+ejyvB3hXfA98dwUODt6vN8Xd9gW/hRctsGMU9VWUvcAsj/VV
2Pm/KYud5HfHcbwe1R3pPUDd+f7hYXofReVbgorQB7QxKjAellu4TTuhkQSBhbaK6Py0cbim2I7j
+Qlwd8T3QXdH4PDgHZujvnF7cvAbFjUE29asTxAem3PgGrrU001ucIrww5B+AuTpHfbBeSrzvwH1
X3feeWxyM7upbubrMz6enDbx/avbYyomog+84cuGekM4Hd/9+h7+LxpxMcQ9j0T1eKMd1nG3Efqu
1P1NWf36XoOzhUwgthwikkJZJc4geP+uvd9cQh0Pg3tNLQtXqc6gMMl41gkOIUEfEGx+wF5E00Q1
CGot378r03p9CWXUWPUpesRhlcCmZfZ4+spFGvUu2htsf/jDv98ldXyR+klV/vp+bLCebb42Dhcl
nNjYjn5kWFFw5AnHM3H99uZybByMd/D/9LSLvSxj7MwjhW+d+L0bBndtlelnusvL48aT9Uma+cMw
N4qoGuYe69pACVJlFwE6Wjh/5JqMvLOCOLo+j/Lxiy4hcXOux1RceboRXmZtl8ylNoiLopftMC9o
QYZ5FbjuSdIlybFFveBCy32hXbm6VdpBHYvPie7w/oTzSmnNgJvWsV4Oc9w0ba483x+qK6tPwvoq
jU87wVpdPT32ZOdF3aZZj01M3sNJNY///Od1GuO/9Tko3/44HnTz7V/L+3T0qMrpl0aFfvwW8HhQ
8FGBdv7xTKO30E10dnOUzl9c/BGFhvPwPYXe6VL5qM9roQd9Hl1LaVIEhci16CNF8KjPaAF+NCZO
0b5GN7jFBQzcVp+htGg5O54ZZKB8CXsvn+oz9tyj6BTV5Nj2JaCB29+5AxNOF3pJnzE/d/VZX88k
3Ak8JKLbiT6z3uhcP8/JeVsES88YUn/V0SDIAxX01udOarck4r4/qwnpomOf00YxvSvZaTRwN7a7
ihtXnMVNavtZwZclqS195ouMq41yD2HXFUqWbfpnKvWsn+llVNheUGtzkldycJXXuTRa1q3L2LzN
0XFgXpR90gcqjL1UnlZBxE7QAyhvlgMpTc9RLnbH2MSNHDz0by3emGXA+tdmeefgkUctXivdoxYb
R1IiPIJR5tzAiSFPtBgKLi0OhhqazKCaT7UYBXi4gApbMrHK1pGEIUddCEKycf/pjyixiadPlHg9
F3SCMMDClMKcfWqUmZmW4VCE9Xmb13bU6nG66ilLjA+xo2f8xC9F5V+nsnGpGhxPtGeekTTdzHdE
HF6kOb5fqCLSPKh5aJBiRvqAqLjqK+9c8zizVNBYg6WMCCSuaphXJCujdx05i2tC84XQwzoP7EFK
Nvf7ME7I/0nruo0ORg0zCRtR/Gud3C0C+OZmPAhuvQWGfekW7K3BiIVeIwYC9wdv4cG6Commkgjs
147E1rrKdVYUuoe9N7qlj/0Ltt4C9HLUVrAFY+2oTowfUUxssp1qJloHglcyOcwrdoiQiXmlUmQl
67h5NoCccIelX7p95cxSU1dxX55rFZXzLOZRpRphBbkCgzz8ppkRM2zTN1Zlk2lnDsY+73MtXrh9
nto8Hcrz1E1WXkHqE5G3fEYjyU5xjJR2lSdlZuOQNu208oWhMhqzq0Zk3edAyCpRdRpoSyPLUxWX
QW6zsuwV7mcszDz3EyUbhyyDXDo2xt0pz3JXoe+dMxIXJ6akmfJy51M75B+7Mp1xvEdF48xY5WVG
lGAitDlstUGdmVOHcua5+V1tGe2sDrLSjpsisAuS9OdO4brzttJnXaPfehrzVR6V2twJAmPR68Ow
tNLcVYlrLrXESr7KvgnmZRb6syGi86grPhZhT+eaG4JFMiuyiHgs7MzKihWJGZ4fG6XCm6KzKhFy
1Ze1f8ldL53FhjGsstCUdpv2jmqzrFm5VfARXpZu57Ag8zj3DVXDYCmqZ2TuoTf8zPU1S7Vx3akm
jcqT0OfnniEdZZD4UupxO68cvpRxvcpoGyonMhPVy7SwKXH1menoS80PDNvy+i9W1fR2U40/Igur
WVUTZxb1tWsXlsbmkaj/iEs5I10Xn2SJ4Z9mhd/bxOzm6cAXmh9lC2vIE5gopikfZlrlFltJR55U
farbIjQz5Q+O9qUnfqqIXlvzMs2EInXXLUzqSniGcX9spl5wzYNsOC4N0cw4b/NF2RnWwiy1flZ2
Op0l8M6VJdxlVzOqcpRnzqUR/J51GT3NNXHcJ05smxbJZ3VZtIpE7tIjNVcyz/JZFGnzMMiv05J9
Ed1wFpgtV27D6EJLfH1u6IO35Fl8M1jB70Fe0WWQOoXdBm0y12WgneSmvKeDFsyqRloz6MR1VHaK
tVAJUbifZBqki9oNe9t0ncgO3cpuhDHYtIx0ZVTWcW4Gxu89HQw7LMrTTgv/GHrazTtPZPPAD/qV
lcBvGYZEKC2CLvhJkM+4m9GVN9B6Tr2+s/UIfwuN4l9aWcWzkHfOjCVlY5dpny8NAQRTIumCBXGx
cEjwuTCZe57oXrwg4g9XlvpJ5/LctjKmXUfUiEu7Zh6d8cj3L+MmFHZSMl0FodcvM18W13rSiRm2
l4WXA/aZzcpyOMdpj9FCBGE7Nx2PLYawjmdIJPN50hmuqkxNv/BZAQ9/COO5UQrPrq3QnHkVCVTK
A3ZsmIVj+65oVqbpHldWY56Wml7PNNPLPtcWwVsUDpmZNOA2c2U7s9o4V7qV+nZpBfrn3qG6qjSD
Yebmw6LyMm7LejBUMYTJVaiR/sLJav3EqMrWUvAMPN9utdCbs0y0s66KmV1HSTgnfRkuMNT6jGtY
GCXTzpLUj5ZpyD5oNPzDx3pqB4mIjpucu6oWjTbjA95nNpTWintRoHyi/9lh3Z51bWqdZM1gqoBV
V7rwj+ukYSdi4L6ihXXJnCCftzpJ557scjW0EZtR2lXKzOVtXUWXft9dOEZ9EdVJpfTAN5a9r93H
dOgXUTGcFhU/81t8v+TJsmV9rxKaJAvuaoUdF2U2652mVB56kSuD+jd56rbKFcNVmZrdijehq6KQ
a6oVdWUbuujnpp+asyLJoVIuK857ky/q2LyROcmU8ANiN3FpXTmm59oxl/O615SOqbbsaH7flFGr
+NA7H6wiIEs9MowTR0ThIojMZh72Wan6KsxmrYzFyiP6xzQyf2esPAtcGhyXVvdFtCVX3GeVHfWE
Hde6n1xL2XyNnKKdZRm/Z17b2o3jV3brRtemUZ9yWhUfMmGe+GkRKytNo/OIM5XoxUXkOcnMIZ6w
nTz/syhq+PmSOsoa6nRJae3PHKsP5nlbRWd91BZL2hVCWcSRqyhIVEm832Uv5HVP+1UaJcbpwIJ6
0Zh9vqhE1Mw6gScmw3CdN9S/KEN2FhhYhDrN6VTYSsxnw40WRW1ZSo+tqwzhwYxVuX/a5+WxW+SZ
ahqiKbeqTRV5WF68OGe/RWH3r9ap6xXv+V1am43y3Mhb1GbVLruk0xZu4lg2jxv5sYqaCwTxnsoR
J2Hg7XmWl45dWWZmx85lGgzpvGX+osv9Fl4gjY4NT/tayyxQudbdET8zYQvr+lg0QwFb4xfz3nHY
CvbXP/Ea2i5dDVauFZpl14WIlYhMsvQHYi1c3pKFGWXE7mhmLF0efG0b3zoeNHHdV+VpGeaFyjT3
T6LBn42SyFloPBoUzZixsFIu5gaN9ROR6aZKKVbyAVZ1UbAinbWiH0jyR8TKpPpM/copQ+islstk
1bWaTzPEcLlI2y+V08QcUzFnZRCpHNoXi4+OVcg2U9wzw3GSpUFslWSVm6nfGDbPmOl8JnWbEBaq
vi9K4c6tMoX1DlU+ZK0fqsR0rEtCY86K39KmS4bkpCBNyaUdpAJxgUqCyNe8SCVZMRTF+f9IQHe+
Pbh3yks8pSX++R9HXuAIue+52I9Haj51zDc03ij4JPTDyShwY3WOJjNoWPDExTaxARZ+t0RDTyGp
BXJh62KLI4syytGXZowW103bty42P0I9E9U5+DhTjoUvP+Jij81gJ7EfSDmwcdghAm+djeHn09iv
aqsem4dCds7i0p3rWerCQGLfp2JZr/+LxnGBMC13fDZ3ZW5U86CsDb7sYFO57Ql/OOsD+DPKT2k5
fEgyQ4Wam5waKa9bNQz4FWce2usMc7+F3T3WdB5fDZjlc6cqL2N4YWeJw/PqmGldeuUIr26xEteI
fJWh11FkwI8Srvy96hN6HIVBcNXoQ0JXTaXnn0LYPk1FbuHLT7ls72Xtiy9EK/U/3dTTPxhttvJE
2WClkJ+czvvQZE09w7PDRYGjalTWRM4yz2g1y9PkXguLaMZ6rYXv4X6KUs38kGW9d1lIxpc06H2s
qq6wAyeVytUZFjwPjggo2Ksg0/SFGYf+CgtmtDSawp+zwUiUUfrJsk50PhtgGxdWT5NZSTm9KZi1
zBFxK5F25SfTk+W16/TkRJR5fhUmSXHmmIEzN42CncDWpCoUfnVcywKDgHcwT0Ojv+1ELmzXNeoz
uCDBLIG3Pg/gGB/TOnBqlUaWDBQvmxwDNNLfQQpVM6Nh+nXj1vJMpubX/xFb8Z9nBdh3A221c4Dl
E/YHUtsoG5MZRwUjGsap0DicEkHxNsrG3tmx97Z8OA8adORTEzD2sQFtRJEYMDHlvkXZ2LNJGQ71
QFcEXB77sv8AhwlHeGoDUJ5hGWPWgILDNEYW4KkN0L3eiirNis4bvSPLnrXSshsvjBDkCQsxdY+l
q9aTZoYo985M01NBh5s2zBvltPU8zLXmXMNa/4l5cahit/FnJhsiu3YHON2JcSYHgjlG6dwXhQoH
q/ngmENr51UYYgk+F32Sz8zG1y4D1xo+xg1YolAzqN3p3iURmWdXBa+Wbu/A1WsjxRNeIhhoLxuH
LfSqX1DXSuzGrYq5VmQf+7qxBy4XYO2XgdvXSiMlZgKKjGwhBrEwomBeV2GsWJo6qk9BPdVV2swS
Pbl1wV+deGH6pa+Lszon1Ry7cxC0phdtK89br/9c53ExL4vukxn5v4WmF8/7WCtmuZ78Jhx25rTk
q5MSRMt6Vp/VNb/IXTjDhYzCW1pLvLreIap2vbsyY+2MkGZB4+i2bJ1zN/SkClP/oxnLi5xVf7iF
PqjCQBhCyO9tVCOK8vSPPHMMJb3sJOtCRHJGOnMkLzHfE2kLN4yU75p4twZfGFUycyuYD7+LXFsE
FrErrwuXda7XqqrY19zPTv1KXLhpu/CTzlXUdVZuHV2X1FvFhXuHk/kuasNLFaLRY5Zm0Ql1G0+1
NLjx3XYVBIGnSrOslV+QWdrIWVJonw239VRoWI3tlPUVzZIA3rt1rIkugstWZaq32nopQpAAwCOu
5k7kabde4fUzzUd8ECRGsTC6FK5YYixYNHhKb+qvbksK2wyta/Chg23Aj/pNl20/kxWJVO15H+o+
8TAQWYOHCfWrMhko3ieaZVfH2F4Xil51KRaPYxnEnCDUGNxFTp0m+tTT2o2U41lmeJ64/VmUIJVk
sNA6tuIrzXIr8UEGuuPFoA2YRmxZlR39EPXcFP9CeF4Vnxw/z7wvqag08O5Rof2f5C9Hn2idUf1m
JCXSg3/NYW62PLwstTWt8ghVDgZ8JxTxIwNkgrp+JDDRCR1tssGq47DnMdPz1LSOCSWTr8nLtdA3
5wqt/kyq0/EYHYFDZn/EspJnzhW2XaMTGfL0605U1sS5cgy9EU4EvtFlay3qr8xRreJRwXjWntWs
peE5eBPoXx5oXfQphFaKjYJ6Wtn4x4lrWB8jWiWfiNS6YZ7qMvvUGFbWzQlvyjJThZNhKsJh7AJV
FlFzaxAGqzdUaa+BtKvKT1Q0Och9mqd3HSdxBprT9T83llP456QN2J2n5xGo0MC0hdX6HJYvngdm
kV8Wnud2izrJteKeNU59/bfPsEkYQRP+WrFxzmT4WCL/bTYwCD1GDeaRbmJJNpCwM9cr/De9RsII
/a5AEJrSQtUd/IJvUQNq74gpsF9pzGxiMmz1eh1PIJWERA90chT6AY/BnOq1AIOJcj8cIoGBIGU0
SRhlVpjlWeJ6H2ReB/J3feOq13HFDPi0zPvI9L4IsQh4WPAtswTBFQ1RdAzuGwwXJZ5bzwbRdraW
5A2o38rkS5JGaWR7GeLsU4v2uvyalSBm56bZ6ZrNSNgFjSrSlOuNQtFA2Z3KuKTi3EV+n6rW85Bf
NXhRXvhZ635CCpQe/62sG2UFfN9R1rFi58m5zk/0FXKP+krQZwA1JNxEbh0JG2jMox1GHRKqzJAT
YmjBiUTnN33F1nZTIvNkwOYam9znVmHXZSfwmZHAN+Gesh+Kcp8pLHJVMPbCwHG0poWOJhMPV5qi
k54IrXM3GvIePKQh7sseZQcnViPylVkS5ZXVnFeGAbI1buPP5sC65l9G6HWrpO7zcEV9Joe5lnlS
n/dEH2kgq7N0u+cZr1NFh1TL4OCALnXtjLdlfdqZST3MnRR/OQ1iI9IU/Ou0glfVtezE3KTvo0rX
5sOY1P9bWzfaikX0O9q6cz7mE12F1KOurjPuKA4xQCKvbeE3XV2XlIz7ttmWdtnaVhy8IhC8jccV
bwpHvhnXdTIe24WZtc7gsx8Kx17QVfSpRT8PMEYoq0f/+N1ozGOuCAsZm+d6nWbslDhVVSN8D2h3
Pqbx7XCdTC/6dmT/1kl2OubbnaanBXJ28jbsrc/SCF0UofjrihQ39Jd0U/CBTIWw9U0hyMD7ASFc
PdY7lUPoknkWhrqlmIxVBKrTUlYfMc2OkKar5yloZetq0BsnuP1bVTeq+l339vHo4uceLqzdN23V
jwyU7HGwgRt/9YllNeD94uhWcAESjODTgj6BohIs0tj+iv3NGydha1lHV4AyJO6h5WN11A9ZVqo/
4w5AalrYQE3QahXWfGJZg6HxdRL3w7kgGfVOtQL09azz6qFWRSJKD2lESpxVgeb4N6hVja1ZobU5
s0UWN+WpU0Ye8h5123m2LHJ9ZXRl680LT0RZgRx20so/Q7c3sgUnHv+ABAhDDjqIG+M08512mZL8
uEC6UV/FMosGO/Vc15l18AmQRk5zEh5HpAs0+A1DLb9Kz/8KNpYPYAnNQldN63xJXF27SEjv9ReZ
XmXg8zXSFtZZSozhok68bFBuKcO/I7qHAlbg/x3rPDlj/ol9htyjfcauew76G97qmi1D4PjoS+hH
EmQ1ilYsFJCi5m/Xl8BRt5gnWOAJ45DaavxYDTiWwuOuBjo6/FjJHxj2qcrDnYGrg1GAvEeN7Xj9
SQ2r37ZB3bEuOaeVs4jiNupPBrNqYtV7gc+u/XzAGs+tegn+9jaL87pe9m6ZGnOjzqrwNCxp5c7T
wIeOygSUC2qlurD7nJWVm1x2Jel9lazLT3MS8/uuHYr2xKcyODUzZMPtIs17FaCI0A40hvRyXoG8
L4pubsVhteia+Kqu/eJ0MLU4VYHp8jM9ckF5DSJZhmlQIaXZ+5caTz9w+CYXsPjFnHE/UiXtStTC
5B98VzMVR6XBH1bdGEpzuVji/1UfepemyvT7YOFmoAwVTZzMU6aWu5nC/q9AuSj/Wtbg4jVQNyUn
l1ZGEdQ2Tr4Mw/S4tYZIhZ3h27ofRMitaRIZeBTdBjii8GtcgKOJI4oMotQjxLUJMpeJ39q9ldRf
ApnkeC+5r3jV6GrwmX6eCgeVMdK413q/UGWPuosAi7jqnOhjRUCDGQEr7Yo0KM/wQ7ZqdDf/7Pe5
e5kH2W8ays6Uz4Yc1Qk0RNv9oJ0PUe+D0czvSiRG5Mqqe1OfW07PhrkwrISesICDbdPNqitWfy+D
62WQY834a5tg35Tl8xVwlHmwB5Ih4QWuBmkwRJo7JcCodsfplMhcIYOGcshxZj/GwmNJOx6P9uAW
RTXJmFx7Yg9M9PzA6kcQEhDrh/w1wkeHbFLTjsp48PFEgG8Cl79rD1rq9rLvB3qWy7o3/uzLoLoa
zMZsf8NdPsbCOEUx0Q3zjN8rGX0VTYvKg4JegQXis8D0QKwGZ2Xqn2lyWFkpA7FbnCVxfO0VoR20
5KMfxuc1Q+EZj5d9GhwPQi5Dzb8OO7KK4mYZB+alU3tfWye8CAwfbKk0VO6ReYTSLtVn9YJ02Sry
uyUYr6sY5Hlrhl/9rsUXzEWf9zrqVvQLy0t+J5WYCy8kCgv+gBLmOlJ6b34NnbZBEYjPFfzEueHr
p15gmYr18kzXhjONdWfcl0twycvM9ZdCj077QFxYsjpllnPCImNp1AXqmLschRMBFmINNREDSj2K
7FLC3QxKDfM3N/7ELnElhrxVIdVnIAtUXCcnMLfLti3vhNvNpAY2wZHEbkP8OFqIW70phpmb01Xg
V81cc7SbwY3v40quqjJrZm3MVppmmEtsRvig6d3CSfXfAl5eec7wMRroB4+lp0iozeFlwYpxw+7S
/DNKJD7E/W+10DwV6XBacpehzk6/CYvsGuYAJHoUoQSpONXKgoHpaE8a07D7Ku2OO2dYmkPlqsJH
SQvRYN+QNbThr3+KPLDZdeGvUm9o7IoGc1NkKIYzE3tgxSzskHMpeu2sHwyuet8/bbMyR3Edc+26
TE+5ZuLNiFaZlnYcJfWnyNSu/HD4w3Ci475PVmVY38ZxPqe9eVH75md9SP8YRBypnjcLL20+pU56
ERqx+m/2zmQ5bhzrwq/yvwA7QHACtyRzztQsW/KGIVs2CIDgDE5P/x+mSrZkuyrCey86usvqVNnW
BXCHc75r+mBfuv5NJrqvkyWhFs/FyuZOF82583my8iQYhEmkUbusD7OY4ueDaiFLxrxaeSZbW2NW
oGdpr2EvK6LS6tf2UFlra2hXTcf2Rodb0VRxatOn3Atil+ZXLJvWlZC3uuMb1vR13I7OLa+tG8Kh
ZuHVtSdVhcnPopvSF0VKt61d7mqVQheYiueBzyIedTFEqST7rKuSKsyfWJ0diqlZB8Tcd6ITkVcM
X7shCyKHKjuuSH7vOPIhzbITtIVX1WxOkqhH25Y3mIvGdFHKz667s+by2p/5lQ7otViEPxPVaAWI
A1oLF3gVjnbqXHKV5klv3EveznGLIVcM+vGtl9qrgeq9U9AuQjT3kUiRw6opwwSk3KUWq1e0D9a6
xZc8zuN08Jo4r4sL0vkqVsP8PPnZPY78RWHkCXmMjqoM2UE5hU+Nkz/2rpOMZLps2+ZDzazdMOZ3
suqyRBj013hIoWTxx48BxzgmG/x1OIYVfnTpba/LW25VPCYt5sypvsjcdge124OrxCotBp30fnhS
VvtxqKCoDFgX8zy8ZaJ5mFTvRPbY7f2Z1lHvNkioK1JFqTXFCqKvIrXyqJ/7W20hBFOK48M5/uBk
W1VNlbimPwxhGeX4ZFSPeh1glJmoUO6bavxWUszaefpFyNmPSgJ5L9NJwcuPUjTXyL4gjbNUNEp+
iZPexpOaj2MvNrq26thFoIrcG9YMOsTSby897ay1K3YOBkiNKSCC8tQlD8LPVZqrKEi3hTi207DO
dDvDPlGOEYfSiEGhGk+YA0YhFRcdcbd2aZ7nsNw5fXiYbf+WFm6+6hr/ulfqMcA15PjFjWzlxWws
JGBTjeOYbQav+JDXVu48GO2JAIqdWul2Q7up9+O25V61MlbQNzf87GQiZ1eTe27ly4aYfetPsD0t
Bqi6rDP5jLSTe/tynMrRxpUbMH/3N814STPw7v5XmtE/5aBu/SbVwOdeU41lZR+qbFS0ILu99Cr/
KT0wqcdNxlA6h9ReDBffE43zF+B7D9CRX5YYoNP0mmgspbZD0NgEhIqeNfR/0HV3kLG8zzNgxCPo
6iPRgO0Dzcmf8oy6sZtwLvTJRe+xJ06Oktmrgy2cGmqfq6ktoGTNZhJrzO5pNFl63raW1lVsh4Xg
R9Hqed5jT1JpIt3nhG6dsEXB2+ZTV3+wM0W9q97trHlVqL7Q21EJyHjN4OC551WGy47mqV4RQcl1
DT1idusXTZvdDhmeQpIh5TmIEmKYL1lF5mGnmJ2WB49yojblpD1+9TeQXwIZWey/B3IivqgfoLQf
FfRS8L6GMUOsLigdpCwuLMDL6PNtGKOZBGUZpbB+LDOitx1OtO/RI8etskyQfgTyYusABiBApr2U
vH9WQf/qN4LxE41U1MA+hG84b+8D2Q5l47Rj6h69KocM0so7ExPNUihT66yuLuS5T0QmYxKftv0c
O0Xa3M9mxpw3YhaDnVMSvwpKTPoRlUqI7vNcVz5fmQFiu5MrZO2iErSsKu5S6uovVQ+9SIyK0nNH
6FNz5RSxl7Ob0dTFHP+Ny3Nchv9Zx73ghn+9XpdPfe/s2P9bNqLSpYHy85SIYouAh3kmjDAujGjo
B73GZfA/aCQ90IN8tIRw+b6JS/9/KFlC/BK4UMggoJH6gwv2rHV8V8gRtHSIT2CBxm8Bjrv3cdkh
AXK8bCAnVtYW8h2Sd83JI5Ygl0x46r4btevuBXMx1mFjCVlM5otPPZqw/hUriRZ+ZIWtfQcWTnc0
pfdJC2V/mAbL22RDMV6KwvCdDkQbiYKOB6qzYEv5PCWpT+qdpriXy7qEHBpJ34YPaf8wy3TaNC4y
Hc40X2tqILlvGrm1Chney5xfcot8U50zw283WqgDSsiYKZsOlt3Xm55rG+Y759ox/aXFmPyM8ZUK
ICrSeYy0hmygtco+tI4g2wZCm12Vh20ehc3sLUL0Er/RJjUx9fW08uwqT1KYFWCDaqfmxBTPY9IP
7E6UXcVXSFycD0pDpTSFmRORQS1pHa22isp+ZYdijKCxHOZYiy4/6arw42am8prbcrxdxG4RwU96
mRl/So0Fy1JNnowd+pBDTCpOgyG84tMM4dAkC6i/PD8hNR0uU4zsPvvurE+8H/prr5xzuuUotnNY
U2qVJ1ZtUF2psmZkn8JvxLrZoiuvlNzfj1W++Xv4Xx4lZCP/9Sj14vnrr4c/wKe+H/6z2tmHKh2o
8kWQ8/1RevEaLi7D5fV5wQ+8Hv7zIAOQTtwLZ5/rm9wKTV0APgObwMv9ZwbYnzOrRc8A+SN2yS0D
bNwo7w/+RN0GB55lF7AuqDESzLTjapASwgLPzn12GoTTjQfbhTgmni3dkC9+2qPE8Zlgzl5OjGZf
ywwxtZp4R70HtD4XMV8QZsNBNr0DbR0sT55/FVrUrm7DlulBxgMZ8a+BajgsIjZBcbb2WYey7m9I
voQkEuD/CElTFL8JSHzmTUCia+jiVoE04ZzSfx8zQM0A+Rd+MYAeFpO1t48RwyI6TBKQJp0pGj+S
pPNjBA6aA9wZYRjg/sljxJaYe/8YYeoHfT9GwBhGo7B4H5PjxEmn0tI7QZhYJi0MlkBicJfJeIR/
KXR7x9sj+/Y2VYB+egiHmnjWFRQ7W6cMfLTpnVKydXi+7dDnX7EUpt393FK7gDpU53mSnW/JkFia
4hmymmtS2XM0SUNhvIIULCvpaSiJ2RAJyaltgjQJ7ZHteC9FzHvaJdyt+61vaL5TmQqh1xzvh1LX
l2jKoJGD/7VRAV4SNG+sSbPVhLiPuQcnYDqbz26Ke70OAgkzVtFvxyIct+CQzNvJomVi19WX1kbn
iWX9WoWq32pqTScyeRXOjYZLryjdlbIyvp5GzSGzoB+HRdlOF407jLldohbdOwwA9a2rS4jhvbMw
Xi0a+XJRy3uLbj5bFPSGV13slJ1MRsAohj33hz5pUmL3t3jK3e7WyoNKrGGDg6GJyLzEE8pKyEEC
lwtzsNxFCDKeRSGzlwZkxZGpwg97Fo6QRUNiLEP/5pkvM8SluP73c716fp5+c67xmX/ONcDOC67M
x9FZJoVLhfOj+EF9s7TpcUiBRXovRYLw8wzlD5nzIgp5reKRf6JIwRvhLGad5VN/kGQuYv/353qp
ovCNFj87dE1QmL6bHhKIrf1yKtXJylPIxK28qVd9muUnWY0QZwd+usnLZsvyIV+PLKiTVqa7qQ6K
CISQ9MNc1c5GQ2JcvaiNDeVF9kGdZcgzKbV7iQOuH2SnSMRqTyfWQL1yx8Qo7trZFzyBsPtzBSd0
5FWe1ezteYTTMkuHid36uXDMCpeDgonz7yu0vEL+MnP692h9y+r7XqufP/P9FcJIGyIfBJYL/9X5
rfn+DKEmckDvCpA6v8AUvtdEgJfjlyGrgwr0XMj/eIYWcwhW1QdANqGY8d0/QjB4qNbehSuITdDm
QdqEeTuWCP2cGg0ZTPBe0DgnsBBG85jmVtdiAiSQUEeyqgcTK1hHyGcFC8BwQv/gW+r24d64Raej
kDQZP7Vh0TifuhafgRUhtC/nuo54CdN3zC14Oj8EM+QZty4a4f1tOhXBhtmZ3TzPqcE4pPNHr0rG
WYb5oUzxrbZOrksPDxCauqtWwIjZu6pot0XbjrFz1pbyvpbZCgYvBU1oWAJAclaiWnBljfg9hHl5
q8+2M5NNwRF6/pueNmYFvEJxm52Nal1lB1D7jcjZjuRsZkOVpw/ANURTEdbzBWqZ0P17o//jh0Ry
8+9n5JXT/eutfgaJvoDNIMM4Y2RxrYMF/pPC9CyWRjsJpQB7+dK78gFHyEY37J/H4PVaBw4NLS1s
Aj8TnP6sgPglWVtaatDVEzgTF5rK8vU3khBp/LAHj42eGunNKSYQTngNViqURp3XpPWjPquQROq4
ajed1UmlZ0GpVJxVS70/KrId8nZXL6ImUWHetIFTsEdzllqYQ8QYQuXdwXHUVCd2YHqV0PMhKM4H
wh6HID8g/3AXi/1yaILzAUotA131+Vj55yNmpctx+3uxv5QX/6neW2kN9N2vIRv8kO4t5r4ALz00
Bv5LLvI9E8GxgCh66VuBuIeu19t216JWQoijEwYDAHR9SCBeQ3YRmtqOC7gOrHp/av09s8neVRio
xaE0hZUA3wrjhJ8ykTkcCbVGDx4QGKpCz3KdrQWWXvltUn75HGR1k+/ozD+VrTuQ2zxnxR6Uh/Ya
9BCWfWS2IvOKkhFyGGh/FmnMWSbjnyUzqudjuG0UKe/HXtpbg77s54DX804aU+5lRxrwaNLtYEwK
S2D9hbIuje0yfXBMfqFgw1VqwFwfBJgj/s87M7RzBHpaGdV+brZMj+O+CIYi5lWbXk7DNK20X1m7
jDkDTLp5vXGklz11SvJNJ8Z+X2DGdjHbofVIBmu8VfDnnXTpBhh8g4hSodiJfDljYFjr1oayoRKR
RYYSYAywEbalTGPtLj1BvwCnB8yD8dKZK/jQQuVHrC/IQXJqYCce8sR2i8cQ6Kwd5cxs0mxuOEb9
qK8Miqx9m4fuaqh0ovtK3fv1xI5tEQBl4QFvo7k4cp0HGYtG4bqp/zcL+6dmQPD++wuzLtvut6M/
fOpH1YAZHuyvUPDgkL3Nw5YFtz54gi5eEfvsrHnbDljoWHhEUPefxYU/DutiboDACPY0gHbxHf8o
D7PRHXuXhy06X9iAYdDHqwWC4U8vjA0GRwYuijplnjsnkqXWiG5xJhXk2VaNYh7C9SpGgJfjXgp0
DOhLFv8y0OvnIDC3teM1CzUTxKD9VHrg7LCqqiGlrX1U9PkiOo+rmXPojv6+Eefkn/znSORGfMny
p+L5l1cCSy5+BB4YbHAjkheR2tm09VquQsKGLhO030D8olT03rShlkcC642WXuU/A7m3jwSeCNS5
y7Pyh51RDPl+jjsocV2YnCG5xQnAHPt9ZtNV/WAc7k7HYoLW/KKm5omQXCTVyD5XAUy26ybow9hH
7RkpNUJ/E+pdhRFF5AQUlJlcxH45Boc8uAwK2A0y0AJjjm5WhJB+NLPvJ/Usgaj0cvBlwGejWQnB
Z7Ufcm+KjGkPtXE2dusZOI1BLCugxQaqNQ7ses31cAUazNr4LdlBWAHF+NDf6by67LR9rDz7qurw
TPDgtgrFltkV1BbFh5lPCdMAb+UsjDuhdo1vDxGaXWlc+85VGliHvBE75Uuw2soPeTuv+wHalqER
VZRbzUrPHgQ6XltHrkWfF4xb7Xq7QdonO3B3smdHy0tXWW22M08hKaPpVUWzTSvwn4pd91YP+ekU
9V23k0I9mzKEcCYIPlhTtRtId89TSN78HIcZD47n5dedDi60Jk+eW9+JMbub8+aytuTetQawrAgg
OjjEok15BLgWaDPOuM0qnkVMBUc5sDqqUvYt4NNtOVCxYCkeYIDyI1+JNVN609My9ga6gWfuGQO6
j7zmsH5Ql0ep+AblH6ZQ9akaCmhviItRis1XwdhN0VTrB+QbdKVl+klyAmLUOD8F2p/xeH0G1y2M
Jqe+LTlpgWbC9yzsFLOtLEhSAX4Al/W6yapNISodBwFYHxmZ6SqT9aGj5Nmp20vVwVs+BnxdMr5L
PdUB2SSPEPpcFYE+FaAuQa423DQt3Q6D+6Dht4ogu+sByWHtdW8a0PisU22br1ZuJcK2i8T2oEPM
h+xoc/GZztOG1P23EBqq1TCQGOLPb76DLr7T7yF2uA+D4ptRUBPKNMF4qooNlUkb8Nu+h2wtB+NP
eNds6vbBXK+AMByALXG3SndAZILGFXpQMM4i/dar7iDcIS5cN/G97HHkbdIrMNSAP9oG9QjoVL6T
pD82tvdBT90YUQm7Y9b4cdB7K9W5B4jvbpgJT6Z0v4xSncz8lBV1BkCK3mN7w6feyo68Kz7Xkx8P
/ZQMBdhnI4AtA6SJZX9Vh/WDT3PM2PsK7yW8m5P4lEl2MlZ2cLN+V5T0ExC8h8mCGLGWQB7lXdJa
fJ3BCaQr62BPwNmhUfzJBuMlYtqsG7u9DZAeCSvdgOG1ZHLV2tTBwj5kX0UGGEAxHCymK3jvQQVA
s+NKzey543QfKOsIuu2TTJsrtw8uoBPx4sELx6ir2i+578ZN1T+3lF5pZ3ai3sk/5XTeN/Xo46/U
MUD0+V+cpl+zPr9vSH9HAnVwOnKoRxLDjfdNCghc+fgk2m8qgOzd88ZdMfHDHDR3LEzXWSA+AH8T
09oFEmpIY8tDxc+zKbZrc1Wm9MFFqziy5jrqxuxJhs2xZCW+T1p9GWu1Un14kVnmHrrOSyQIm0ZB
nTdWcZZBVOaH3rHVfpRJ/gzmwn6Y2V7hT9127dZOxRfcKo/2YAQEtWYHo9qlcmGYnUt7rYJxFSh+
gY6xFzUBW8/hJGNHhHsRYowEPfPe4t4mH9qdH1inkHEadQ1NZs9Bg/2h6DkZHudFg4zuUW9/a0bH
24DYEKABnsnc3NkzoAf7oKvJrmNmLhJwZWR+mVWOAKmxIhv8hPxHJkRhRS0BMBvuRAqeQmXh2//N
C15qRzyj/56Obsr8+Wvxfx+esClt+iU5QMH4PTlAD/t/cKu+awF+7w4uXsVFlIO55T+yiNeuB1JP
yBcYqMEYKr4HtCLbAAoAZBl4awHURT/vD5rZS8P8fVYKUIINgRuUcWi9oEf5PjtIbWDOASsNTlyA
WAuvtgz8lTG+fQOyQZEBcrpYXZsOGPpnh6bKiqyzHXY6W2O7SRlzqPOpB8GDLGEY56pm/t7jolNr
RtVgdfCBzEWT2Izb6kuNNwqC3b9R+BKF+HH9RxQ2SE3/b1026ndtDHz0tTLyQSlDQokc1V/MEgvl
4keGCuMfxGSgl51J1PjUawxiPUUIohBBCGNz+WLg/p6hYkcBbODokkH+tUh6/gjBDsnHz0EINxaM
HK4NdSaBrmgJ0jfNN1KlExotlB2rxvHcrdVl65Q6mC2C9qoyEG0ooGKu012WvMVjHU4RGmVbYMqS
thouWN54iQBwM5JNugOK5or47VU9do9NDs2/Vcn12Ij9IPm+E2aTT+kD9eZtLctVPutt003+Clp1
vG3Oh76qrzlvAbVtoZIXwZcMbMqotsERQnGVEDcVEB6LS6UkaKt99jGr0dbICoAcKQC9bgZTV9Hh
wSGQekZQot53Uj+Mrt7ZEErjNHxlAZCoLANDJy/iFuPPqAR/J5ZIOAOho3ogD9IIB/6MIGGtBdjk
mJ8Ky926YQkimW0/j0AIBmkaxjWoIBCPg4YEmtAjEvs7U4iPatQxa/FYYGr+Cfpu8DoH94gxehnn
Fv9aF/C52UWTJnYzP4KjWixdmWTuVR21ozgGZbWVU9hFDsOMKi/6DWfd84wMz6uhYrKp2riF/VRO
0x0xpoq0Hh3QFoEctmsSAbJk7bDlgUZtaz6bkGwwiWIblaJro30ovLGuQXTloZ7DLmZ0SJjXQ89H
/TvWFcE+K80x95ssHv3qkbGkCysaw632OTB2LIZxBGA5Xw3FZOKhEvmOtDDuE4hVtzPM03tPa/jP
PDcZJXtgM/84DgqJXnGsPeDiGIiUiCI/yWZGwGHNPgKmv5YNnDGwVn8aDYGDBd2gXTqlX8Mg1VGW
plMEERVAmdMq7/113zXlWguAhLhfbGDgBpoY+FmuTbclmn8UTrgCVPNbWQxWUrH2wAryqRgHGhG7
3np0mpGRd1d+LS75OH5x2/4RcKlT35okHfw0dvp5Zw9TryAhS0kjHsiEig5JLajBK054Jm782lK3
TQay5WmSYbBzhMPTTy3J/CjEQDL2vKZod2U5NRcl8F3hTiC84KoouZkP6BloK2lU+piV7gysZ2il
ze3fy/h8GbP/bBVscBl3v6YCy4e+DwoxAIFswAauEVrzczfgeyqAAQjQA5hb4wQv6Jcf1zDMc6Be
nL2y74Aw/iIRxtACaHVc03841AYy/uc7GHpeyI09zMMAbcSU/f0dzIPRRXtUtKegyB7DzOwJqxcX
y7CZWv+CGH1Ed/WxcarIa5D1Tm53AZEVtlx49dei9NdQ5i7alO0gy2NnWU+UoQCDfDEREGNFS1Le
KXOJO2w9t67BoR3jsg6vnVKtJ50e8sHdV0xfWI26oq549kd26aXzVqpuE3buCUyHTQ7hegRm9EF5
5hjC+hFZU31iYXVqvSEBxe5OeotfK0XrQoWx20KJOeQSAkIMY0R1a6XApOfpNREpeLmyiYTWG4PS
vKm9oz3WT8EwxcBnV4kHUGQDWy/zpxspdaw7vfZMDfGXuAIN8MhVu+0G8SgtFEaZHg9uSy+nwrIj
TUxcGnnAmxphlBk5YbF32/rrnBcraeXPZAae3skPIvWeMSQ9VZY56bw9UKkT0HQ/i8y+6tIMCz/G
p2LO0M4L+13j0uvRjF9tbu/LWlzB4SXX1SQ/BGN2EKFz5HL+MrNx45f+IWV1G+UyQMOcihWX5YZZ
1W3aTSfK6z2FqCdpM8Ch/ZRVULuOJAFbfFU25BqDZAuetexhmLr7drZVYgv/c+s0+YK5T8aRHX0P
IqMCCL7SSYRsj+OEBSbunAEpp4P7mnZXphw2YSG3AwtW4INflA29GrW88MJhn9bVrmC+jt3erOvR
7Lkc1wFy7UCyGyQbW6v0CAy98khsfVRhGOH+fIIr+oBJ8r5thyd0WpLZ9rYVvRCRkx3KckPD4zjw
GP7RTduRU8f5Q+MtceivnRH4Xy6AVpYmURoA/bYJYqedMNh2xmiy+6+V73NgBOb1oMZs7eW1A0+g
ugEvBsr1FKYM14n5YG8U9mVEwJdvLPzUgEjqNoEBFhRkeF+51wLEY/y4vWeN/TFrtLkoBgkl/ma6
sUiygnxsbT8xMBlFwgCtp+4cEO3HUCVDoOOJ7Ny8HVCnwl2mFORW1N66FuFr9KXzGH2jo2zzZ7+f
T650VlZpxD6c9NbUnYmMXSVBaU9of3E/7jq+hbp4E6jiic6g4OdBvTedddFouq5Ki8dtMVwo1w9A
GvTBEPT1JuvZCXUodF2z60W8cG8nwALjsc10XOhCooWnKOAh8A92ZXlirNKRU0FE7Jr0qxBTdzCO
tvsVtHhUP9Kcex0sVKN6wJ4R3X50hdh6M+jcOZoOlCJfcfBwl94YDqu6hUDuJOdlyZOeZK02vm3G
LBo7bxiA3G/xJ4BNkd6SrLStj2WRPwvTErnj1MrwZyeagMFNrNy+cNkzvPsYJs34geRbV8mt3/aX
ZLKPvTt+DsIeO3i8R69RNyhrrtxAIiVSa2f6MvdlIm2yh6csoXxcqRT22nk+tHo4eE0ObGF2MTsd
Ymh+6EpzsiQU2Qp4XQS8D+Z9hJbscSiKz0Xff6gc57IJraucpZELxKNrqzWESUGUZd4+c7MGO1Rq
rIloPrldjj6JEwcUnF0f/Om4rcmhIOHNaPexhJ19VM214GbXdtOl7aOjxARdKzF8zcfigufuXWiq
xDHVJ6KnTVeMm7GaE6wIAEc7PGjmrQxb8kyrP+IfLlsvbyNLpyuACDb4s60bWt7Yk4ZCvBdbneYO
vP/eFq2PO7DGb2jhrS1rvhEUTUlVI3MSRX6oJhgka+l7sWfmHeJ1J4j/Oa+rb5B3X4cafyvhGFcZ
O4xTftO5+X7qs9tuHNbp4jYsUnadT2HS2GxthHsYDKhJReffcTB9E8PNtsBfk3CsiyGvDzBjrjpi
LrtObAMkMkSlu5bYeyP5uofndjGg0krEFnJPUJmimdunhjb3k8DfqFRlrFnQrr0xACRfJR6ZEtE9
p31VxJUT3nCjDmPa3pkR0OSw3A+9umdzuYbk6iCktw58m8cT7vqxlhdh22KzALtRjbeDqHjnCnoJ
LvsHCZg/ZCQXltc8CsITUaljEZirORRxJ+ekBgTIGtI7RYzEfoEWTq0AtH629ifvkPnIEef5i6e9
FTryn9NsSCbsLBhVCSk8vW+g2XQm/WVxYbKgW0+UJXgyq1iF7sesMA+5jVcpqKLSr7Cbpw+ScXKe
7FJ3kT9aD2LOTnXhb2uLgMAPdU2f9RGSxykSnYv9D1BDDt2elTp2bFzZrMhi2+kfWQdfJtznjnfr
Fdm+EcUc1YW+ZE72ZZKSx8VUfQ1MFa6GKYgEKdagbV0GLiYDpGz3HZkOFR1phKvx0iESyh0PuMLB
HPrATiY7u+z97qBr79aCxxfG3TIpu3Rna2tF6/weLfotCJ7XjuN+a+V8pAI2UmfAXiJ3VjFG2yuE
8W5O2ZYGcwxH6l7Oei0J32Gl25cmcI/DDCMnVEsx2mZb42CfAUKFZe2+0ovmNOXrofe2teOgtSfY
LvcqSFLl3kkFAm9IOtu9wKG+dVosM+mlxKDXaSLpdtuWWBvWo6HZ53edCO5stzzWDVxI4XjvIt+G
rNxfN5786PUk+ZtSLyk1jDr/1d+47UzX6h9r6n/I75bPvTY3oAJyIIPAcPd1YdH35gbYopBnQBOK
tW6QfS6+o9fmxjLbRQsDZgXmQZz9E1wCmTDGvgCTnrnNf9Jg+5UgCg0fdIEhljBBz/erRsNyi95z
0+wENxsYwmifZTX4MLlblYdsKnxwuc6bC51mZvclBw6FN8tmw9yj4gr932KH+47ve4UTsHohiHql
xa7qZUniWIe4JAN05ASoAueJctjOuHdeZsCekBgI1+fhcDOYlGKvTipHrFAJvRFeGgOHP17IFTZb
ZNYmwx1aGJZvKx/6U7eiMvvqqr51966niJohvx7o2gFMxmxGTAj+xvhL2Yha7r96eAL9pN/UjfjU
a4TD0wy41o84RnvstX13VkrbDsTQyyIBaKXfRjhqQxelJMbMi3jpXftuAeSi6fuqS/2TCKe/du+W
ihXePtgqfByYn7p3rMzgYob+4CQpstq2SdktRldlj5ayn2EUYlels+LKCHtF0lk/DUQVHWawAzsF
AsQVQBCoLWNQ8333WNUzIPmVxq9sWgZ7zXPIcj/dW+GAHSoaOr1154jmsc9b2d/ys2ZCnfUTbuv0
dzk0sN2qGmvrrwDiRXeziMr+PTy3X5FdFfx30pvlg286G4vza/FgEYgoFyfzm84GHPlYjcggrIRG
+k2EniUQ8CrjmT57nPGlV50cWI0L6BM2Y3x5WaDxRxEKi9BPQw74PkMsWsRNjDazi3/R2/6ylZIp
hZl+OGEhUxPsU6ylIInbt6gh5LmeqFBZgJKOGoNPKDfSc+UBQJQfftJzaqdPtc3D+Ug8NClRBoFe
d4t1MGiHeudVoFNr91F3XhDqgtyBZYp+HpTqip+3LE7njYuuyDMXjNJlE+Pfm/Pl5nT+KzQP4vn5
t3GJT73enEgAsIQFtAcfOM53exsQ/P+DoRUVNFY2Lw8zbrV3ucFCkXgFkv+ISmh2XIwi4E7Bf8EA
+Qejt9/QIJbQDjAcxCQFrT9kJ2+jMlMkGEBIU6eg6WzsDAjkhTvOCp2IzODNtTqdfcUWsfwh4Epv
4dGN9PmdBqtltlcWXu/y5R0HqwEu+YXVxjs01iPmTP2WeNjhdWPlvIbJd4I9GF3oBiXPmWMXjlkH
Vxjodr49mU22AO8mNAG8uwJr+HQ00lROezGQ0lxDzOw2wL2hcGi9mQL89Dd8X8IX19C/36zHJ6wf
an7juF1w4K/xCwwEChEG8iFIhQtQ8fu9utBM8NxievwCDoVH6jV8z9cqRVMY/eEltN88/AsCl3og
fzNcrufd4n8QwL+hQDhAumHzCe5WAN7OmMU3YzvsIpmnQGFB0DT4mdrPJa70OwJ3VLJw0a/7YLLm
yD5v4O7POMRGoV+4ckcNa11FeXkAlGRJhgti+UiNJySVXVbM8qvCej+5zwMZfnTOcAj01zDUSina
rUAR8mE1vbAkGt60aFX6/vQ3Kv957xEp/xGVJf9NvQUd4o+YXAIPuR66ebgLUTghUX3NRsP/YaYI
DQEIN7h22bLw5m1Q/j9759UbN5JG0V/EBXN4JdlBrW6plWzZL4Qsy8w589fvKWrkPAP43cAAi91Z
2bJVXfWFe89F8y60rxBvZYd/9e1W5VAS18DL/I9u908O5S/VKHNild+cTotbWlN5Db6/Vbu+UJZk
cBL6La1bSgDLbNuECwN1WjjKic/l2d3Z0qAmh8gKlORFXzsaRa3UrfHa6Iwp4gXQnclVMcXKdfd6
7bVTCDVqvQ0Nu2hvoplFrA6PTL5TENlrtV1lF5OWN6yIJzV3B3LdTqx51XD798Z8vTH5Yf772Tw9
71+KZuYk/hRCYvNlXytRnnUU1tAG2MMgBedR/VqJsn5Dtyv4juuKjSrw7XTaiHHBj+DFwzoqcki+
nc7VjMdeDvm4oiL6+iNPuLB+/FiJIv1GjgtTil8OuYM4vd9dmTmpmYmzDMMJRPeyXKV2gcKzlQq2
3CLBQ2dr8ZktWhefGpHwMa9hH4Rhlug6RQRIoXTtTRtqKquPDvHksPKNK4E6DnVBPa5fEcjNskjT
ORdo5CWz34EChJacC1NToZGR6/I7Yt6bsfHV6qzApRPWvlZXS+1jxW0sHbvV/hcwdz0gQ/rSwsUc
T05vKxehIa9Js5XK0B4n03jH2sxk+ywHykNMAHH/+Pe4r8ddXIL/ftyvs3j4XX0rvuq70455gTEa
te0/wKfvTrsgKfMPby3WOU7a22lHlQ6DGTKCYJ6+Lpu/3cWMxHAnAObg+WZP/ScV7m92yiZvAaAF
PogUuKb4NHx32nUU1A0Rw+NpiouxQPpolNhiRF6aBiEY5lg7ocbWQCGfG7UmDdeJb2UCpVy6/3Kn
COhxuuKPVxLyIKDIM3RkU2CSrQZgciHQyamAKKcCp1w6bQnITI7LC56acdOX6rUK1HGvNPpyAI8a
7SRcPh5rx8QjRjdzc918Z8bq7LVsWXCG2rNNSnCxK5RZu1c6eXlJ9KS4CQ0lwkiE7puXpfYLOEAu
2s96lxvNnuYj3JtOU+6yRrHueq1vXKlpu+PShsq984oVGlfGUGg38UdLgIfiSe2A9k+CR+TgBLSv
zbq6NcmwmC/+fnxeX4v/dAydni8KpDnRb56L7zxDFDMChoZJ4x+BxdfnQnj/6PMgd2ii8v4BGCjK
aMbNtG6ilBEOja/FjOCsEaCCJO5VlvFHyrjfVNgM9XQDfQd4LJjoP43WtKkbWitIg6OW62GN60IH
i4blT7JP8opLo0Zx3uND6+7itbgx2cRqlTfA6aX2WdbiYxR1SNsvuctQbrdUQVJ+qapF0/Zzp+Uf
8ubWhFrbH+ClWtwurE9ZlrQNhN6KMOD2rDQFovK/h/L1UFI6/Pudfnq+fCmW+OU3h5Kv+3qrqxiK
FCSXiHHUdfj1rYZZJcMauU0sPNYJxNdbHbkmRTcnElC+IFVS3rzd6mLZYWP9FyuI15SeP6mwf6cZ
Zv6BjFPUS7R/P1/rUt3pURE6p8BoNdjP9spQaVeeSmubsFW0lbMSrMyVqJ3JKkfOBotFMsCyMA82
x4MuYC2DwLbMIge1EomoQx1Pm9xm3SfHTXcxxknl9pNsHvKwDjYpBc6xHdX6bsR9e+jHqrtvNWwi
jUhibU1j1wFpeDJFSqvckdeKqdPyVZHhGg9zgaMB8Kw0BOlOE1mvqUh9xfZ7Z5gl4oc6WrbQepie
iJRYQ+TFtg7JsbXIkM1FmuxMrGxdC3ceiQF+HdYvzZo9K1JoW35aLDOLdAvIrPWUHDHGQLXkRSLI
tk7icMdg23mnk3yBb2hu38shlguTEPVsGrLNYqbhxpELCy9J2oBNZlTjTHyrTVpXrE7LaTuHkXrL
0iphLmNujIrtaaz3hldNHdrLwULbEZbSBuVh5yV29BG1yXAfwGk8xy1b1Z60L16dstABBOXTnWbn
16ZWnaw5VvYJVC+/MY1bUx/Eun/sfB7ad8tQTZfxBOR6nAgPBySx0ctJ83ubfOuZAPKtTErXhqKZ
byEBjHyoLKnfdyB5HgLyLiEIWZ+B58LFXori0Md96eFZyvF9xeF2Ejy6MTVu57QON12et0+xWoPH
JsYDj2OT+q0hh5tmlkHmyektOOvI1cEBeWWZSl5JUidvdTD6VkyoDj+2nWXV9S62Iut6iLLqzJZZ
dnUFVndsyg/8u+e5k7/oac6YQc1qr9Jrxcd8uVy0s4NVQhvxCI19vQ8CeKxhPhmX+dIa/Hkq7tIc
GnQU5d1lZOtnDu9tubD3jvHBLbCIbvFZWH4zKECk5Y4fMSTnbJ7zD1rfhm4xyKlbTYjn+jiwr8oS
pHuu5xy2fG78hI+0XyA887s5kDemOi47p+mv7da50pOofDQ7fXS7YqlISctVVy2mC7nUotYF0mHj
MYp2VVzGu6Kt71XdKjel2hcXet9Q6fDhY8EYqZ/hz9yUzjTcyHLLIjxpbWUbAlAfou651wIZJRHx
oktSYZFWp2dY8fwSgcxZqhzrSo+6MjpKcTlOrj7x91TVshI+KmZE0PRg0O1s6qkNJexQEOorpjMJ
vrbVEDAPyUjk6xqrpb1mbMl6ef77nry+Jzz5//WeHF9+O6/hq76+JjL0IwbdTLuZsax7wK89gvo/
QURiKkOc0Eo3/vqaiLaX2SLTQ1UDpvzj9pBFo0kyJ8YUleH1HyVsEu/yc0vM7J3fHuW/GNowj/+x
SXCCrO9hGAynYJAIR4lETopipd14YC9ovSRroTy3IlSFerrpuX2mzvZx1SxkFdrLpJ0LeSJQZNCd
ZdpEYz33R2tsmsdIxU3qosehR1U70a+WTUjvGog21i4bDejNCsCZYjOEhoPFEDROJ2t9/yHETK1j
Y7XyAJogKemKyNX00jU8vQ5JUNgAVx4WMltEwLrgfzwWlvg06G0PHmCpIPIjTfV6rVpOfOaGPdK7
batFRKdARpsEIo3netmPAptGBPuwrwRKTRNQtTxsP411OXhmIt6mBfRaXIafUxKYEwFlswSebRCg
tgJiW5qGjhu3fXYhaeDcAJUCduskyGsC9jaZSuCDIVX4AlBwloDCKdDh0ESqm0UA4xSoBjdSPw43
ONPzU16n6ic5iabrQgtM3xK4ToJL+12O3/ZsCZhnR3GwtbXpKdcMerRM+rAI9CdFjQXIfpjuagEG
zQQiNBOw0GDlhsoCISor1bABt1gRtg5glFQ/zU3NJfD5q9bf1VXHW9Amjn1vYz32OgEqdVrBLHXU
HjKDAJnWnBZmF4Aj3Go2jI3T94jpityKLhoBQrWMJH63dI28E5g8IqUEMTUQ8FQViqrWKTdWEyvE
NJT1rh2X+dLIQvlA5o70ie9kcdkXfokhswYC0ToJWGumgm2VLACutUC5zgLqSiUxPGJYyXaFQL72
Fe8dJVN9oQggrCLQsJGAxGYCF4tcK7wIBUJ2EjDZTGBlO/iynWgWU9E2GqKB5GMX7tW024dzVe9K
0WbiWa59PZ5vyyqP0bwC9r6Z4lR+yUWL2tCrQv+yL+k36V8N0cpm9LSlaG6lmDY3EA0v5Vq0i5Zh
Oai2pOzBX14z0ycsR7TKVmiOf0c2r9NzERX1H9cxLrjyN8xK8VXfX8dY7gRp6HcUJEpKkKhwkDEI
fDeyEWRKSnjk/ky1FTGF/Frcr82o+vWLGCn+SXGvi/n4T0wZlUaTqZLBUIlJ5Y/XcRjAP9UyrcYH
oB1yrjiC0HP0/hW+wDQaS7fJmndFJZdeDbXJVcgUd5s+yv26DwmJ783rMAp2UdC+j9DCjaj9Nq3k
7J2mO81VdYMQ93pK6o9Q8GDKl41n9e3HOcwQtqbzdkEw7Q1mQWUzIRrJ0uKlz5KDyi6d+BgiPse+
Zb3ZPVXQL7NS+qI4/U1YOJ8HSXo2jXZDP7HLW67dSQv3xJl0fpMXpZdS7UUm7ma5+JTm71U8NVO7
VCTZSVsn1jHWyvXd3Efv9DK7y6QWI1Nn3doFt0doxw645eyulJyTJJ+Jc9/lTuipbXlnRYdcbc65
oUrACbT34wJHwZQPSoVPnkxR0Oh9TUcwXLSDcZ20463a4CFv8opMiQT5fWINGIwM+9Gqx12u5Lu8
sr44lfIuMHKglPFuGLLebyrrSW0qbL3pYYjoiWQ9fckbc3QtB+dEr5Klo4XbIJdNOgc4OHZLFle/
nPBl6vRi9WWc1mTUZLk3OoU/DAvi7aY7a9Ms4XfAWqbp5UaWUHom8viJr5z9UJrLQx2k96qWHwY7
f+6s9DZqh6suJsCrDsp3QVkdZ5xPbt+SiGMM+wSStWd24CC66jg6gZf01eARuEJNLqA+fTVLF/Ws
z5uQh+V6ieGYynB4Dlj1+j3vXom+Z1zctJMvKEiP2coPyiAJWWVxFWnhB0Ughtqyew4plNHGSnv+
vzQXAkhkCzQRJYD9iYJTIUcHcFFGDNhga/FmIFJ4U5dSuqslvfaRG9duQ4CYiWbuZrGX6kHNbGM/
OSU5YyJxrBfZYzMhZAhRIQx1jukSXgOegqiySmSWaYxbTsh+ZZdXGPGdyDZbRMpZq+ajx62OvUAi
1z6nHXELkYuWioQ0RWSlTSI1TRH5aZlIUpvWTDXQESlYiJ2jJPlNxzKf53k7EMQWKSSyBSKbTVtj
2ow1si1a49s0keS2iEy3zjS6qzAi583sSXyzRfYbPxDVxdIAjUltfadPFeausCRt/H9txzyW6Q7j
xrosboN1BEnITPpgrrh0s+2a5jTJcUaMFQ4XxOrRpL0Yqz6/z5sm3cWrbr8O8jw46dpgjxvA/mj7
01ehvy5E/xrqfwa9afs+F5aAvF5wBwDkEU4BM5WHTSQMBH97AdELmMp/GtDumyeCnn+ZLK1f9c/j
QxCbTVwzspdVTbDONP/pBQhiYziC2fwVgrQ6zb7tC1B0qbjEHYH1/2HcySqB/y4ahTfAzZ88Pr9K
YsSrh0qLjBaRuSJscD8sDOJ4CGZYvEdbpDHGk7lp4v5WrbV9kPCfM82+TXaPJ836J7ZdRJA3O2Iq
NLebQzwAyktSSOQRshgLlOzcZ+Uj7egZq/om65TTZGSTl5pkORFnJDmEE5K6dRPMsdeC6kd+oEuu
GUctoeaF7sdD+D6VpHsDzbsc9A0EsOA2j5YjZSu4DTKtWLz4Ka5qrxO1fDZ/aocp9BjYHJtWeiT0
Dm8vMV4CTFl08q0zwCUrQyf1JHYIk10GwGuMfZ7EH8JG2gX6dB3poNDC6cvITcoEqt9i2NzM45K6
eWh9aGTrg6Z3flCKuK/JUGixGTaJvGqtXS7rcrSA97SJ5zjtVh/xKY2Tc52NQD96ufLsvtxFKhaU
3AhuMf4/h02Rut1gvViB8TEuSjKuwZgrcu9PlnKuo5IcWDM0Niio3KxV5023ZPugH0iSa3g0Jphn
pKH5uW7nMEmw4hR2449zESCczxzPqfSD3Ta+thAWNeWyF6hx7c5Yqzx2mdd67ZzkQH9iarY1axxk
bcWfVUWtT93kDSWcT6PqHJe/F09Z2i3Dh9QrZ6bWUfu5iVr2MVW/dxgu5bPJxDBtP3bmfHZCIjQb
jB+Nom+4MEnuBA0TKYrvWLeI87Zw5K6ysry3w2x00ezD3WEFI8MH0rsBM3m3H9OldYtyAfTTnedM
Hr2Y3DaPcdzkjYX+qJXGhSRT/NSdPPmR1fmq1Loh9hN2a17iVFeZ2XlpGKWuYSn3QxM+ynpM8jL+
gFYa9kpeobR2pJ60Lbo0OHHMXErpQUpp9iioOG60tkta8hZW2j6s7NBVW+fG1GedwBT7o/DR5U1a
+N00QEydK32jK4WoiLoLdLZuBSQoIp1syMzN0I97eMXbqBhvMZnvg7l7Im+owfSWXGIPf6y4kfMp
eOxj6pVeSr/weU/cSBqeI3PCipV+anX9Mc7HgM0aVsiq/JxSFLgIcEhLl4vPCUYtV7YLTCO18lHR
al3fB8JXDJxkwGM8iGMLECjb8LKmxpMd0cR4YzLPeH4SfJ91ZAAYUtbALZpPwrd6GIEkcWHpJJbr
7+uwToocKvV/b02uXrL2t60JX/X2OjDzsWkkHFVsbVd12NveQRC5hUTXWmdByMwZ0ry9Dq+YCPYO
/7gsGD192zvwcKD6RZLzyj/+k9bkN48DuwaMy1id6ZFM7adBUZwGLMEqGc8s4KPezWBctmTz4Xnv
hPuddh6KFZRh66KgqChPlnDKR2z35G1uQczbpGERjB87hwAXkngL6zYYYqk8Ea9XbRwnYfSaLa29
w5A3jNB0YHVPTE1debEvcLOSpKVX9CkC7Q3iO15h32lcmTFVc5xyc65Cddlq5OlzuQrYh0AhqO7v
+X09v/w8//38nl/yT3Hx9Et5w4rs+wMsO0K1yz9vdPhv5Q0kE4FIXYms63bs7QCLHTC1DSIF7uwf
WTsce3xD8Hk4wzRuTEH/oLzB5/9Lbw1QUnzE+ARR6Rg/eewJIjHtZclwSoyKT7/FITK/pBPzOHO5
jhV4Gw3DR5gSzR1vPiahMTKPg+i1o0m6gBHXX9U28YeZmVyWQ4x1rqoOQZu8cNQpUuT8aAWU+O1i
sRRJrHMUOPQnSbBpszHHr0cG0AxVvsqZb3YDbuuC2oiBf2SSZRJI5UWu17skkyOvaujciv6hZq3i
NQTKaThfi0QfdvjsbuyRuapk0t1hRt4H2PhzrYw8S65fqqYEAqKh9ZCW6zFXr1slKDYMzFj7Zdiu
Q/MwaBH5P1af0i9Yu8UZHFcdx63RKPUpjwf1gv7Kr3Qz9QN2QAQO0WwXi7SjYpu3NkbeNoIwqFn9
No4nrJgQTLQSUgAUk7Jsmbim9F1lQ4+dE5HnDnaK8TAeNn2gRZvQVD+BKNrGOebZpI4PbKY631qy
bd+0l+bIAm+WCH5pGC6yJfSLUT5IGZQ+2pkryyo9RflUWPROlSGfx3CGYqZWV/ZYeklzM3F9nKJB
ulaAbilRfgZ9wNACk4tf5GPjRnLMNcXEkqvqrmUTxLTA2qqNvRWiNG8c47sp7W8qmW1R2o4KFOj6
0uytTSW3sZeqys2iq5e5PGB2pQ7Mo/oY5JOyy4zwOCWUM2SOQF2TnHNdd7hAczvmh2G5VjdgR1aj
2xZogTsIOGOTBGc5mHQXJt4+QlPrzlN7TA013TQUSYqMqTEwQDAadxnhGgjGStUtsmzymwn8iUlE
bT5qgbvU881QOx/VDOboouaxp9rMbSt98dgNvVR1sYmc/MYIA69X6vDGiCWtwmuNe3prpBSrqBJm
vTY+wXTIGNuIyMO8GFLVrdpilr10TUVURyM92GtWYkkwHmRFu4KoN4RmHnnpolrl56KWpPgyCkLZ
eP57477euP8poLl9ytvfwc0EGeStYrBRkmGsAKoLPQSNCtK0twsX5C6/yWtO1A/dpLhTsWSIQO/1
f/9WLKBkZwnFIgrwH66NP7tr0U/8OMdEP6HLQvAgXEQiy+eHVrJI2V0tY5yfOmdUUBWIl91eH/km
y7kaZjOsTpqoAkSWKAWBDIqJJYuk35BHv1wZVtF8HNFC5ntwu+lZmbN5vKgX2EHPyhqVOdRFpN6P
tbWcM2gGEXdWpLCjkvMDy5PmJglS54yQrJZcR5+yCWygERMIjpyeMh0OAuvfIZXvZgc0ajcXESOW
6KoaTZiYzjj7ODi0D1MX0Tg11r00aI1nJ+17g5g3uMHyVp74SMaU8ttGb+g/GuJz826Uni0bDd3G
TrBqMIMicK0dGTVKcgaAyrwIu4YOse3v0jQYPBm8gbvI0btwCHxSHf1GbXu3kDKoV3K/H/TkqUwZ
8BnMeQ9Fa150YsBoaNa5J+u20aN9WCb3+mKz7ABuOMakVHf2WW7sfW9sMoe1l5xsOn4t4IVADQTx
1hsXvrXaphtUu8InqGEbNay+rMw5FVlB5ziDZg0mTC1+TpVHl5BtA2gKJG0rbiwp1yOMfr8uzY+8
Lp5Uk3Q+582nILfOSRlfSwnRXYzTT7pVPDOZ2raLNPqg7T7Lday74ZQjqXDk9Jl87nKX9845kyuI
MqUGdDlV3tsFF59cfJhyieW8GuUbJYs/tPVw09V5swmN4WEYnVMSl2dElod8wm3O9PspjwY/jRkD
k3l8KOXiuetK2CNlnXhGWQauWnNz5uHA5a0elZTweLPsQVrp7AqluacdNKadbDlbsxjZ3FfXS1I0
G5Ao4Dy7eUtxThPc30qhmOapLNVzJ95HqrqPJrhmSdDh4FeTW5GX4EGr4r42E/m6H3rp1tba2q+V
tHXVnAl0FtvRuSpZJ0aK6sPzOvZBB4DGXDIvC4fYN6IcSm9VtzfwV4eTM/YbArJ5evMJwkB5WdXx
504uBr8dEh6ZgdD3nsza4G+xu+6RqDT/q9i9e2pCRO6/FLvrl73dvYze2Agp1JHCVrma29/uXpEe
S8gZF+CbPPGt1l0NQIjgvzPLv92/QrlIiYwljW7tT8PPhK3zx+tXaApo1TDMcf+Cr/rx+o3KWdFr
wlaOQxGa9sZZYaSZ4JLqs7Jz5BYyxDQHaXbdrwjTsm9R99iFrjB0UlsTEWNc5Im8ga3dVw/arGWG
TwNXVlewgQiaHQIIcx6jEynAujlAgybWJQR5HGH7xzQfQh72/hYCr4UAj+e/t163T0Vb5r8cRsPh
q747jKDM0YVYIhdyfde/O4waOnTkJwyR0XpwUr6dRlwVloCTv+ZDckjeTuN6UMGi8h6Yrxkaf9B5
rRTTH5aafEJs3cQnz/dIN/eT7UJWe/RyeagdbYMFRRUPU3bolqro7xG3gUpMrTqodpYzG6wOYyqX
4Y5RrpodZGa8N7JWm/5QdJp6DwwVpxttWbixzaX3WeNyOgN1MhGOCBp5ogYcXWs9x39Pnzh9XF//
dfruupeX7OWX07d+1bfTh8sBLSqpbK/ribezBzlBBF+xM8dE+Qo+fTt7AmGqkmbFEmQV0rJqeDt7
YqlBhgTxbiLnTeBS/+Ts/XoTEjqBgorLWuaT8fNNOOt9YbVV6RztOTKrTbMOO9HE6Ydy6JfUT4sx
o5FepNx4kjFCXiRUYPA89IIh+kUlQI7Oirsa12lSuQISmpolynHOsEl6WtXavZ8JnkIYJVR+Jr2U
/mJpXXXuJGtobv8exNeDyBn4j2uwzIAh/O4k8mVvJxHDudivYRogNeAHwy7v/v9Ae3MSBSuDqSjD
obezuEbkchYZulpo/cVj+nYW126JF4sRKj/RPyTt/voqs6oToyy4Nha2XWHr/H6/phopZkfAGadF
t2pQZ0bOjiKc4PVdVtXUP0iBJkl+by6m4tkFS+JLM1Gm5q6QBik9Jbos9b6FxdzZZoEWUuZrc9de
FolamZ6cFbnh15BMnuS8UYP90GRt5PXB3KhontVphNk0tG3l/j2Or8eRlvXfj+Nd9NLEn38j/kSy
/vU8ikOHBxZE8zfb7T93o/hXvNaGGKSjiqDw+3YeV88joydG+mu27nfv8spNwm8mOM26WAX/wdWo
/cIc5fJnsUzsDpUnpnQxL/3OHwbwL1NalN4nzChgCszBIRAQhEtVu7RenXmZG4UaujgCiidZ73SE
QlFGBO4yaF5Xz81j0VnBuE3Vpr4dW0uPr5PVf1gZk/JQTPW9KWSg4aoIHVd16JI6vezSIKMaNVYF
aVDPre0vUpWVjACn6YEaNAT9iTaatVzS6l24WQQ/4e+pfT21/2lqvIvpaH/zmP/oaWQIL0Mex1/y
i4NXhDpzT3JwX0XJb1eo+T/sitysfBVrqvV2fbtCaWzwcLHaMt6KgD84s9ZaK/5QS4JiwAosi2qW
7DexCvv+0EqdITkBK++TrhLptBu7dHrsleRo1TI2QkcC6SgiwQoRDjaREtaJuLABie2hFxFi0pom
xuVJsNgaMUbW2FwrGc0N8WMOnpVLFQg182bCyRbyAq/NSiKxrHeAYepB4OlMlOAhRuSbzSNb8EbE
nVmvyWciBE2Wq3IbJLblkvoM3E5t5jskhdKHUgSo9SJKrReharqIV0uFRCuMA69CszX3osVCeqCi
x6oIPpmEvMsROi85f4fdMUZlPFz1KMFGFGF5kR0qFGJjU5eHIO5nvwj7T1jnIYUJQVmDsqxROslj
4nReIpRdRq5szQxFdaOVl7kQp/XKdJJD9X0jpkpq1Zp7hHvbKEVaQMLHZW+pBLKgdkP1THQP+rcl
T++KKnhc+L380IDHilIuEIq5Xv9SoKDTlmnXo6gbqnYmZ0ivmFmwCggsIClF1d/2pXTdBfmFVFVb
FBEIzhtiT+ZWPUyo9+RKeV8IOR/Oh3Oix499DvGwcXbBIn/Ixvmga4HlOUIYOKEQjJYRFcAUPKE6
uEP7e1clSuIWerDNSvYLvaN42DZeyioEuYkOUY/Mzmc7sldjUrAlKLK13myaynmWcgeLd3uD0+iL
U6Y+1dtTlzHWG41SQ2WZnjuEkFWbvmBo0siEYZQDg3ny5NaZtrWdbE2ElGORgmpBWglM9aMU9tdx
VdzYSC/b2d6HE76aGFFmLMSZiDQbxJqmZKqoNtFvRvyh+Hsw8YmLjROeo3et1WJ8qVB+MjyLEfml
g28iC9Ugv1qpysoT9bvbQ4WtBB62rwNlg6YkAfrhMKMXGFk9Uu8iAZad0aaxPDFPLcxZJMe9aweK
xbfPTkuAaYtQ2aqTc0UrhhSbnY40p091gkIbpq0jpSYpVGBue4CRXQ34NiqzfaNn8UGDiRtr00lT
4s/qMB9xZqLaVPpwG9cy/Ghjk+TJ4I5qObramF/rQMrsUdUBNgXbNqo/gRAp0FiC603bXN3B0AeN
Ccu3rkD7UzEBo9Q2w4ASnp9XIPC/IEl2fK6wwuSErQhEsAEruIbxmcIONgVEeBI44R6usEKh5C6Q
hqOUTCCBHtaW3PISaMQO8TyTwBNbcuGHjr6VWoSLepe4hHGx1CYSa/5YjQZY3wdD2Q8PeX4tlfq+
AoLcAUNGlXRwlviyVQjhcVhahdkxAZ4csptCPGXsTbDKwxxDxsU+Fo8HA+zyoqi5F9iYe5zxoJAi
VDUqon5AzYa5sQE3q1K/a9TuPDr6g7aSnQXjOQL2jOfIt0P2NkCgO9PElFr5siIc17H5yZ7HFDxp
84Dd4D3tvoTqUb6Zh2oTBjCm4YlWQkLIXBcooR8M5YGZqINGvdyhiY030WQc+hnlrwXDWoZlPXbj
M/zUow3juoZ1La/Qa+jXKhRsBPkvkirjaBouLH4mXhMPT1UfHsxoOctwtLmcfHWqL2v42m0gHRN4
22UKSBr+tlYmn7vM2NAyfkFw7VtT6BOb41Vwu3OrI3DAQkoP0Tvs+0M1AknoYX2PQ7fH6n40ouis
wwLPYILnQfNQYmCQ5JOOa7CeCQQvND6UwMSHRTsGtXGFiHYXxmHjItO/KMGPh7CW7by5C5t5p0ep
rwlOecKCzOInnwqCOTPX+9YafAe0uWXCXBas83YYjwnw8wl3mstyY4c755SCR1fmeW+AS+/j8HPY
pucszq5y2suZHDQdvPpYWjcLuPVCYgg/dWRlRsgbALLPss76UjDa+wa8NtD20uCuB+IeKGi/gbqn
wN3lBUMn68Yrp4Ns0uJh47H5wPd5nADDZzUja6PIXei2Bz1tbxPWDIhH/ZaLRtKNLT9l0O+5/NDA
SlVhpvawU9squXdgqSJL3sWwVXUJB2cPbTWBCO3iV7tr4bBG8FgJ3Di0MWtaOK3dbGLwANxa2ua+
guTaFQjhELEezNkhXwqSBszXQcBfmdA8DqmGD0h+HiKy4KDEDpl90KDGytBjM7m70KHJBuReeFab
+GQzpkiCl+PiKF9yCLRhFO0pSh8i1ucVhFrNKvxAIGuL2riz8vZygmUrbJMVbFtNLu448mxTod5m
Ya8iRpQvuQAPQ82q3Ezm6wRSLo4r3Nvi3MS4mRZB07XA6uZVdo1LdaHlB7irGTzXYv8hiLwqaF45
LDwNVK8G9D0B3YsNcnZLQfNtwfqaId8CmF9+2kcL7G8lIy6bAQGzSPIrQQYWYme05VvcJI/UIu/1
kLcn1ixfVtvtQOqfDmS45VCV/JRm4MNylr5Do3tjAiZ2SvU5BlRcB9qlA7hY1uyDCciYKiPxwym4
B9V4gtTrzyCPG7s9JyCQa51H32w+2Ll0pcXBcQaVPGbydQo6mdXfRVeZt9NAJJBAa/ORKkx0kxHQ
5VbVLskS3+pF/LAAZe4niTzk9j6M8ssaaLMk6M2m85zBOM2bxEeDCFAesV8K7nkR3OeCcZxWLKcZ
XFqSYIwVgGhEaJbE/kUKNg0AaQWQtA1QOtKTfTWN1wvqswngdAJ4ulkQKACijgSRugRNPfQwqgPV
uKyBVk+z7aOqvpEEzTrSpu0E3roHc41197YGe22BvzYmzQ3M/iYHiz2XzqdCGS8cabpoBDc7y5cO
N1B2mZZBxC4QurZlT7cKuO3SBLcNflvHOVQIHvecRntZELpbUN12OGwT3dkttbTpDFjeDBphUA9H
1WBxSejJRgP7neIAHsGATwFOf7DgOnjwiNVPBC480rKrDHw4msKtasITb0fuAQDjTlLdwMXYl8DH
gbhcWoJGbiKDcqNBxQPXuLhlU+aiaEcz/n5Y7lpIS5Otxk7OYOlD1Xt2DOU6ybp3AyT0JQa7jE7A
pcF8kJBABDDTo7ElsWR5nGGpy9Z0JR4+Q1suOjjrE7z1BNWHGgzw7VV/SJaDNhe+Oj+DbNoagtZe
Sdcm9PbKUT8M0+iOUN3bik84lHcD2jupAXsdc1gMBb5d0kRwErrBgMTIN9uOxfCh56ii4x87XX1K
SRrQbw3IYeV91DRWDMrakrun0QhM1LZ/e72111P+c2D2/on5zq+9nviit3GZBYORMRS9/ytKjMHX
2+jW/p9G6jaDBkaxP7HExEwMJB7brXVPpfwwLmOWwIgLipNGb4aF6g96PUBG9HI/9nqa5VjovkyU
YXwX/E7f93rdQiEy6nmIYfKp6UNKewTbGYB2jtV0jhRSRgy93/LneyRk9bOjRhvdUWrXqZxHnIgE
SxvR/aCqu86Or6Y+/xIZo3ORxdG5iJtHu4ZnEOebSFL3ZlAGfqTTrvQxMuNEIqp7LHYAIq5TOo1L
Sw02SdRfRhSrblwlx7nEyi5Vsqvq7Kf7iogKKf+4mOblSAhRR/2DEplgQbP+nJfRjshvgqwBLTQx
UveGgKk46c4q6BzEWdr9rKT3hu1EGC6jy6UNLB8BxXPe6Y6njMOFWiW7wSTGc6QoteRMR7jEjVgF
R/QG27Aqxj39X0Q1rzz0LZ50TZ9uomnxnTK0Xcnuj3LcvUM3PXhONG40letTNkvNcxSGiFL0brIq
Vv2631iYlXJyH50owChT1FehNhwDYjiZkPdbegHD/T97Z9ecNpaE4b8yNfdkJaHPrdqpWsA2ieMk
dpxkJjcUaxgQCAkkIT5+/T4tIZsPhR3ncKGtGlXNxQR8kFp9zunT/b5v+7RJRkOCVjDNadqKtuTQ
LUIHY+18MQ3/o+Flk47T2N4kDVpuNUEaNOCXAXSIPqz9GGTZOqM9aLT6jJxBArq80SLt9CfEHjrX
2joNJ0YU6V0tu45n5l2PjratnpWOIRR47xyTRq+rcfhpMnPu5ovpe52/nGF3VA20TcvaYl/NiT6Y
FspAI68/szO7O/a8z6tsdB2as/texFlqMjc+b/X4q0cADjprBhcrfNSS6bK92eiDZS9659nRx2hi
zrozzU/aJJtnrXTd6y41F6FPPwTTB8eA8zEMtfm33nKyRT7D/7LMMqKBcAnSYTPpwI6mw04wepu4
7qfmarp5G20XH0lkLVtbZwZaY7FpoYr00aRhTc/LGi1n48TtKF0JWTXliL5pOJ3VGIlcbQU+IdGA
1a9XEzpc8nbcVOtuXTCvY338xd1Mv4JKbMCuW71vpHpn1hwPvCDWuhmBv58jshBxBp0V5EitbTAB
tQU7AO28lj4GkngTuHovuvVppvVpFM17M+Iza/E9EBwOXVhc814XdM4kx++irAuWtzmXsvJ8HU6X
n7dU27Yk6UxoffRmXfq/a0UPrb+X8SJlRzn0TKKZnszT02Vc8mK7ZVzX8u5VMIF0lylCteJ5GUd5
nGLabnEnU1am65w3mo6EDLoQLqxWJPleKh7Il6IpwD+iCKC9VqO0SSLxcAXXyHCTsaPigdo/2pOH
K3gyA2vjTprNO8JiW+uA6nZuMo/jZxsmmog5z3NlZ0Nfm72+NfJc77ueOmu0w4TuRqc3mG+bnAWn
JWYPnsY8uGluvPE9JE4bdcm57ZgEi5PUH0QOZL7myDZv0B3xw1trRaePCYnqZHo1622jjubO5kkf
zmE6+2KnOvobSXoFF7WFftuiG2+AL7+bZDAnID742+3V2J07f4ciFDKkiMyL/bEPP0arcBhXODF/
VcYiFOEgPPO6muCjqNLhrWUs4gn7AQlzk1hlh24oHTkv3blklwE2oOjoHMQiTQaUeAQRvhxX/opY
5LRWggoYIhkGCQkDRTCbmsx+KOL5mWvr6YxaSTAHKD7NwYWZSyZGAIdeIt23M2s97mzHwWbZcb1F
sx16vm53k/VCu7dohj278hHcRUhXm1rabRO4m/2edRoidCsln0TvZKojX+kfsUhv07wGOGk0ew1Q
5pQGfdPcrP6IN9KraWqm4f1kurA+akmf7hJUqttrfbFquznO8e9lt4iez9b3vg2DIDn1WP2luIdC
nXAIdAAOhlMU40qPzet+Uicxm0CvIO6wvpYemxf3qG3t1VfKSokU9yg0g8MFG5FLxbzGYyU4Pgye
iZxlgWc0yjXH6o9Og7wh/TKjO6C05oOBfFc7ytuPZMlo1Hznzec0vafDGOJyYTz6j4YA0qiDRIj/
6KynTvR2Spq+QzlBazV1GpIYS2c8afXSZG1+EJxuE2kLrQei0sl6y0djvHFjuNLT+PeNlAftOJto
76ZT1/wuCmD9IK8kwiSN7ds1tAnw7pks89tcJl3L7KxrFurpf3tv4b1n63zfoCL7AMgrHHi/1GfA
R6a3JS0xAWrnGvzP1WkRuoOKRn3Y2ZFySgcWsV4Keo5pAXEUVtpL7ADex2KdpAII+jvHmr3CgVHG
O/Jg12Mw/qMOSRDBpDpcc6OGjgoauecPq/HaGNAfz75aTVaoatlG+La3Hc+vViJtgfDXQvS30o1/
Y4B8RtbBcTjgmO5Xjo+QIUbgry3R8IrMZfT7eJwCfE7sTXcpcl+RCH+Fc4/cOq0WO7AkPMinCISl
uVSYiIbNRD7MmSPNxtkl/INmvOOWQ086csJks0R4TEuRIHNFjCxaUTF0QE62eplmdVcZBzWvh57Z
doWyWSwaZ8lmTLqtF2pv9QAi0ny0WLSbooq2Rh7NRiZtBF35SxSPu4EoqC1FS20sqmq2g76ag9Aa
e4fbTpBE6sA7bd5GyLC1oyV6RZlotK0Ra1uIalss+m3rBYUBLUQHZCzqbonovK1F8S2bWg+6iPqs
VhHFmm00uzYWG8Q6ZqvwnRGMEyhS3sATHblEFOUi0ZYbBfZDuLL967m+QAuEnci8WosSneGCWOYE
0ATOvKToMO8N7Kg3uaICsb5dWNFXba2nNAuEKJ7Y1sNUUrfuBu07BxG8iRV9ROhv/dmmXydVyQnq
bWNRzZtlPu16l5vsEcT09603WdKmbwnHXPT2aLuUtOzRwmqbosa32ELUmQMPRPzQeNiuMupykMGl
FV5wQzg8vbVF2w/KrNPdiN7fVJT/LCQAtWzWuHGsRvLNXM+z1lyUAueiGUjfbu3PuZG5X2OUINZW
MvXu3cCdN8hiaYv7Fb1GzK6xpbDRNpw4+TTj8HRve1NKTY6bpuMO5zJrer3ergIvbK22SOb2EncG
22u93mznn+cIAtif2A7s9G2WBNry3XZthMm3ppmF3xIjjPwHX+TfkONI27pIwq3RhmuE5CCW9EeF
mICO0goFOWJfYPcT45pcKupySFpl93MU5/5fFtN/PK3/ORpGnX7ah6vvp5v75TDePAwR1UqTco2R
Tz8hypQ+Rj/3pfMD7XTPH+mv969f+4OZH3Z8VDj8p3R/lUW8R2RkD2Lh/KbyOz43RtDnwZYDBjcR
gwAtC1yx6RXXr78EEYLjxccNCS9M1CAMqLjl5/zgnpF+ZIbzT1jY8/x3fvwExB+A5nk3z33iLOc4
xPorlmCcPVMQ4KObmp8vDk3AwRZNJkk0Qh9FlGnflc95wvnHu7gJBG/9amc4NIF0mgbwonMuzy+2
yUNTGOzIqNe4JmemWvqBd5zh+Bk/QBWLDDFNpMr3fWgEkHaAOwG6Fz5Xv8lgq08GZMjweDkmH7oA
+gAEhRpY6Z11ihWohjb4maXxcDbwqDTOA02+mw2En/uOIKcyCgUGCJHCUQrXq6EpmMbKCwM6DEL5
AC0v15FXSPKPxhmW1dRq6g+wUpSNQP9RHVVdXZT55GKWHfgDe6noVkAyKD6v6UaRw4YV/YFHhS9B
tAjDTK4jU+Rhg7SMQsy+phsFBUPVSeFyptUKEOoPjUACjznBylHP3VI9ZJDqLRocHMZzG5x6AsrD
aNRrUBRragS7iGVe4v7XhwzslrDeAB/vlsejnUKWR9H3h41Z17hJciuKa4IYQSgxtFDKr5PgkUSP
5pCv0XZWqqs/qJuClYGOuw7sicMtQupnpLKo5e+qGPULFpxj6cGfmQ204YTFhDpPfklUtXemRJvQ
ySma5u7zus4JacKiPCfoxQHXa3d0FDL4vilkn0QDWEcrqK5nCU89joZlSZ2NbXAXLBAXHRqBdm3A
fzhS1HRFkFqfsiNoSK2RzqYck1+HNshl18rSTi1DBecS8bPox0hBqlgXjvwAG0jtnio9ejJy1XZK
qAcM7hsRPWUj2O2VRwEDGq22IS3dy/NWXZfIXVCnEjuxOkCIlaRS8daPvEK2TA5cIDtq6w9Sc1Vc
HjhPcbamJQY7glxH5ymmhqAnWTx2S2hdUw3S00PZFLa0mmKtLBbK46nhYQqof3oZa9f1WCGxn6Ip
SMeiy0+fr51XHEUPJKAAx9LfEKXe/Cq2qfrFlNLoWtkUyHdS03OIEfaDB2YGUG6kxOR0JVdd3UG6
4SjbgDhRpxqzCyGOZoYEkxwuIFkXlqhroQJ5gwuYQnNtExZNdSpOTEFVi8NmfQ/c6ssDm4Yo7UBF
K67jTYOVkqwtLUboXilXca6t3fIA+fsC/kAmHn8obXFkijw/LQkYkRJmFtbOBgTFyjYAEgNGRuj0
xes+yj0QU1LNkbREbf3gEqkHmqeShqL5QXEd7RZAjjUQmvYuAyWSwrV0B/cSpjCl/QOKbIUlTnYL
/Q1IVkRadtFDEcTWb2ZIz3fFjZODJapRGuDJH5gCkINGX2Awt3X1h0tkIEDtGxrnjGK3OAom5ZwF
DwsYpyDn6zgpcFVlT6AtikP2AXR15fqQHzZdlMKEP5Bf9TSFtUsXqpy7MYUFqBiFk6M10iOPj4CK
Q0knv2q7Rl4ibKBhKclohN/z63jL9N6QyAYCgFpx+XkdZwakBOWZAVgcBC5ef+QOEjohaAfDEuCi
XHXdJ+TGFfcJpgSZakH2HE4JOU6QiaPZu1fTtRHGpvLTwwmQMoVlvKRf90/aukaavknf8efMS03X
RpEtV3QE0m2EycAeX1CP+6Yg6YDYpIG2yW4vrW2mWj2MxCt0D7+gblsugfumEK8gMUkQWVi9fvHj
Sbec1xc0AYIhK9YkfjxcF6RiwXRpPsOiapp8KpGKKuECFQkqdELGrwwfyUXS6QT13zIjU9ttQn2r
RIGOoxXQn5eoYH9KSPGGdGTeXy+fMnUNoHabmYpXUMeSmqaIOv5odSAdCZ64rokXopoL7BbCSpVs
49Hy4NFanVNlEwR9aZ06ho+IG17ABrxiWIjCrNqfDLI/SIIeYH2B9qjpupAL7itGDfYbmO6Otguf
Tot4rAtoVhFC7dyhprGkrV1iiSRm4JUj+FJch14hAZSlN4HT7iBAdd04T8jmPxM8UKaQM8VutzjK
wwmKXOg3lH7rGU/DhlReHahUUMkUBeJqdyA1DY2TtMMuyKyrO+jqlSuOFhZNkVAdqIyj5LjNZ3lX
u/wLr/CKvxB7PzPY2mM/GOTcNX+YVFHcfvSFktR0+vkeJ6ugph18Vchsxa8X1C35/98OuG1GXpbZ
+7Qs0+Q/tfv73TOe/vrBj5UPVv5j1x/G/fhpvMk/2Ozu9EN/BgXu34Mq9jKp8ZJkVkHD298vz43d
6sfhMCkHemGrCUHn5UGPOH5/efAh3TrCcqC9wXFS9cGF1h2Oqu6dKEd9+ChFvmjYX5Zj7d0+Wd4L
jL+aVSimgxu5xODLeDosx9m7cVZ29RtfxsHQH43LofaGJ1xQHr7dTypeqWB+LzB01g+YZ+VQL3cu
0EHl4Tv+07SqSZ1gMy8weOYPKl6psErVB1+GFbNUkHPKQ18NBptymD17X2KGXs1mUVjlK5eYntdR
klZ6yiWm500UDIbhL1/7QVDpMJeYpjdxPxz8ch3F0yoTXWKmyi+kp+9WCsPKbnMT+6OqpV2AjMqD
d+mdws5R9XpFVVF5/Ft/MKgc/BJz9X3/LlrGFSuBQNiUb/19NKralKQ5i/LYd0/dYRhXrAZSP7/A
6G/DNKoQ+UQd+CLD3w7DrV9l90vM1run98NKw19iot4N46cqf/QuMVPvojitivGk2KX+UqNlmMZ9
PyjHetlCvEvM1LOd6HP9BoXQ+mPgZ5Vmv8REPd+DXPXWPxElPVX4urCqlV/q2Wa+qnd+tkGg8uDD
MOPUUWWYS8zTB/9pHLBrlzZ+dnYg9eW/Kfjjw9mmYaq2Od8nVHn08x2mlIc/0wpIeewgmp96TA4p
VZ5Kn8/ooSrf97lmh+qDL9Ok6vybp3aV7XJWY1P13h9lQzrdkfIspPKdnxMqV73xb/24Ym2R0or6
bZ9RiFS+bUn0VGXAbEl2/o9br8rGPaOrT3N0peRR1Z8d5iDlG0/BsB//9l8AAAD//w==</cx:binary>
              </cx:geoCache>
            </cx:geography>
          </cx:layoutPr>
        </cx:series>
      </cx:plotAreaRegion>
    </cx:plotArea>
    <cx:legend pos="r" align="min" overlay="0"/>
  </cx:chart>
  <cx:clrMapOvr bg1="lt1" tx1="dk1" bg2="lt2" tx2="dk2" accent1="accent1" accent2="accent2" accent3="accent3" accent4="accent4" accent5="accent5" accent6="accent6" hlink="hlink" folHlink="folHlink"/>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'Map by County 2024'!$A$4:$B$56</cx:f>
        <cx:lvl ptCount="53">
          <cx:pt idx="0">Adams</cx:pt>
          <cx:pt idx="1">Barnes</cx:pt>
          <cx:pt idx="2">Benson</cx:pt>
          <cx:pt idx="3">Billings</cx:pt>
          <cx:pt idx="4">Bottineau</cx:pt>
          <cx:pt idx="5">Bowman</cx:pt>
          <cx:pt idx="6">Burke</cx:pt>
          <cx:pt idx="7">Burleigh</cx:pt>
          <cx:pt idx="8">Cass</cx:pt>
          <cx:pt idx="9">Cavalier</cx:pt>
          <cx:pt idx="10">Dickey</cx:pt>
          <cx:pt idx="11">Divide</cx:pt>
          <cx:pt idx="12">Dunn</cx:pt>
          <cx:pt idx="13">Eddy</cx:pt>
          <cx:pt idx="14">Emmons</cx:pt>
          <cx:pt idx="15">Foster</cx:pt>
          <cx:pt idx="16">Golden Valley</cx:pt>
          <cx:pt idx="17">Grand Forks</cx:pt>
          <cx:pt idx="18">Grant</cx:pt>
          <cx:pt idx="19">Griggs</cx:pt>
          <cx:pt idx="20">Hettinger</cx:pt>
          <cx:pt idx="21">Kidder</cx:pt>
          <cx:pt idx="22">LaMoure</cx:pt>
          <cx:pt idx="23">Logan</cx:pt>
          <cx:pt idx="24">McHenry</cx:pt>
          <cx:pt idx="25">McIntosh</cx:pt>
          <cx:pt idx="26">McKenzie</cx:pt>
          <cx:pt idx="27">McLean</cx:pt>
          <cx:pt idx="28">Mercer</cx:pt>
          <cx:pt idx="29">Morton</cx:pt>
          <cx:pt idx="30">Mountrail</cx:pt>
          <cx:pt idx="31">Nelson</cx:pt>
          <cx:pt idx="32">Oliver</cx:pt>
          <cx:pt idx="33">Pembina</cx:pt>
          <cx:pt idx="34">Pierce</cx:pt>
          <cx:pt idx="35">Ramsey</cx:pt>
          <cx:pt idx="36">Ransom</cx:pt>
          <cx:pt idx="37">Renville</cx:pt>
          <cx:pt idx="38">Richland</cx:pt>
          <cx:pt idx="39">Rolette</cx:pt>
          <cx:pt idx="40">Sargent</cx:pt>
          <cx:pt idx="41">Sheridan</cx:pt>
          <cx:pt idx="42">Sioux</cx:pt>
          <cx:pt idx="43">Slope</cx:pt>
          <cx:pt idx="44">Stark</cx:pt>
          <cx:pt idx="45">Steele</cx:pt>
          <cx:pt idx="46">Stutsman</cx:pt>
          <cx:pt idx="47">Towner</cx:pt>
          <cx:pt idx="48">Traill</cx:pt>
          <cx:pt idx="49">Walsh</cx:pt>
          <cx:pt idx="50">Ward</cx:pt>
          <cx:pt idx="51">Wells</cx:pt>
          <cx:pt idx="52">Williams</cx:pt>
        </cx:lvl>
        <cx:lvl ptCount="53">
          <cx:pt idx="0">North Dakota</cx:pt>
          <cx:pt idx="1">North Dakota</cx:pt>
          <cx:pt idx="2">North Dakota</cx:pt>
          <cx:pt idx="3">North Dakota</cx:pt>
          <cx:pt idx="4">North Dakota</cx:pt>
          <cx:pt idx="5">North Dakota</cx:pt>
          <cx:pt idx="6">North Dakota</cx:pt>
          <cx:pt idx="7">North Dakota</cx:pt>
          <cx:pt idx="8">North Dakota</cx:pt>
          <cx:pt idx="9">North Dakota</cx:pt>
          <cx:pt idx="10">North Dakota</cx:pt>
          <cx:pt idx="11">North Dakota</cx:pt>
          <cx:pt idx="12">North Dakota</cx:pt>
          <cx:pt idx="13">North Dakota</cx:pt>
          <cx:pt idx="14">North Dakota</cx:pt>
          <cx:pt idx="15">North Dakota</cx:pt>
          <cx:pt idx="16">North Dakota</cx:pt>
          <cx:pt idx="17">North Dakota</cx:pt>
          <cx:pt idx="18">North Dakota</cx:pt>
          <cx:pt idx="19">North Dakota</cx:pt>
          <cx:pt idx="20">North Dakota</cx:pt>
          <cx:pt idx="21">North Dakota</cx:pt>
          <cx:pt idx="22">North Dakota</cx:pt>
          <cx:pt idx="23">North Dakota</cx:pt>
          <cx:pt idx="24">North Dakota</cx:pt>
          <cx:pt idx="25">North Dakota</cx:pt>
          <cx:pt idx="26">North Dakota</cx:pt>
          <cx:pt idx="27">North Dakota</cx:pt>
          <cx:pt idx="28">North Dakota</cx:pt>
          <cx:pt idx="29">North Dakota</cx:pt>
          <cx:pt idx="30">North Dakota</cx:pt>
          <cx:pt idx="31">North Dakota</cx:pt>
          <cx:pt idx="32">North Dakota</cx:pt>
          <cx:pt idx="33">North Dakota</cx:pt>
          <cx:pt idx="34">North Dakota</cx:pt>
          <cx:pt idx="35">North Dakota</cx:pt>
          <cx:pt idx="36">North Dakota</cx:pt>
          <cx:pt idx="37">North Dakota</cx:pt>
          <cx:pt idx="38">North Dakota</cx:pt>
          <cx:pt idx="39">North Dakota</cx:pt>
          <cx:pt idx="40">North Dakota</cx:pt>
          <cx:pt idx="41">North Dakota</cx:pt>
          <cx:pt idx="42">North Dakota</cx:pt>
          <cx:pt idx="43">North Dakota</cx:pt>
          <cx:pt idx="44">North Dakota</cx:pt>
          <cx:pt idx="45">North Dakota</cx:pt>
          <cx:pt idx="46">North Dakota</cx:pt>
          <cx:pt idx="47">North Dakota</cx:pt>
          <cx:pt idx="48">North Dakota</cx:pt>
          <cx:pt idx="49">North Dakota</cx:pt>
          <cx:pt idx="50">North Dakota</cx:pt>
          <cx:pt idx="51">North Dakota</cx:pt>
          <cx:pt idx="52">North Dakota</cx:pt>
        </cx:lvl>
      </cx:strDim>
      <cx:numDim type="colorVal">
        <cx:f>'Map by County 2024'!$C$4:$C$56</cx:f>
        <cx:nf>'Map by County 2024'!$C$3</cx:nf>
        <cx:lvl ptCount="53" formatCode="0.0" name="Rate per&#10; 100,000">
          <cx:pt idx="0">46.232085067036522</cx:pt>
          <cx:pt idx="1">633.97352228230466</cx:pt>
          <cx:pt idx="2">783.28981723237587</cx:pt>
          <cx:pt idx="3">96.71179883945841</cx:pt>
          <cx:pt idx="4">346.51126161600251</cx:pt>
          <cx:pt idx="5">69.759330310429021</cx:pt>
          <cx:pt idx="6">609.18462980318657</cx:pt>
          <cx:pt idx="7">447.94624645042597</cx:pt>
          <cx:pt idx="8">751.1636671046333</cx:pt>
          <cx:pt idx="9">194.66073414905449</cx:pt>
          <cx:pt idx="10">244.89795918367346</cx:pt>
          <cx:pt idx="11">187.35362997658081</cx:pt>
          <cx:pt idx="12">348.34535954217466</cx:pt>
          <cx:pt idx="13">397.70216526734418</cx:pt>
          <cx:pt idx="14">403.22580645161287</cx:pt>
          <cx:pt idx="15">423.08854638863704</cx:pt>
          <cx:pt idx="16">57.372346528973033</cx:pt>
          <cx:pt idx="17">478.6268361115695</cx:pt>
          <cx:pt idx="18">361.17381489841983</cx:pt>
          <cx:pt idx="19">266.90391459074732</cx:pt>
          <cx:pt idx="20">248.44720496894411</cx:pt>
          <cx:pt idx="21">213.49274124679761</cx:pt>
          <cx:pt idx="22">537.109375</cx:pt>
          <cx:pt idx="23">53.504547886570357</cx:pt>
          <cx:pt idx="24">487.2344572208147</cx:pt>
          <cx:pt idx="25">321.54340836012864</cx:pt>
          <cx:pt idx="26">701.65590794274488</cx:pt>
          <cx:pt idx="27">467.86004882017903</cx:pt>
          <cx:pt idx="28">336.98399326032012</cx:pt>
          <cx:pt idx="29">448.44372326301817</cx:pt>
          <cx:pt idx="30">831.29063199403174</cx:pt>
          <cx:pt idx="31">334.33634236041462</cx:pt>
          <cx:pt idx="32">106.43959552953699</cx:pt>
          <cx:pt idx="33">225.19141270079569</cx:pt>
          <cx:pt idx="34">333.16248077908762</cx:pt>
          <cx:pt idx="35">593.2129460001745</cx:pt>
          <cx:pt idx="36">464.03712296983758</cx:pt>
          <cx:pt idx="37">482.66783677051336</cx:pt>
          <cx:pt idx="38">314.04759028868222</cx:pt>
          <cx:pt idx="39">596.86221009549797</cx:pt>
          <cx:pt idx="40">503.17796610169489</cx:pt>
          <cx:pt idx="41">315.95576619273299</cx:pt>
          <cx:pt idx="42">576.44798243206151</cx:pt>
          <cx:pt idx="43">148.36795252225519</cx:pt>
          <cx:pt idx="44">499.98484894397137</cx:pt>
          <cx:pt idx="45">168.35016835016833</cx:pt>
          <cx:pt idx="46">972.3261032161555</cx:pt>
          <cx:pt idx="47">591.13300492610847</cx:pt>
          <cx:pt idx="48">379.36267071320185</cx:pt>
          <cx:pt idx="49">262.00873362445412</cx:pt>
          <cx:pt idx="50">930.74986829011311</cx:pt>
          <cx:pt idx="51">180.59855521155831</cx:pt>
          <cx:pt idx="52">851.37933679339358</cx:pt>
        </cx:lvl>
      </cx:numDim>
    </cx:data>
  </cx:chartData>
  <cx:chart>
    <cx:title pos="t" align="ctr" overlay="0">
      <cx:tx>
        <cx:rich>
          <a:bodyPr spcFirstLastPara="1" vertOverflow="ellipsis" horzOverflow="overflow" wrap="square" lIns="0" tIns="0" rIns="0" bIns="0" anchor="ctr" anchorCtr="1"/>
          <a:lstStyle/>
          <a:p>
            <a:pPr rtl="0">
              <a:defRPr sz="2800"/>
            </a:pPr>
            <a:r>
              <a:rPr lang="en-US" sz="2800" b="1" i="0" baseline="0" dirty="0">
                <a:solidFill>
                  <a:schemeClr val="tx1"/>
                </a:solidFill>
                <a:effectLst/>
              </a:rPr>
              <a:t>Tooth Pain Events Rate per 100,000 by County in 2024</a:t>
            </a:r>
            <a:endParaRPr lang="en-US" sz="2800" b="1" dirty="0">
              <a:solidFill>
                <a:schemeClr val="tx1"/>
              </a:solidFill>
              <a:effectLst/>
            </a:endParaRPr>
          </a:p>
        </cx:rich>
      </cx:tx>
    </cx:title>
    <cx:plotArea>
      <cx:plotAreaRegion>
        <cx:series layoutId="regionMap" uniqueId="{1B220019-E9D0-4408-AD7A-619BDF68CE65}">
          <cx:tx>
            <cx:txData>
              <cx:f>'Map by County 2024'!$C$3</cx:f>
              <cx:v>Rate per
 100,000</cx:v>
            </cx:txData>
          </cx:tx>
          <cx:spPr>
            <a:solidFill>
              <a:srgbClr val="F1D3D4"/>
            </a:solidFill>
            <a:ln>
              <a:solidFill>
                <a:srgbClr val="A8353A"/>
              </a:solidFill>
            </a:ln>
          </cx:spPr>
          <cx:dataLabels>
            <cx:txPr>
              <a:bodyPr spcFirstLastPara="1" vertOverflow="ellipsis" horzOverflow="overflow" wrap="square" lIns="0" tIns="0" rIns="0" bIns="0" anchor="ctr" anchorCtr="1"/>
              <a:lstStyle/>
              <a:p>
                <a:pPr algn="ctr" rtl="0">
                  <a:defRPr sz="1400" b="1">
                    <a:solidFill>
                      <a:schemeClr val="tx1"/>
                    </a:solidFill>
                  </a:defRPr>
                </a:pPr>
                <a:endParaRPr lang="en-US" sz="1400" b="1" i="0" u="none" strike="noStrike" baseline="0">
                  <a:solidFill>
                    <a:schemeClr val="tx1"/>
                  </a:solidFill>
                  <a:latin typeface="Segoe UI"/>
                </a:endParaRPr>
              </a:p>
            </cx:txPr>
            <cx:visibility seriesName="0" categoryName="1" value="1"/>
            <cx:separator>
</cx:separator>
            <cx:dataLabel idx="26">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McKenzie
701.7</a:t>
                  </a:r>
                </a:p>
              </cx:txPr>
              <cx:visibility seriesName="0" categoryName="1" value="1"/>
              <cx:separator>
</cx:separator>
            </cx:dataLabel>
            <cx:dataLabel idx="30">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Mountrail
831.3</a:t>
                  </a:r>
                </a:p>
              </cx:txPr>
              <cx:visibility seriesName="0" categoryName="1" value="1"/>
              <cx:separator>
</cx:separator>
            </cx:dataLabel>
            <cx:dataLabel idx="34">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Pierce
333.2</a:t>
                  </a:r>
                </a:p>
              </cx:txPr>
            </cx:dataLabel>
            <cx:dataLabel idx="37">
              <cx:txPr>
                <a:bodyPr spcFirstLastPara="1" vertOverflow="ellipsis" horzOverflow="overflow" wrap="square" lIns="0" tIns="0" rIns="0" bIns="0" anchor="ctr" anchorCtr="1"/>
                <a:lstStyle/>
                <a:p>
                  <a:pPr algn="ctr" rtl="0">
                    <a:defRPr sz="1200"/>
                  </a:pPr>
                  <a:r>
                    <a:rPr lang="en-US" sz="1200" b="1" i="0" u="none" strike="noStrike" baseline="0">
                      <a:solidFill>
                        <a:schemeClr val="bg1"/>
                      </a:solidFill>
                      <a:latin typeface="Segoe UI"/>
                    </a:rPr>
                    <a:t>Renville
482.7</a:t>
                  </a:r>
                </a:p>
              </cx:txPr>
              <cx:visibility seriesName="0" categoryName="1" value="1"/>
              <cx:separator>
</cx:separator>
            </cx:dataLabel>
            <cx:dataLabel idx="46">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Stutsman
972.3</a:t>
                  </a:r>
                </a:p>
              </cx:txPr>
              <cx:visibility seriesName="0" categoryName="1" value="1"/>
              <cx:separator>
</cx:separator>
            </cx:dataLabel>
            <cx:dataLabel idx="47">
              <cx:txPr>
                <a:bodyPr spcFirstLastPara="1" vertOverflow="ellipsis" horzOverflow="overflow" wrap="square" lIns="0" tIns="0" rIns="0" bIns="0" anchor="ctr" anchorCtr="1"/>
                <a:lstStyle/>
                <a:p>
                  <a:pPr algn="ctr" rtl="0">
                    <a:defRPr sz="1200"/>
                  </a:pPr>
                  <a:r>
                    <a:rPr lang="en-US" sz="1200" b="1" i="0" u="none" strike="noStrike" baseline="0">
                      <a:solidFill>
                        <a:schemeClr val="tx1"/>
                      </a:solidFill>
                      <a:latin typeface="Segoe UI"/>
                    </a:rPr>
                    <a:t>Towner
591.1</a:t>
                  </a:r>
                </a:p>
              </cx:txPr>
            </cx:dataLabel>
            <cx:dataLabel idx="50">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Ward
930.7</a:t>
                  </a:r>
                </a:p>
              </cx:txPr>
              <cx:visibility seriesName="0" categoryName="1" value="1"/>
              <cx:separator>
</cx:separator>
            </cx:dataLabel>
            <cx:dataLabel idx="52">
              <cx:txPr>
                <a:bodyPr spcFirstLastPara="1" vertOverflow="ellipsis" horzOverflow="overflow" wrap="square" lIns="0" tIns="0" rIns="0" bIns="0" anchor="ctr" anchorCtr="1"/>
                <a:lstStyle/>
                <a:p>
                  <a:pPr algn="ctr" rtl="0">
                    <a:defRPr>
                      <a:solidFill>
                        <a:schemeClr val="bg1"/>
                      </a:solidFill>
                    </a:defRPr>
                  </a:pPr>
                  <a:r>
                    <a:rPr lang="en-US" sz="1400" b="1" i="0" u="none" strike="noStrike" baseline="0">
                      <a:solidFill>
                        <a:schemeClr val="bg1"/>
                      </a:solidFill>
                      <a:latin typeface="Segoe UI"/>
                    </a:rPr>
                    <a:t>Williams
851.4</a:t>
                  </a:r>
                </a:p>
              </cx:txPr>
              <cx:visibility seriesName="0" categoryName="1" value="1"/>
              <cx:separator>
</cx:separator>
            </cx:dataLabel>
            <cx:dataLabelHidden idx="16"/>
          </cx:dataLabels>
          <cx:dataId val="0"/>
          <cx:layoutPr>
            <cx:geography cultureLanguage="en-US" cultureRegion="US" attribution="Powered by Bing">
              <cx:geoCache provider="{E9337A44-BEBE-4D9F-B70C-5C5E7DAFC167}">
                <cx:binary>7H1pb9xIsu1fMfz5UU0yk7kMbg/wkrVps2VJtqf7C6GW1Nz3nb/+HlapZBWl9pRlXVxM3S40MGOx
gsziiYyMOBEZ+V+33T9uo/ub4l0XR0n5j9vu1/deVWX/+OWX8ta7j2/Ko9i/LdIy/bM6uk3jX9I/
//Rv73+5K25aP3F/MXWD/nLr3RTVfff+n/+Fu7n36Vl6e1P5afKpvi/6y/uyjqryO9devPTu5i72
k5lfVoV/Wxm/vv+QFpX3bnYTptXN+92r5q/vVV2E9+/f3SeVX/XXfXb/6/udG5jv3/0yfc6zMb2L
MOyqvoMwFUdC5wbXBX//LkoT9+HvmqGbRyaR0jJ1uX3eh5sYIushvLPTOqn67ZUXR7Iex83dXXFf
lvgh6/+diu8MHj9+9hc/+fF5t+Nzx7ft4sX/+v5z4lf3d++uqpvqvnz/zi/T9cCK3k7Hn/f5av0+
ftnF65//NfkD3tDkL08gnb7Of3dpF7N/i+jXm6j0vvsefxhRapgUmHJ9/SG7wEp+RA3DtKgQm+vG
9uEbeNfjeXzd31G0l+HdFd8D3l2Bg4P3fK2vN360fcsvTpUfhpgYnJiWJV+EeJy7ROpMl5xuH7sB
93E0rwf4+S32APm50MEB/f/vbmJYoO9MmB8EmR3puoF1h5ly/XnBQDPCBBXU2j52A/J6JK8HeFd8
D3B3BQ4OWHVTJOPa8pbISpMQrhM2Mc0CkBPdkpi8689k9m5G8npkJ/J7QDuRODxs75MyTd4SW0DI
dU4s+TBrxQRieWRSYZomsTYQQwU2ivXgXK0H9BMQ78rvA/GuxMFBfHVTuHjD29f8FssvOzJ0ynVz
gyCm7ARjfsQIgW2mbGO5Jw70w4heD/L0BnugPBU5OJiVH0UI1N7aThuGJSkRGxwnc9nQyZFlGlTX
pyvwdjCvh/jZHfbA+JnMwYFs35RvDLDgTDKdPxhjRM9PY2DJjrigjHD6cH3iaI3DeT3EO9J7wLvz
/YODFqxCdO+7bxoJM3AbFpFwtDaWegKvoevAlxgmE7DgO6vww2BeD+725zzeYQ+An8kcHshpVfnJ
/U29fd1vsRqDwTJ1xgUHnuNnshqPKFMKn1qnsN87KG9H8wjS5uqLg3qZ7VDPbrEPzs+EDg7oqyjN
3pSmZEfwmikV1gNp9QxkckTGpZhMTPR6IK/Hd1d8D2x3BQ4OV5W28c2bxkvwpTljnIgHH2sSEo8+
FpHMsjB9p7N3HMrrod38lEf5PbCdSBwcuPZNcxP598X2Pb9oB3+QxBJHnMGH5vKB0QDZvONhiSPC
LIOaMOFb4/3URG+H9AjTD1voZ3fYA+hnMgcH9cy/De+/n735QaBHttK0GKGAev15BrRlckIJnxjo
zUhej+9Efg90JxIHh+1VdX8f/fvF938t4XWZRvdV9e8HuJuz+zdJTIZkh85H5doxL/JIUINTsmVi
wKE/NS8PQ3m99k1vsIf6TUUOTv9mfuPfvTG8UrcEEN5Fd/QNTClApT8EeJNM5mYgrwd3Ir8HthOJ
w4O2Tt7U+eMoMdDlmMParP4T72DMYyKLzZgYg7qnE3eGgfwEsE+l94H16fcPDtT53d2begJgv8VY
YMBQPTJ+JqyplEfjRW5sWdWJXz8O5/XQ7kjvAe3O9w8P2jhOk3I7dd7Cn2dHYMsMhgzl5jMBdyRb
UDVkWA9cjD4xyfP1gH4C3l35fQDelTg4iBdpWb1tyIb6IIub5pZpmfJp4/xFyC4I1R9V4Klp3gzo
9RBP5PeAeCJxcBCf367uk+JNbTTCbsuwdIRkjxg+9ZvXnKluwXM2J/nph7G8Ht7pDfbAdypycAAv
0+juPnn35SaK3jool4YkhkUezPWzEiKKqB1Rk9Qf2LftUrEpRtgZ1+shf/k2ewD/suDhwV/cJHfv
FmkRvulSzY+kaXGdSmszxyfgow4UBUhj7e8kLbL8NpyfwPyFm+yD+AtiB4n3G9ejUHhcgurGX1hz
48hiJtPhua3jrIlTNgJe/RzU38T3BPmbwMHBe+rf3b2tR4Y8tsUsFClM4mO4YnC1meAoBF5/QH89
dcU2I3k9shP5PaCdSBwctsvCd9+2xgjeNnJfJt9GTJPEphSIlokAq842FMnEH9sM6PUQT+T3gHgi
cXAQX1V1Vb55klPqRDCEVJt5OiEyAbKwDIJtGw91RhNKZDuk18P87A57AP1M5uCgXiEPgZrBtzbW
hKNsH7N6M2GfFR1hb4YhDOSzoQVPrfXjaF4P8/Nb7IHzc6GDA/rSv/UiONnbF/5WTBiYLuQfXp7T
7IjplgWf6+HyZG3eDun1YD+7wx5YP5M5OKjPbrDXqHjT9BMDWWIRk/DnZtvEsmyKsQR4/EzM9sNQ
Xo/w9AZ7ADwVOTx8U/etC5AsnaDM13igwqZhskQFC1LLhD5M5EkK+Wwcz09AvCO+D8A7AgcH7zl2
P7/thhwETyZ2YlhsEjyNHCeKzvhIjW3Xhe0myXEMr8d08xse5fcAdSJxeKjeHidV+rbbnFFwRCiV
jDykmiZ+FmJjwjmV9IHz0HH9qbd1/jCkR5g2F1/0DF6u/X12h32Anj714KC+TtvkbR1qgdJfNs7f
BwM8STkCaFOHP40IehfhzUhej+9Efg90JxIHh+357el9Mvhv6lxx7NEwTSrlM/OM4h5BTNCWL5KW
27G8Ht9nd9gD4WcyB4fxh/vo7XfEEksQ5Bp3y7fAeuCPqN7aln5P3OfNSF6P70R+D3QnEgeH7fnt
2f3bOs/8aF17Bxg3EdCEvTR0Y0wyUflY7LNrojcDej3EE/k9IJ5IHB7E98Xt2y6/gNgAe4k9khsi
YzKLR4jBTyO1NAmMztcj+Qlsd+X3wXZX4uCw/Rj5zVtji9AI2NKH5MKzNRjTV8CJJpMIaTOS12M7
kd8D24nEfwC23x/izk8ee0TNtpbxhQjkR3t6IaeEXcujU/wiNTlGviiIh2/1kC+eoLvbgewv46JN
G7Rn/b12pXd+5+Znfv/F/Ad28Lq4j//wk5vvAIjY80e7snE51sdi9/L6M415UGMLp9kUW9dpQi4/
jOj1E3R6gxdg3PkTOtNNRQ4PZmyNu33T2Gfc/CbRX898eXPcOE/hVo2hL/yqp+TFxXooPwHvrvwO
lC834Zs88eDAvUTzrretvUPiHqVVsLLfjOzTEssx58ssU3D+bUfzU4g3A3o9xBP5PSCeSBwgxOj1
FG8n0gvL7A9baWxKR+EVmg98Sw3sQLzeCYFiautBBSZW+vJmHNDPQLwjvxfEOxKHB/F90qAP0Bsb
aT7uakW/rr+Mf1C7gy5909YDlw+D+QmAp3fYB+KpzMGBfOXdF/7dW/MYaC0hKcM20vXnGY8BjxlR
Lv6bpBG2g3k9yM/usAfIz2QOD2Q/rbu3tdW6YGggwl7uijv6WgiZUAs/7eV1NY7kJ+DdEd8H2x2B
gwP2ukAv3DdthotoF5lAC1b6xWh3rHO3JEeh7AOBNaGZNwN6PcAT+T0QnkgcHMRoxl2Ebzt3BUeI
ZNGXS63W24SFFFwI5JHGz/bhm3z+ejyvB3hXfA98dwUODt6vN8Xd9gW/hRctsGMU9VWUvcAsj/VV
2Pm/KYud5HfHcbwe1R3pPUDd+f7hYXofReVbgorQB7QxKjAellu4TTuhkQSBhbaK6Py0cbim2I7j
+Qlwd8T3QXdH4PDgHZujvnF7cvAbFjUE29asTxAem3PgGrrU001ucIrww5B+AuTpHfbBeSrzvwH1
X3feeWxyM7upbubrMz6enDbx/avbYyomog+84cuGekM4Hd/9+h7+LxpxMcQ9j0T1eKMd1nG3Efqu
1P1NWf36XoOzhUwgthwikkJZJc4geP+uvd9cQh0Pg3tNLQtXqc6gMMl41gkOIUEfEGx+wF5E00Q1
CGot378r03p9CWXUWPUpesRhlcCmZfZ4+spFGvUu2htsf/jDv98ldXyR+klV/vp+bLCebb42Dhcl
nNjYjn5kWFFw5AnHM3H99uZybByMd/D/9LSLvSxj7MwjhW+d+L0bBndtlelnusvL48aT9Uma+cMw
N4qoGuYe69pACVJlFwE6Wjh/5JqMvLOCOLo+j/Lxiy4hcXOux1RceboRXmZtl8ylNoiLopftMC9o
QYZ5FbjuSdIlybFFveBCy32hXbm6VdpBHYvPie7w/oTzSmnNgJvWsV4Oc9w0ba483x+qK6tPwvoq
jU87wVpdPT32ZOdF3aZZj01M3sNJNY///Od1GuO/9Tko3/44HnTz7V/L+3T0qMrpl0aFfvwW8HhQ
8FGBdv7xTKO30E10dnOUzl9c/BGFhvPwPYXe6VL5qM9roQd9Hl1LaVIEhci16CNF8KjPaAF+NCZO
0b5GN7jFBQzcVp+htGg5O54ZZKB8CXsvn+oz9tyj6BTV5Nj2JaCB29+5AxNOF3pJnzE/d/VZX88k
3Ak8JKLbiT6z3uhcP8/JeVsES88YUn/V0SDIAxX01udOarck4r4/qwnpomOf00YxvSvZaTRwN7a7
ihtXnMVNavtZwZclqS195ouMq41yD2HXFUqWbfpnKvWsn+llVNheUGtzkldycJXXuTRa1q3L2LzN
0XFgXpR90gcqjL1UnlZBxE7QAyhvlgMpTc9RLnbH2MSNHDz0by3emGXA+tdmeefgkUctXivdoxYb
R1IiPIJR5tzAiSFPtBgKLi0OhhqazKCaT7UYBXi4gApbMrHK1pGEIUddCEKycf/pjyixiadPlHg9
F3SCMMDClMKcfWqUmZmW4VCE9Xmb13bU6nG66ilLjA+xo2f8xC9F5V+nsnGpGhxPtGeekTTdzHdE
HF6kOb5fqCLSPKh5aJBiRvqAqLjqK+9c8zizVNBYg6WMCCSuaphXJCujdx05i2tC84XQwzoP7EFK
Nvf7ME7I/0nruo0ORg0zCRtR/Gud3C0C+OZmPAhuvQWGfekW7K3BiIVeIwYC9wdv4cG6Commkgjs
147E1rrKdVYUuoe9N7qlj/0Ltt4C9HLUVrAFY+2oTowfUUxssp1qJloHglcyOcwrdoiQiXmlUmQl
67h5NoCccIelX7p95cxSU1dxX55rFZXzLOZRpRphBbkCgzz8ppkRM2zTN1Zlk2lnDsY+73MtXrh9
nto8Hcrz1E1WXkHqE5G3fEYjyU5xjJR2lSdlZuOQNu208oWhMhqzq0Zk3edAyCpRdRpoSyPLUxWX
QW6zsuwV7mcszDz3EyUbhyyDXDo2xt0pz3JXoe+dMxIXJ6akmfJy51M75B+7Mp1xvEdF48xY5WVG
lGAitDlstUGdmVOHcua5+V1tGe2sDrLSjpsisAuS9OdO4brzttJnXaPfehrzVR6V2twJAmPR68Ow
tNLcVYlrLrXESr7KvgnmZRb6syGi86grPhZhT+eaG4JFMiuyiHgs7MzKihWJGZ4fG6XCm6KzKhFy
1Ze1f8ldL53FhjGsstCUdpv2jmqzrFm5VfARXpZu57Ag8zj3DVXDYCmqZ2TuoTf8zPU1S7Vx3akm
jcqT0OfnniEdZZD4UupxO68cvpRxvcpoGyonMhPVy7SwKXH1menoS80PDNvy+i9W1fR2U40/Igur
WVUTZxb1tWsXlsbmkaj/iEs5I10Xn2SJ4Z9mhd/bxOzm6cAXmh9lC2vIE5gopikfZlrlFltJR55U
farbIjQz5Q+O9qUnfqqIXlvzMs2EInXXLUzqSniGcX9spl5wzYNsOC4N0cw4b/NF2RnWwiy1flZ2
Op0l8M6VJdxlVzOqcpRnzqUR/J51GT3NNXHcJ05smxbJZ3VZtIpE7tIjNVcyz/JZFGnzMMiv05J9
Ed1wFpgtV27D6EJLfH1u6IO35Fl8M1jB70Fe0WWQOoXdBm0y12WgneSmvKeDFsyqRloz6MR1VHaK
tVAJUbifZBqki9oNe9t0ncgO3cpuhDHYtIx0ZVTWcW4Gxu89HQw7LMrTTgv/GHrazTtPZPPAD/qV
lcBvGYZEKC2CLvhJkM+4m9GVN9B6Tr2+s/UIfwuN4l9aWcWzkHfOjCVlY5dpny8NAQRTIumCBXGx
cEjwuTCZe57oXrwg4g9XlvpJ5/LctjKmXUfUiEu7Zh6d8cj3L+MmFHZSMl0FodcvM18W13rSiRm2
l4WXA/aZzcpyOMdpj9FCBGE7Nx2PLYawjmdIJPN50hmuqkxNv/BZAQ9/COO5UQrPrq3QnHkVCVTK
A3ZsmIVj+65oVqbpHldWY56Wml7PNNPLPtcWwVsUDpmZNOA2c2U7s9o4V7qV+nZpBfrn3qG6qjSD
Yebmw6LyMm7LejBUMYTJVaiR/sLJav3EqMrWUvAMPN9utdCbs0y0s66KmV1HSTgnfRkuMNT6jGtY
GCXTzpLUj5ZpyD5oNPzDx3pqB4mIjpucu6oWjTbjA95nNpTWintRoHyi/9lh3Z51bWqdZM1gqoBV
V7rwj+ukYSdi4L6ihXXJnCCftzpJ557scjW0EZtR2lXKzOVtXUWXft9dOEZ9EdVJpfTAN5a9r93H
dOgXUTGcFhU/81t8v+TJsmV9rxKaJAvuaoUdF2U2652mVB56kSuD+jd56rbKFcNVmZrdijehq6KQ
a6oVdWUbuujnpp+asyLJoVIuK857ky/q2LyROcmU8ANiN3FpXTmm59oxl/O615SOqbbsaH7flFGr
+NA7H6wiIEs9MowTR0ThIojMZh72Wan6KsxmrYzFyiP6xzQyf2esPAtcGhyXVvdFtCVX3GeVHfWE
Hde6n1xL2XyNnKKdZRm/Z17b2o3jV3brRtemUZ9yWhUfMmGe+GkRKytNo/OIM5XoxUXkOcnMIZ6w
nTz/syhq+PmSOsoa6nRJae3PHKsP5nlbRWd91BZL2hVCWcSRqyhIVEm832Uv5HVP+1UaJcbpwIJ6
0Zh9vqhE1Mw6gScmw3CdN9S/KEN2FhhYhDrN6VTYSsxnw40WRW1ZSo+tqwzhwYxVuX/a5+WxW+SZ
ahqiKbeqTRV5WF68OGe/RWH3r9ap6xXv+V1am43y3Mhb1GbVLruk0xZu4lg2jxv5sYqaCwTxnsoR
J2Hg7XmWl45dWWZmx85lGgzpvGX+osv9Fl4gjY4NT/tayyxQudbdET8zYQvr+lg0QwFb4xfz3nHY
CvbXP/Ea2i5dDVauFZpl14WIlYhMsvQHYi1c3pKFGWXE7mhmLF0efG0b3zoeNHHdV+VpGeaFyjT3
T6LBn42SyFloPBoUzZixsFIu5gaN9ROR6aZKKVbyAVZ1UbAinbWiH0jyR8TKpPpM/copQ+islstk
1bWaTzPEcLlI2y+V08QcUzFnZRCpHNoXi4+OVcg2U9wzw3GSpUFslWSVm6nfGDbPmOl8JnWbEBaq
vi9K4c6tMoX1DlU+ZK0fqsR0rEtCY86K39KmS4bkpCBNyaUdpAJxgUqCyNe8SCVZMRTF+f9IQHe+
Pbh3yks8pSX++R9HXuAIue+52I9Haj51zDc03ij4JPTDyShwY3WOJjNoWPDExTaxARZ+t0RDTyGp
BXJh62KLI4syytGXZowW103bty42P0I9E9U5+DhTjoUvP+Jij81gJ7EfSDmwcdghAm+djeHn09iv
aqsem4dCds7i0p3rWerCQGLfp2JZr/+LxnGBMC13fDZ3ZW5U86CsDb7sYFO57Ql/OOsD+DPKT2k5
fEgyQ4Wam5waKa9bNQz4FWce2usMc7+F3T3WdB5fDZjlc6cqL2N4YWeJw/PqmGldeuUIr26xEteI
fJWh11FkwI8Srvy96hN6HIVBcNXoQ0JXTaXnn0LYPk1FbuHLT7ls72Xtiy9EK/U/3dTTPxhttvJE
2WClkJ+czvvQZE09w7PDRYGjalTWRM4yz2g1y9PkXguLaMZ6rYXv4X6KUs38kGW9d1lIxpc06H2s
qq6wAyeVytUZFjwPjggo2Ksg0/SFGYf+CgtmtDSawp+zwUiUUfrJsk50PhtgGxdWT5NZSTm9KZi1
zBFxK5F25SfTk+W16/TkRJR5fhUmSXHmmIEzN42CncDWpCoUfnVcywKDgHcwT0Ojv+1ELmzXNeoz
uCDBLIG3Pg/gGB/TOnBqlUaWDBQvmxwDNNLfQQpVM6Nh+nXj1vJMpubX/xFb8Z9nBdh3A221c4Dl
E/YHUtsoG5MZRwUjGsap0DicEkHxNsrG3tmx97Z8OA8adORTEzD2sQFtRJEYMDHlvkXZ2LNJGQ71
QFcEXB77sv8AhwlHeGoDUJ5hGWPWgILDNEYW4KkN0L3eiirNis4bvSPLnrXSshsvjBDkCQsxdY+l
q9aTZoYo985M01NBh5s2zBvltPU8zLXmXMNa/4l5cahit/FnJhsiu3YHON2JcSYHgjlG6dwXhQoH
q/ngmENr51UYYgk+F32Sz8zG1y4D1xo+xg1YolAzqN3p3iURmWdXBa+Wbu/A1WsjxRNeIhhoLxuH
LfSqX1DXSuzGrYq5VmQf+7qxBy4XYO2XgdvXSiMlZgKKjGwhBrEwomBeV2GsWJo6qk9BPdVV2swS
Pbl1wV+deGH6pa+Lszon1Ry7cxC0phdtK89br/9c53ExL4vukxn5v4WmF8/7WCtmuZ78Jhx25rTk
q5MSRMt6Vp/VNb/IXTjDhYzCW1pLvLreIap2vbsyY+2MkGZB4+i2bJ1zN/SkClP/oxnLi5xVf7iF
PqjCQBhCyO9tVCOK8vSPPHMMJb3sJOtCRHJGOnMkLzHfE2kLN4yU75p4twZfGFUycyuYD7+LXFsE
FrErrwuXda7XqqrY19zPTv1KXLhpu/CTzlXUdVZuHV2X1FvFhXuHk/kuasNLFaLRY5Zm0Ql1G0+1
NLjx3XYVBIGnSrOslV+QWdrIWVJonw239VRoWI3tlPUVzZIA3rt1rIkugstWZaq32nopQpAAwCOu
5k7kabde4fUzzUd8ECRGsTC6FK5YYixYNHhKb+qvbksK2wyta/Chg23Aj/pNl20/kxWJVO15H+o+
8TAQWYOHCfWrMhko3ieaZVfH2F4Xil51KRaPYxnEnCDUGNxFTp0m+tTT2o2U41lmeJ64/VmUIJVk
sNA6tuIrzXIr8UEGuuPFoA2YRmxZlR39EPXcFP9CeF4Vnxw/z7wvqag08O5Rof2f5C9Hn2idUf1m
JCXSg3/NYW62PLwstTWt8ghVDgZ8JxTxIwNkgrp+JDDRCR1tssGq47DnMdPz1LSOCSWTr8nLtdA3
5wqt/kyq0/EYHYFDZn/EspJnzhW2XaMTGfL0605U1sS5cgy9EU4EvtFlay3qr8xRreJRwXjWntWs
peE5eBPoXx5oXfQphFaKjYJ6Wtn4x4lrWB8jWiWfiNS6YZ7qMvvUGFbWzQlvyjJThZNhKsJh7AJV
FlFzaxAGqzdUaa+BtKvKT1Q0Och9mqd3HSdxBprT9T83llP456QN2J2n5xGo0MC0hdX6HJYvngdm
kV8Wnud2izrJteKeNU59/bfPsEkYQRP+WrFxzmT4WCL/bTYwCD1GDeaRbmJJNpCwM9cr/De9RsII
/a5AEJrSQtUd/IJvUQNq74gpsF9pzGxiMmz1eh1PIJWERA90chT6AY/BnOq1AIOJcj8cIoGBIGU0
SRhlVpjlWeJ6H2ReB/J3feOq13HFDPi0zPvI9L4IsQh4WPAtswTBFQ1RdAzuGwwXJZ5bzwbRdraW
5A2o38rkS5JGaWR7GeLsU4v2uvyalSBm56bZ6ZrNSNgFjSrSlOuNQtFA2Z3KuKTi3EV+n6rW85Bf
NXhRXvhZ635CCpQe/62sG2UFfN9R1rFi58m5zk/0FXKP+krQZwA1JNxEbh0JG2jMox1GHRKqzJAT
YmjBiUTnN33F1nZTIvNkwOYam9znVmHXZSfwmZHAN+Gesh+Kcp8pLHJVMPbCwHG0poWOJhMPV5qi
k54IrXM3GvIePKQh7sseZQcnViPylVkS5ZXVnFeGAbI1buPP5sC65l9G6HWrpO7zcEV9Joe5lnlS
n/dEH2kgq7N0u+cZr1NFh1TL4OCALnXtjLdlfdqZST3MnRR/OQ1iI9IU/Ou0glfVtezE3KTvo0rX
5sOY1P9bWzfaikX0O9q6cz7mE12F1KOurjPuKA4xQCKvbeE3XV2XlIz7ttmWdtnaVhy8IhC8jccV
bwpHvhnXdTIe24WZtc7gsx8Kx17QVfSpRT8PMEYoq0f/+N1ozGOuCAsZm+d6nWbslDhVVSN8D2h3
Pqbx7XCdTC/6dmT/1kl2OubbnaanBXJ28jbsrc/SCF0UofjrihQ39Jd0U/CBTIWw9U0hyMD7ASFc
PdY7lUPoknkWhrqlmIxVBKrTUlYfMc2OkKar5yloZetq0BsnuP1bVTeq+l339vHo4uceLqzdN23V
jwyU7HGwgRt/9YllNeD94uhWcAESjODTgj6BohIs0tj+iv3NGydha1lHV4AyJO6h5WN11A9ZVqo/
4w5AalrYQE3QahXWfGJZg6HxdRL3w7kgGfVOtQL09azz6qFWRSJKD2lESpxVgeb4N6hVja1ZobU5
s0UWN+WpU0Ye8h5123m2LHJ9ZXRl680LT0RZgRx20so/Q7c3sgUnHv+ABAhDDjqIG+M08512mZL8
uEC6UV/FMosGO/Vc15l18AmQRk5zEh5HpAs0+A1DLb9Kz/8KNpYPYAnNQldN63xJXF27SEjv9ReZ
XmXg8zXSFtZZSozhok68bFBuKcO/I7qHAlbg/x3rPDlj/ol9htyjfcauew76G97qmi1D4PjoS+hH
EmQ1ilYsFJCi5m/Xl8BRt5gnWOAJ45DaavxYDTiWwuOuBjo6/FjJHxj2qcrDnYGrg1GAvEeN7Xj9
SQ2r37ZB3bEuOaeVs4jiNupPBrNqYtV7gc+u/XzAGs+tegn+9jaL87pe9m6ZGnOjzqrwNCxp5c7T
wIeOygSUC2qlurD7nJWVm1x2Jel9lazLT3MS8/uuHYr2xKcyODUzZMPtIs17FaCI0A40hvRyXoG8
L4pubsVhteia+Kqu/eJ0MLU4VYHp8jM9ckF5DSJZhmlQIaXZ+5caTz9w+CYXsPjFnHE/UiXtStTC
5B98VzMVR6XBH1bdGEpzuVji/1UfepemyvT7YOFmoAwVTZzMU6aWu5nC/q9AuSj/Wtbg4jVQNyUn
l1ZGEdQ2Tr4Mw/S4tYZIhZ3h27ofRMitaRIZeBTdBjii8GtcgKOJI4oMotQjxLUJMpeJ39q9ldRf
ApnkeC+5r3jV6GrwmX6eCgeVMdK413q/UGWPuosAi7jqnOhjRUCDGQEr7Yo0KM/wQ7ZqdDf/7Pe5
e5kH2W8ays6Uz4Yc1Qk0RNv9oJ0PUe+D0czvSiRG5Mqqe1OfW07PhrkwrISesICDbdPNqitWfy+D
62WQY834a5tg35Tl8xVwlHmwB5Ih4QWuBmkwRJo7JcCodsfplMhcIYOGcshxZj/GwmNJOx6P9uAW
RTXJmFx7Yg9M9PzA6kcQEhDrh/w1wkeHbFLTjsp48PFEgG8Cl79rD1rq9rLvB3qWy7o3/uzLoLoa
zMZsf8NdPsbCOEUx0Q3zjN8rGX0VTYvKg4JegQXis8D0QKwGZ2Xqn2lyWFkpA7FbnCVxfO0VoR20
5KMfxuc1Q+EZj5d9GhwPQi5Dzb8OO7KK4mYZB+alU3tfWye8CAwfbKk0VO6ReYTSLtVn9YJ02Sry
uyUYr6sY5Hlrhl/9rsUXzEWf9zrqVvQLy0t+J5WYCy8kCgv+gBLmOlJ6b34NnbZBEYjPFfzEueHr
p15gmYr18kzXhjONdWfcl0twycvM9ZdCj077QFxYsjpllnPCImNp1AXqmLschRMBFmINNREDSj2K
7FLC3QxKDfM3N/7ELnElhrxVIdVnIAtUXCcnMLfLti3vhNvNpAY2wZHEbkP8OFqIW70phpmb01Xg
V81cc7SbwY3v40quqjJrZm3MVppmmEtsRvig6d3CSfXfAl5eec7wMRroB4+lp0iozeFlwYpxw+7S
/DNKJD7E/W+10DwV6XBacpehzk6/CYvsGuYAJHoUoQSpONXKgoHpaE8a07D7Ku2OO2dYmkPlqsJH
SQvRYN+QNbThr3+KPLDZdeGvUm9o7IoGc1NkKIYzE3tgxSzskHMpeu2sHwyuet8/bbMyR3Edc+26
TE+5ZuLNiFaZlnYcJfWnyNSu/HD4w3Ci475PVmVY38ZxPqe9eVH75md9SP8YRBypnjcLL20+pU56
ERqx+m/2zmQ5bhzrwq/yvwA7QHACtyRzztQsW/KGIVs2CIDgDE5P/x+mSrZkuyrCey86usvqVNnW
BXCHc75r+mBfuv5NJrqvkyWhFs/FyuZOF82583my8iQYhEmkUbusD7OY4ueDaiFLxrxaeSZbW2NW
oGdpr2EvK6LS6tf2UFlra2hXTcf2Rodb0VRxatOn3Atil+ZXLJvWlZC3uuMb1vR13I7OLa+tG8Kh
ZuHVtSdVhcnPopvSF0VKt61d7mqVQheYiueBzyIedTFEqST7rKuSKsyfWJ0diqlZB8Tcd6ITkVcM
X7shCyKHKjuuSH7vOPIhzbITtIVX1WxOkqhH25Y3mIvGdFHKz667s+by2p/5lQ7otViEPxPVaAWI
A1oLF3gVjnbqXHKV5klv3EveznGLIVcM+vGtl9qrgeq9U9AuQjT3kUiRw6opwwSk3KUWq1e0D9a6
xZc8zuN08Jo4r4sL0vkqVsP8PPnZPY78RWHkCXmMjqoM2UE5hU+Nkz/2rpOMZLps2+ZDzazdMOZ3
suqyRBj013hIoWTxx48BxzgmG/x1OIYVfnTpba/LW25VPCYt5sypvsjcdge124OrxCotBp30fnhS
VvtxqKCoDFgX8zy8ZaJ5mFTvRPbY7f2Z1lHvNkioK1JFqTXFCqKvIrXyqJ/7W20hBFOK48M5/uBk
W1VNlbimPwxhGeX4ZFSPeh1glJmoUO6bavxWUszaefpFyNmPSgJ5L9NJwcuPUjTXyL4gjbNUNEp+
iZPexpOaj2MvNrq26thFoIrcG9YMOsTSby897ay1K3YOBkiNKSCC8tQlD8LPVZqrKEi3hTi207DO
dDvDPlGOEYfSiEGhGk+YA0YhFRcdcbd2aZ7nsNw5fXiYbf+WFm6+6hr/ulfqMcA15PjFjWzlxWws
JGBTjeOYbQav+JDXVu48GO2JAIqdWul2Q7up9+O25V61MlbQNzf87GQiZ1eTe27ly4aYfetPsD0t
Bqi6rDP5jLSTe/tynMrRxpUbMH/3N814STPw7v5XmtE/5aBu/SbVwOdeU41lZR+qbFS0ILu99Cr/
KT0wqcdNxlA6h9ReDBffE43zF+B7D9CRX5YYoNP0mmgspbZD0NgEhIqeNfR/0HV3kLG8zzNgxCPo
6iPRgO0Dzcmf8oy6sZtwLvTJRe+xJ06Oktmrgy2cGmqfq6ktoGTNZhJrzO5pNFl63raW1lVsh4Xg
R9Hqed5jT1JpIt3nhG6dsEXB2+ZTV3+wM0W9q97trHlVqL7Q21EJyHjN4OC551WGy47mqV4RQcl1
DT1idusXTZvdDhmeQpIh5TmIEmKYL1lF5mGnmJ2WB49yojblpD1+9TeQXwIZWey/B3IivqgfoLQf
FfRS8L6GMUOsLigdpCwuLMDL6PNtGKOZBGUZpbB+LDOitx1OtO/RI8etskyQfgTyYusABiBApr2U
vH9WQf/qN4LxE41U1MA+hG84b+8D2Q5l47Rj6h69KocM0so7ExPNUihT66yuLuS5T0QmYxKftv0c
O0Xa3M9mxpw3YhaDnVMSvwpKTPoRlUqI7vNcVz5fmQFiu5MrZO2iErSsKu5S6uovVQ+9SIyK0nNH
6FNz5RSxl7Ob0dTFHP+Ny3Nchv9Zx73ghn+9XpdPfe/s2P9bNqLSpYHy85SIYouAh3kmjDAujGjo
B73GZfA/aCQ90IN8tIRw+b6JS/9/KFlC/BK4UMggoJH6gwv2rHV8V8gRtHSIT2CBxm8Bjrv3cdkh
AXK8bCAnVtYW8h2Sd83JI5Ygl0x46r4btevuBXMx1mFjCVlM5otPPZqw/hUriRZ+ZIWtfQcWTnc0
pfdJC2V/mAbL22RDMV6KwvCdDkQbiYKOB6qzYEv5PCWpT+qdpriXy7qEHBpJ34YPaf8wy3TaNC4y
Hc40X2tqILlvGrm1Chney5xfcot8U50zw283WqgDSsiYKZsOlt3Xm55rG+Y759ox/aXFmPyM8ZUK
ICrSeYy0hmygtco+tI4g2wZCm12Vh20ehc3sLUL0Er/RJjUx9fW08uwqT1KYFWCDaqfmxBTPY9IP
7E6UXcVXSFycD0pDpTSFmRORQS1pHa22isp+ZYdijKCxHOZYiy4/6arw42am8prbcrxdxG4RwU96
mRl/So0Fy1JNnowd+pBDTCpOgyG84tMM4dAkC6i/PD8hNR0uU4zsPvvurE+8H/prr5xzuuUotnNY
U2qVJ1ZtUF2psmZkn8JvxLrZoiuvlNzfj1W++Xv4Xx4lZCP/9Sj14vnrr4c/wKe+H/6z2tmHKh2o
8kWQ8/1RevEaLi7D5fV5wQ+8Hv7zIAOQTtwLZ5/rm9wKTV0APgObwMv9ZwbYnzOrRc8A+SN2yS0D
bNwo7w/+RN0GB55lF7AuqDESzLTjapASwgLPzn12GoTTjQfbhTgmni3dkC9+2qPE8Zlgzl5OjGZf
ywwxtZp4R70HtD4XMV8QZsNBNr0DbR0sT55/FVrUrm7DlulBxgMZ8a+BajgsIjZBcbb2WYey7m9I
voQkEuD/CElTFL8JSHzmTUCia+jiVoE04ZzSfx8zQM0A+Rd+MYAeFpO1t48RwyI6TBKQJp0pGj+S
pPNjBA6aA9wZYRjg/sljxJaYe/8YYeoHfT9GwBhGo7B4H5PjxEmn0tI7QZhYJi0MlkBicJfJeIR/
KXR7x9sj+/Y2VYB+egiHmnjWFRQ7W6cMfLTpnVKydXi+7dDnX7EUpt393FK7gDpU53mSnW/JkFia
4hmymmtS2XM0SUNhvIIULCvpaSiJ2RAJyaltgjQJ7ZHteC9FzHvaJdyt+61vaL5TmQqh1xzvh1LX
l2jKoJGD/7VRAV4SNG+sSbPVhLiPuQcnYDqbz26Ke70OAgkzVtFvxyIct+CQzNvJomVi19WX1kbn
iWX9WoWq32pqTScyeRXOjYZLryjdlbIyvp5GzSGzoB+HRdlOF407jLldohbdOwwA9a2rS4jhvbMw
Xi0a+XJRy3uLbj5bFPSGV13slJ1MRsAohj33hz5pUmL3t3jK3e7WyoNKrGGDg6GJyLzEE8pKyEEC
lwtzsNxFCDKeRSGzlwZkxZGpwg97Fo6QRUNiLEP/5pkvM8SluP73c716fp5+c67xmX/ONcDOC67M
x9FZJoVLhfOj+EF9s7TpcUiBRXovRYLw8wzlD5nzIgp5reKRf6JIwRvhLGad5VN/kGQuYv/353qp
ovCNFj87dE1QmL6bHhKIrf1yKtXJylPIxK28qVd9muUnWY0QZwd+usnLZsvyIV+PLKiTVqa7qQ6K
CISQ9MNc1c5GQ2JcvaiNDeVF9kGdZcgzKbV7iQOuH2SnSMRqTyfWQL1yx8Qo7trZFzyBsPtzBSd0
5FWe1ezteYTTMkuHid36uXDMCpeDgonz7yu0vEL+MnP692h9y+r7XqufP/P9FcJIGyIfBJYL/9X5
rfn+DKEmckDvCpA6v8AUvtdEgJfjlyGrgwr0XMj/eIYWcwhW1QdANqGY8d0/QjB4qNbehSuITdDm
QdqEeTuWCP2cGg0ZTPBe0DgnsBBG85jmVtdiAiSQUEeyqgcTK1hHyGcFC8BwQv/gW+r24d64Raej
kDQZP7Vh0TifuhafgRUhtC/nuo54CdN3zC14Oj8EM+QZty4a4f1tOhXBhtmZ3TzPqcE4pPNHr0rG
WYb5oUzxrbZOrksPDxCauqtWwIjZu6pot0XbjrFz1pbyvpbZCgYvBU1oWAJAclaiWnBljfg9hHl5
q8+2M5NNwRF6/pueNmYFvEJxm52Nal1lB1D7jcjZjuRsZkOVpw/ANURTEdbzBWqZ0P17o//jh0Ry
8+9n5JXT/eutfgaJvoDNIMM4Y2RxrYMF/pPC9CyWRjsJpQB7+dK78gFHyEY37J/H4PVaBw4NLS1s
Aj8TnP6sgPglWVtaatDVEzgTF5rK8vU3khBp/LAHj42eGunNKSYQTngNViqURp3XpPWjPquQROq4
ajed1UmlZ0GpVJxVS70/KrId8nZXL6ImUWHetIFTsEdzllqYQ8QYQuXdwXHUVCd2YHqV0PMhKM4H
wh6HID8g/3AXi/1yaILzAUotA131+Vj55yNmpctx+3uxv5QX/6neW2kN9N2vIRv8kO4t5r4ALz00
Bv5LLvI9E8GxgCh66VuBuIeu19t216JWQoijEwYDAHR9SCBeQ3YRmtqOC7gOrHp/av09s8neVRio
xaE0hZUA3wrjhJ8ykTkcCbVGDx4QGKpCz3KdrQWWXvltUn75HGR1k+/ozD+VrTuQ2zxnxR6Uh/Ya
9BCWfWS2IvOKkhFyGGh/FmnMWSbjnyUzqudjuG0UKe/HXtpbg77s54DX804aU+5lRxrwaNLtYEwK
S2D9hbIuje0yfXBMfqFgw1VqwFwfBJgj/s87M7RzBHpaGdV+brZMj+O+CIYi5lWbXk7DNK20X1m7
jDkDTLp5vXGklz11SvJNJ8Z+X2DGdjHbofVIBmu8VfDnnXTpBhh8g4hSodiJfDljYFjr1oayoRKR
RYYSYAywEbalTGPtLj1BvwCnB8yD8dKZK/jQQuVHrC/IQXJqYCce8sR2i8cQ6Kwd5cxs0mxuOEb9
qK8Miqx9m4fuaqh0ovtK3fv1xI5tEQBl4QFvo7k4cp0HGYtG4bqp/zcL+6dmQPD++wuzLtvut6M/
fOpH1YAZHuyvUPDgkL3Nw5YFtz54gi5eEfvsrHnbDljoWHhEUPefxYU/DutiboDACPY0gHbxHf8o
D7PRHXuXhy06X9iAYdDHqwWC4U8vjA0GRwYuijplnjsnkqXWiG5xJhXk2VaNYh7C9SpGgJfjXgp0
DOhLFv8y0OvnIDC3teM1CzUTxKD9VHrg7LCqqiGlrX1U9PkiOo+rmXPojv6+Eefkn/znSORGfMny
p+L5l1cCSy5+BB4YbHAjkheR2tm09VquQsKGLhO030D8olT03rShlkcC642WXuU/A7m3jwSeCNS5
y7Pyh51RDPl+jjsocV2YnCG5xQnAHPt9ZtNV/WAc7k7HYoLW/KKm5omQXCTVyD5XAUy26ybow9hH
7RkpNUJ/E+pdhRFF5AQUlJlcxH45Boc8uAwK2A0y0AJjjm5WhJB+NLPvJ/Usgaj0cvBlwGejWQnB
Z7Ufcm+KjGkPtXE2dusZOI1BLCugxQaqNQ7ses31cAUazNr4LdlBWAHF+NDf6by67LR9rDz7qurw
TPDgtgrFltkV1BbFh5lPCdMAb+UsjDuhdo1vDxGaXWlc+85VGliHvBE75Uuw2soPeTuv+wHalqER
VZRbzUrPHgQ6XltHrkWfF4xb7Xq7QdonO3B3smdHy0tXWW22M08hKaPpVUWzTSvwn4pd91YP+ekU
9V23k0I9mzKEcCYIPlhTtRtId89TSN78HIcZD47n5dedDi60Jk+eW9+JMbub8+aytuTetQawrAgg
OjjEok15BLgWaDPOuM0qnkVMBUc5sDqqUvYt4NNtOVCxYCkeYIDyI1+JNVN609My9ga6gWfuGQO6
j7zmsH5Ql0ep+AblH6ZQ9akaCmhviItRis1XwdhN0VTrB+QbdKVl+klyAmLUOD8F2p/xeH0G1y2M
Jqe+LTlpgWbC9yzsFLOtLEhSAX4Al/W6yapNISodBwFYHxmZ6SqT9aGj5Nmp20vVwVs+BnxdMr5L
PdUB2SSPEPpcFYE+FaAuQa423DQt3Q6D+6Dht4ogu+sByWHtdW8a0PisU22br1ZuJcK2i8T2oEPM
h+xoc/GZztOG1P23EBqq1TCQGOLPb76DLr7T7yF2uA+D4ptRUBPKNMF4qooNlUkb8Nu+h2wtB+NP
eNds6vbBXK+AMByALXG3SndAZILGFXpQMM4i/dar7iDcIS5cN/G97HHkbdIrMNSAP9oG9QjoVL6T
pD82tvdBT90YUQm7Y9b4cdB7K9W5B4jvbpgJT6Z0v4xSncz8lBV1BkCK3mN7w6feyo68Kz7Xkx8P
/ZQMBdhnI4AtA6SJZX9Vh/WDT3PM2PsK7yW8m5P4lEl2MlZ2cLN+V5T0ExC8h8mCGLGWQB7lXdJa
fJ3BCaQr62BPwNmhUfzJBuMlYtqsG7u9DZAeCSvdgOG1ZHLV2tTBwj5kX0UGGEAxHCymK3jvQQVA
s+NKzey543QfKOsIuu2TTJsrtw8uoBPx4sELx6ir2i+578ZN1T+3lF5pZ3ai3sk/5XTeN/Xo46/U
MUD0+V+cpl+zPr9vSH9HAnVwOnKoRxLDjfdNCghc+fgk2m8qgOzd88ZdMfHDHDR3LEzXWSA+AH8T
09oFEmpIY8tDxc+zKbZrc1Wm9MFFqziy5jrqxuxJhs2xZCW+T1p9GWu1Un14kVnmHrrOSyQIm0ZB
nTdWcZZBVOaH3rHVfpRJ/gzmwn6Y2V7hT9127dZOxRfcKo/2YAQEtWYHo9qlcmGYnUt7rYJxFSh+
gY6xFzUBW8/hJGNHhHsRYowEPfPe4t4mH9qdH1inkHEadQ1NZs9Bg/2h6DkZHudFg4zuUW9/a0bH
24DYEKABnsnc3NkzoAf7oKvJrmNmLhJwZWR+mVWOAKmxIhv8hPxHJkRhRS0BMBvuRAqeQmXh2//N
C15qRzyj/56Obsr8+Wvxfx+esClt+iU5QMH4PTlAD/t/cKu+awF+7w4uXsVFlIO55T+yiNeuB1JP
yBcYqMEYKr4HtCLbAAoAZBl4awHURT/vD5rZS8P8fVYKUIINgRuUcWi9oEf5PjtIbWDOASsNTlyA
WAuvtgz8lTG+fQOyQZEBcrpYXZsOGPpnh6bKiqyzHXY6W2O7SRlzqPOpB8GDLGEY56pm/t7jolNr
RtVgdfCBzEWT2Izb6kuNNwqC3b9R+BKF+HH9RxQ2SE3/b1026ndtDHz0tTLyQSlDQokc1V/MEgvl
4keGCuMfxGSgl51J1PjUawxiPUUIohBBCGNz+WLg/p6hYkcBbODokkH+tUh6/gjBDsnHz0EINxaM
HK4NdSaBrmgJ0jfNN1KlExotlB2rxvHcrdVl65Q6mC2C9qoyEG0ooGKu012WvMVjHU4RGmVbYMqS
thouWN54iQBwM5JNugOK5or47VU9do9NDs2/Vcn12Ij9IPm+E2aTT+kD9eZtLctVPutt003+Clp1
vG3Oh76qrzlvAbVtoZIXwZcMbMqotsERQnGVEDcVEB6LS6UkaKt99jGr0dbICoAcKQC9bgZTV9Hh
wSGQekZQot53Uj+Mrt7ZEErjNHxlAZCoLANDJy/iFuPPqAR/J5ZIOAOho3ogD9IIB/6MIGGtBdjk
mJ8Ky926YQkimW0/j0AIBmkaxjWoIBCPg4YEmtAjEvs7U4iPatQxa/FYYGr+Cfpu8DoH94gxehnn
Fv9aF/C52UWTJnYzP4KjWixdmWTuVR21ozgGZbWVU9hFDsOMKi/6DWfd84wMz6uhYrKp2riF/VRO
0x0xpoq0Hh3QFoEctmsSAbJk7bDlgUZtaz6bkGwwiWIblaJro30ovLGuQXTloZ7DLmZ0SJjXQ89H
/TvWFcE+K80x95ssHv3qkbGkCysaw632OTB2LIZxBGA5Xw3FZOKhEvmOtDDuE4hVtzPM03tPa/jP
PDcZJXtgM/84DgqJXnGsPeDiGIiUiCI/yWZGwGHNPgKmv5YNnDGwVn8aDYGDBd2gXTqlX8Mg1VGW
plMEERVAmdMq7/113zXlWguAhLhfbGDgBpoY+FmuTbclmn8UTrgCVPNbWQxWUrH2wAryqRgHGhG7
3np0mpGRd1d+LS75OH5x2/4RcKlT35okHfw0dvp5Zw9TryAhS0kjHsiEig5JLajBK054Jm782lK3
TQay5WmSYbBzhMPTTy3J/CjEQDL2vKZod2U5NRcl8F3hTiC84KoouZkP6BloK2lU+piV7gysZ2il
ze3fy/h8GbP/bBVscBl3v6YCy4e+DwoxAIFswAauEVrzczfgeyqAAQjQA5hb4wQv6Jcf1zDMc6Be
nL2y74Aw/iIRxtACaHVc03841AYy/uc7GHpeyI09zMMAbcSU/f0dzIPRRXtUtKegyB7DzOwJqxcX
y7CZWv+CGH1Ed/WxcarIa5D1Tm53AZEVtlx49dei9NdQ5i7alO0gy2NnWU+UoQCDfDEREGNFS1Le
KXOJO2w9t67BoR3jsg6vnVKtJ50e8sHdV0xfWI26oq549kd26aXzVqpuE3buCUyHTQ7hegRm9EF5
5hjC+hFZU31iYXVqvSEBxe5OeotfK0XrQoWx20KJOeQSAkIMY0R1a6XApOfpNREpeLmyiYTWG4PS
vKm9oz3WT8EwxcBnV4kHUGQDWy/zpxspdaw7vfZMDfGXuAIN8MhVu+0G8SgtFEaZHg9uSy+nwrIj
TUxcGnnAmxphlBk5YbF32/rrnBcraeXPZAae3skPIvWeMSQ9VZY56bw9UKkT0HQ/i8y+6tIMCz/G
p2LO0M4L+13j0uvRjF9tbu/LWlzB4SXX1SQ/BGN2EKFz5HL+MrNx45f+IWV1G+UyQMOcihWX5YZZ
1W3aTSfK6z2FqCdpM8Ch/ZRVULuOJAFbfFU25BqDZAuetexhmLr7drZVYgv/c+s0+YK5T8aRHX0P
IqMCCL7SSYRsj+OEBSbunAEpp4P7mnZXphw2YSG3AwtW4INflA29GrW88MJhn9bVrmC+jt3erOvR
7Lkc1wFy7UCyGyQbW6v0CAy98khsfVRhGOH+fIIr+oBJ8r5thyd0WpLZ9rYVvRCRkx3KckPD4zjw
GP7RTduRU8f5Q+MtceivnRH4Xy6AVpYmURoA/bYJYqedMNh2xmiy+6+V73NgBOb1oMZs7eW1A0+g
ugEvBsr1FKYM14n5YG8U9mVEwJdvLPzUgEjqNoEBFhRkeF+51wLEY/y4vWeN/TFrtLkoBgkl/ma6
sUiygnxsbT8xMBlFwgCtp+4cEO3HUCVDoOOJ7Ny8HVCnwl2mFORW1N66FuFr9KXzGH2jo2zzZ7+f
T650VlZpxD6c9NbUnYmMXSVBaU9of3E/7jq+hbp4E6jiic6g4OdBvTedddFouq5Ki8dtMVwo1w9A
GvTBEPT1JuvZCXUodF2z60W8cG8nwALjsc10XOhCooWnKOAh8A92ZXlirNKRU0FE7Jr0qxBTdzCO
tvsVtHhUP9Kcex0sVKN6wJ4R3X50hdh6M+jcOZoOlCJfcfBwl94YDqu6hUDuJOdlyZOeZK02vm3G
LBo7bxiA3G/xJ4BNkd6SrLStj2WRPwvTErnj1MrwZyeagMFNrNy+cNkzvPsYJs34geRbV8mt3/aX
ZLKPvTt+DsIeO3i8R69RNyhrrtxAIiVSa2f6MvdlIm2yh6csoXxcqRT22nk+tHo4eE0ObGF2MTsd
Ymh+6EpzsiQU2Qp4XQS8D+Z9hJbscSiKz0Xff6gc57IJraucpZELxKNrqzWESUGUZd4+c7MGO1Rq
rIloPrldjj6JEwcUnF0f/Om4rcmhIOHNaPexhJ19VM214GbXdtOl7aOjxARdKzF8zcfigufuXWiq
xDHVJ6KnTVeMm7GaE6wIAEc7PGjmrQxb8kyrP+IfLlsvbyNLpyuACDb4s60bWt7Yk4ZCvBdbneYO
vP/eFq2PO7DGb2jhrS1rvhEUTUlVI3MSRX6oJhgka+l7sWfmHeJ1J4j/Oa+rb5B3X4cafyvhGFcZ
O4xTftO5+X7qs9tuHNbp4jYsUnadT2HS2GxthHsYDKhJReffcTB9E8PNtsBfk3CsiyGvDzBjrjpi
LrtObAMkMkSlu5bYeyP5uofndjGg0krEFnJPUJmimdunhjb3k8DfqFRlrFnQrr0xACRfJR6ZEtE9
p31VxJUT3nCjDmPa3pkR0OSw3A+9umdzuYbk6iCktw58m8cT7vqxlhdh22KzALtRjbeDqHjnCnoJ
LvsHCZg/ZCQXltc8CsITUaljEZirORRxJ+ekBgTIGtI7RYzEfoEWTq0AtH629ifvkPnIEef5i6e9
FTryn9NsSCbsLBhVCSk8vW+g2XQm/WVxYbKgW0+UJXgyq1iF7sesMA+5jVcpqKLSr7Cbpw+ScXKe
7FJ3kT9aD2LOTnXhb2uLgMAPdU2f9RGSxykSnYv9D1BDDt2elTp2bFzZrMhi2+kfWQdfJtznjnfr
Fdm+EcUc1YW+ZE72ZZKSx8VUfQ1MFa6GKYgEKdagbV0GLiYDpGz3HZkOFR1phKvx0iESyh0PuMLB
HPrATiY7u+z97qBr79aCxxfG3TIpu3Rna2tF6/weLfotCJ7XjuN+a+V8pAI2UmfAXiJ3VjFG2yuE
8W5O2ZYGcwxH6l7Oei0J32Gl25cmcI/DDCMnVEsx2mZb42CfAUKFZe2+0ovmNOXrofe2teOgtSfY
LvcqSFLl3kkFAm9IOtu9wKG+dVosM+mlxKDXaSLpdtuWWBvWo6HZ53edCO5stzzWDVxI4XjvIt+G
rNxfN5786PUk+ZtSLyk1jDr/1d+47UzX6h9r6n/I75bPvTY3oAJyIIPAcPd1YdH35gbYopBnQBOK
tW6QfS6+o9fmxjLbRQsDZgXmQZz9E1wCmTDGvgCTnrnNf9Jg+5UgCg0fdIEhljBBz/erRsNyi95z
0+wENxsYwmifZTX4MLlblYdsKnxwuc6bC51mZvclBw6FN8tmw9yj4gr932KH+47ve4UTsHohiHql
xa7qZUniWIe4JAN05ASoAueJctjOuHdeZsCekBgI1+fhcDOYlGKvTipHrFAJvRFeGgOHP17IFTZb
ZNYmwx1aGJZvKx/6U7eiMvvqqr51966niJohvx7o2gFMxmxGTAj+xvhL2Yha7r96eAL9pN/UjfjU
a4TD0wy41o84RnvstX13VkrbDsTQyyIBaKXfRjhqQxelJMbMi3jpXftuAeSi6fuqS/2TCKe/du+W
ihXePtgqfByYn7p3rMzgYob+4CQpstq2SdktRldlj5ayn2EUYlels+LKCHtF0lk/DUQVHWawAzsF
AsQVQBCoLWNQ8333WNUzIPmVxq9sWgZ7zXPIcj/dW+GAHSoaOr1154jmsc9b2d/ys2ZCnfUTbuv0
dzk0sN2qGmvrrwDiRXeziMr+PTy3X5FdFfx30pvlg286G4vza/FgEYgoFyfzm84GHPlYjcggrIRG
+k2EniUQ8CrjmT57nPGlV50cWI0L6BM2Y3x5WaDxRxEKi9BPQw74PkMsWsRNjDazi3/R2/6ylZIp
hZl+OGEhUxPsU6ylIInbt6gh5LmeqFBZgJKOGoNPKDfSc+UBQJQfftJzaqdPtc3D+Ug8NClRBoFe
d4t1MGiHeudVoFNr91F3XhDqgtyBZYp+HpTqip+3LE7njYuuyDMXjNJlE+Pfm/Pl5nT+KzQP4vn5
t3GJT73enEgAsIQFtAcfOM53exsQ/P+DoRUVNFY2Lw8zbrV3ucFCkXgFkv+ISmh2XIwi4E7Bf8EA
+Qejt9/QIJbQDjAcxCQFrT9kJ2+jMlMkGEBIU6eg6WzsDAjkhTvOCp2IzODNtTqdfcUWsfwh4Epv
4dGN9PmdBqtltlcWXu/y5R0HqwEu+YXVxjs01iPmTP2WeNjhdWPlvIbJd4I9GF3oBiXPmWMXjlkH
Vxjodr49mU22AO8mNAG8uwJr+HQ00lROezGQ0lxDzOw2wL2hcGi9mQL89Dd8X8IX19C/36zHJ6wf
an7juF1w4K/xCwwEChEG8iFIhQtQ8fu9utBM8NxievwCDoVH6jV8z9cqRVMY/eEltN88/AsCl3og
fzNcrufd4n8QwL+hQDhAumHzCe5WAN7OmMU3YzvsIpmnQGFB0DT4mdrPJa70OwJ3VLJw0a/7YLLm
yD5v4O7POMRGoV+4ckcNa11FeXkAlGRJhgti+UiNJySVXVbM8qvCej+5zwMZfnTOcAj01zDUSina
rUAR8mE1vbAkGt60aFX6/vQ3Kv957xEp/xGVJf9NvQUd4o+YXAIPuR66ebgLUTghUX3NRsP/YaYI
DQEIN7h22bLw5m1Q/j9759UbN5JG0V/EBXN4JdlBrW6plWzZL4Qsy8w589fvKWrkPAP43cAAi91Z
2bJVXfWFe89F8y60rxBvZYd/9e1W5VAS18DL/I9u908O5S/VKHNild+cTotbWlN5Db6/Vbu+UJZk
cBL6La1bSgDLbNuECwN1WjjKic/l2d3Z0qAmh8gKlORFXzsaRa3UrfHa6Iwp4gXQnclVMcXKdfd6
7bVTCDVqvQ0Nu2hvoplFrA6PTL5TENlrtV1lF5OWN6yIJzV3B3LdTqx51XD798Z8vTH5Yf772Tw9
71+KZuYk/hRCYvNlXytRnnUU1tAG2MMgBedR/VqJsn5Dtyv4juuKjSrw7XTaiHHBj+DFwzoqcki+
nc7VjMdeDvm4oiL6+iNPuLB+/FiJIv1GjgtTil8OuYM4vd9dmTmpmYmzDMMJRPeyXKV2gcKzlQq2
3CLBQ2dr8ZktWhefGpHwMa9hH4Rhlug6RQRIoXTtTRtqKquPDvHksPKNK4E6DnVBPa5fEcjNskjT
ORdo5CWz34EChJacC1NToZGR6/I7Yt6bsfHV6qzApRPWvlZXS+1jxW0sHbvV/hcwdz0gQ/rSwsUc
T05vKxehIa9Js5XK0B4n03jH2sxk+ywHykNMAHH/+Pe4r8ddXIL/ftyvs3j4XX0rvuq70455gTEa
te0/wKfvTrsgKfMPby3WOU7a22lHlQ6DGTKCYJ6+Lpu/3cWMxHAnAObg+WZP/ScV7m92yiZvAaAF
PogUuKb4NHx32nUU1A0Rw+NpiouxQPpolNhiRF6aBiEY5lg7ocbWQCGfG7UmDdeJb2UCpVy6/3Kn
COhxuuKPVxLyIKDIM3RkU2CSrQZgciHQyamAKKcCp1w6bQnITI7LC56acdOX6rUK1HGvNPpyAI8a
7SRcPh5rx8QjRjdzc918Z8bq7LVsWXCG2rNNSnCxK5RZu1c6eXlJ9KS4CQ0lwkiE7puXpfYLOEAu
2s96lxvNnuYj3JtOU+6yRrHueq1vXKlpu+PShsq984oVGlfGUGg38UdLgIfiSe2A9k+CR+TgBLSv
zbq6NcmwmC/+fnxeX4v/dAydni8KpDnRb56L7zxDFDMChoZJ4x+BxdfnQnj/6PMgd2ii8v4BGCjK
aMbNtG6ilBEOja/FjOCsEaCCJO5VlvFHyrjfVNgM9XQDfQd4LJjoP43WtKkbWitIg6OW62GN60IH
i4blT7JP8opLo0Zx3uND6+7itbgx2cRqlTfA6aX2WdbiYxR1SNsvuctQbrdUQVJ+qapF0/Zzp+Uf
8ubWhFrbH+ClWtwurE9ZlrQNhN6KMOD2rDQFovK/h/L1UFI6/Pudfnq+fCmW+OU3h5Kv+3qrqxiK
FCSXiHHUdfj1rYZZJcMauU0sPNYJxNdbHbkmRTcnElC+IFVS3rzd6mLZYWP9FyuI15SeP6mwf6cZ
Zv6BjFPUS7R/P1/rUt3pURE6p8BoNdjP9spQaVeeSmubsFW0lbMSrMyVqJ3JKkfOBotFMsCyMA82
x4MuYC2DwLbMIge1EomoQx1Pm9xm3SfHTXcxxknl9pNsHvKwDjYpBc6xHdX6bsR9e+jHqrtvNWwi
jUhibU1j1wFpeDJFSqvckdeKqdPyVZHhGg9zgaMB8Kw0BOlOE1mvqUh9xfZ7Z5gl4oc6WrbQepie
iJRYQ+TFtg7JsbXIkM1FmuxMrGxdC3ceiQF+HdYvzZo9K1JoW35aLDOLdAvIrPWUHDHGQLXkRSLI
tk7icMdg23mnk3yBb2hu38shlguTEPVsGrLNYqbhxpELCy9J2oBNZlTjTHyrTVpXrE7LaTuHkXrL
0iphLmNujIrtaaz3hldNHdrLwULbEZbSBuVh5yV29BG1yXAfwGk8xy1b1Z60L16dstABBOXTnWbn
16ZWnaw5VvYJVC+/MY1bUx/Eun/sfB7ad8tQTZfxBOR6nAgPBySx0ctJ83ubfOuZAPKtTErXhqKZ
byEBjHyoLKnfdyB5HgLyLiEIWZ+B58LFXori0Md96eFZyvF9xeF2Ejy6MTVu57QON12et0+xWoPH
JsYDj2OT+q0hh5tmlkHmyektOOvI1cEBeWWZSl5JUidvdTD6VkyoDj+2nWXV9S62Iut6iLLqzJZZ
dnUFVndsyg/8u+e5k7/oac6YQc1qr9Jrxcd8uVy0s4NVQhvxCI19vQ8CeKxhPhmX+dIa/Hkq7tIc
GnQU5d1lZOtnDu9tubD3jvHBLbCIbvFZWH4zKECk5Y4fMSTnbJ7zD1rfhm4xyKlbTYjn+jiwr8oS
pHuu5xy2fG78hI+0XyA887s5kDemOi47p+mv7da50pOofDQ7fXS7YqlISctVVy2mC7nUotYF0mHj
MYp2VVzGu6Kt71XdKjel2hcXet9Q6fDhY8EYqZ/hz9yUzjTcyHLLIjxpbWUbAlAfou651wIZJRHx
oktSYZFWp2dY8fwSgcxZqhzrSo+6MjpKcTlOrj7x91TVshI+KmZE0PRg0O1s6qkNJexQEOorpjMJ
vrbVEDAPyUjk6xqrpb1mbMl6ef77nry+Jzz5//WeHF9+O6/hq76+JjL0IwbdTLuZsax7wK89gvo/
QURiKkOc0Eo3/vqaiLaX2SLTQ1UDpvzj9pBFo0kyJ8YUleH1HyVsEu/yc0vM7J3fHuW/GNowj/+x
SXCCrO9hGAynYJAIR4lETopipd14YC9ovSRroTy3IlSFerrpuX2mzvZx1SxkFdrLpJ0LeSJQZNCd
ZdpEYz33R2tsmsdIxU3qosehR1U70a+WTUjvGog21i4bDejNCsCZYjOEhoPFEDROJ2t9/yHETK1j
Y7XyAJogKemKyNX00jU8vQ5JUNgAVx4WMltEwLrgfzwWlvg06G0PHmCpIPIjTfV6rVpOfOaGPdK7
batFRKdARpsEIo3netmPAptGBPuwrwRKTRNQtTxsP411OXhmIt6mBfRaXIafUxKYEwFlswSebRCg
tgJiW5qGjhu3fXYhaeDcAJUCduskyGsC9jaZSuCDIVX4AlBwloDCKdDh0ESqm0UA4xSoBjdSPw43
ONPzU16n6ic5iabrQgtM3xK4ToJL+12O3/ZsCZhnR3GwtbXpKdcMerRM+rAI9CdFjQXIfpjuagEG
zQQiNBOw0GDlhsoCISor1bABt1gRtg5glFQ/zU3NJfD5q9bf1VXHW9Amjn1vYz32OgEqdVrBLHXU
HjKDAJnWnBZmF4Aj3Go2jI3T94jpityKLhoBQrWMJH63dI28E5g8IqUEMTUQ8FQViqrWKTdWEyvE
NJT1rh2X+dLIQvlA5o70ie9kcdkXfokhswYC0ToJWGumgm2VLACutUC5zgLqSiUxPGJYyXaFQL72
Fe8dJVN9oQggrCLQsJGAxGYCF4tcK7wIBUJ2EjDZTGBlO/iynWgWU9E2GqKB5GMX7tW024dzVe9K
0WbiWa59PZ5vyyqP0bwC9r6Z4lR+yUWL2tCrQv+yL+k36V8N0cpm9LSlaG6lmDY3EA0v5Vq0i5Zh
Oai2pOzBX14z0ycsR7TKVmiOf0c2r9NzERX1H9cxLrjyN8xK8VXfX8dY7gRp6HcUJEpKkKhwkDEI
fDeyEWRKSnjk/ky1FTGF/Frcr82o+vWLGCn+SXGvi/n4T0wZlUaTqZLBUIlJ5Y/XcRjAP9UyrcYH
oB1yrjiC0HP0/hW+wDQaS7fJmndFJZdeDbXJVcgUd5s+yv26DwmJ783rMAp2UdC+j9DCjaj9Nq3k
7J2mO81VdYMQ93pK6o9Q8GDKl41n9e3HOcwQtqbzdkEw7Q1mQWUzIRrJ0uKlz5KDyi6d+BgiPse+
Zb3ZPVXQL7NS+qI4/U1YOJ8HSXo2jXZDP7HLW67dSQv3xJl0fpMXpZdS7UUm7ma5+JTm71U8NVO7
VCTZSVsn1jHWyvXd3Efv9DK7y6QWI1Nn3doFt0doxw645eyulJyTJJ+Jc9/lTuipbXlnRYdcbc65
oUrACbT34wJHwZQPSoVPnkxR0Oh9TUcwXLSDcZ20463a4CFv8opMiQT5fWINGIwM+9Gqx12u5Lu8
sr44lfIuMHKglPFuGLLebyrrSW0qbL3pYYjoiWQ9fckbc3QtB+dEr5Klo4XbIJdNOgc4OHZLFle/
nPBl6vRi9WWc1mTUZLk3OoU/DAvi7aY7a9Ms4XfAWqbp5UaWUHom8viJr5z9UJrLQx2k96qWHwY7
f+6s9DZqh6suJsCrDsp3QVkdZ5xPbt+SiGMM+wSStWd24CC66jg6gZf01eARuEJNLqA+fTVLF/Ws
z5uQh+V6ieGYynB4Dlj1+j3vXom+Z1zctJMvKEiP2coPyiAJWWVxFWnhB0Ughtqyew4plNHGSnv+
vzQXAkhkCzQRJYD9iYJTIUcHcFFGDNhga/FmIFJ4U5dSuqslvfaRG9duQ4CYiWbuZrGX6kHNbGM/
OSU5YyJxrBfZYzMhZAhRIQx1jukSXgOegqiySmSWaYxbTsh+ZZdXGPGdyDZbRMpZq+ajx62OvUAi
1z6nHXELkYuWioQ0RWSlTSI1TRH5aZlIUpvWTDXQESlYiJ2jJPlNxzKf53k7EMQWKSSyBSKbTVtj
2ow1si1a49s0keS2iEy3zjS6qzAi583sSXyzRfYbPxDVxdIAjUltfadPFeausCRt/H9txzyW6Q7j
xrosboN1BEnITPpgrrh0s+2a5jTJcUaMFQ4XxOrRpL0Yqz6/z5sm3cWrbr8O8jw46dpgjxvA/mj7
01ehvy5E/xrqfwa9afs+F5aAvF5wBwDkEU4BM5WHTSQMBH97AdELmMp/GtDumyeCnn+ZLK1f9c/j
QxCbTVwzspdVTbDONP/pBQhiYziC2fwVgrQ6zb7tC1B0qbjEHYH1/2HcySqB/y4ahTfAzZ88Pr9K
YsSrh0qLjBaRuSJscD8sDOJ4CGZYvEdbpDHGk7lp4v5WrbV9kPCfM82+TXaPJ836J7ZdRJA3O2Iq
NLebQzwAyktSSOQRshgLlOzcZ+Uj7egZq/om65TTZGSTl5pkORFnJDmEE5K6dRPMsdeC6kd+oEuu
GUctoeaF7sdD+D6VpHsDzbsc9A0EsOA2j5YjZSu4DTKtWLz4Ka5qrxO1fDZ/aocp9BjYHJtWeiT0
Dm8vMV4CTFl08q0zwCUrQyf1JHYIk10GwGuMfZ7EH8JG2gX6dB3poNDC6cvITcoEqt9i2NzM45K6
eWh9aGTrg6Z3flCKuK/JUGixGTaJvGqtXS7rcrSA97SJ5zjtVh/xKY2Tc52NQD96ufLsvtxFKhaU
3AhuMf4/h02Rut1gvViB8TEuSjKuwZgrcu9PlnKuo5IcWDM0Niio3KxV5023ZPugH0iSa3g0Jphn
pKH5uW7nMEmw4hR2449zESCczxzPqfSD3Ta+thAWNeWyF6hx7c5Yqzx2mdd67ZzkQH9iarY1axxk
bcWfVUWtT93kDSWcT6PqHJe/F09Z2i3Dh9QrZ6bWUfu5iVr2MVW/dxgu5bPJxDBtP3bmfHZCIjQb
jB+Nom+4MEnuBA0TKYrvWLeI87Zw5K6ysry3w2x00ezD3WEFI8MH0rsBM3m3H9OldYtyAfTTnedM
Hr2Y3DaPcdzkjYX+qJXGhSRT/NSdPPmR1fmq1Loh9hN2a17iVFeZ2XlpGKWuYSn3QxM+ynpM8jL+
gFYa9kpeobR2pJ60Lbo0OHHMXErpQUpp9iioOG60tkta8hZW2j6s7NBVW+fG1GedwBT7o/DR5U1a
+N00QEydK32jK4WoiLoLdLZuBSQoIp1syMzN0I97eMXbqBhvMZnvg7l7Im+owfSWXGIPf6y4kfMp
eOxj6pVeSr/weU/cSBqeI3PCipV+anX9Mc7HgM0aVsiq/JxSFLgIcEhLl4vPCUYtV7YLTCO18lHR
al3fB8JXDJxkwGM8iGMLECjb8LKmxpMd0cR4YzLPeH4SfJ91ZAAYUtbALZpPwrd6GIEkcWHpJJbr
7+uwToocKvV/b02uXrL2t60JX/X2OjDzsWkkHFVsbVd12NveQRC5hUTXWmdByMwZ0ry9Dq+YCPYO
/7gsGD192zvwcKD6RZLzyj/+k9bkN48DuwaMy1id6ZFM7adBUZwGLMEqGc8s4KPezWBctmTz4Xnv
hPuddh6KFZRh66KgqChPlnDKR2z35G1uQczbpGERjB87hwAXkngL6zYYYqk8Ea9XbRwnYfSaLa29
w5A3jNB0YHVPTE1debEvcLOSpKVX9CkC7Q3iO15h32lcmTFVc5xyc65Cddlq5OlzuQrYh0AhqO7v
+X09v/w8//38nl/yT3Hx9Et5w4rs+wMsO0K1yz9vdPhv5Q0kE4FIXYms63bs7QCLHTC1DSIF7uwf
WTsce3xD8Hk4wzRuTEH/oLzB5/9Lbw1QUnzE+ARR6Rg/eewJIjHtZclwSoyKT7/FITK/pBPzOHO5
jhV4Gw3DR5gSzR1vPiahMTKPg+i1o0m6gBHXX9U28YeZmVyWQ4x1rqoOQZu8cNQpUuT8aAWU+O1i
sRRJrHMUOPQnSbBpszHHr0cG0AxVvsqZb3YDbuuC2oiBf2SSZRJI5UWu17skkyOvaujciv6hZq3i
NQTKaThfi0QfdvjsbuyRuapk0t1hRt4H2PhzrYw8S65fqqYEAqKh9ZCW6zFXr1slKDYMzFj7Zdiu
Q/MwaBH5P1af0i9Yu8UZHFcdx63RKPUpjwf1gv7Kr3Qz9QN2QAQO0WwXi7SjYpu3NkbeNoIwqFn9
No4nrJgQTLQSUgAUk7Jsmbim9F1lQ4+dE5HnDnaK8TAeNn2gRZvQVD+BKNrGOebZpI4PbKY631qy
bd+0l+bIAm+WCH5pGC6yJfSLUT5IGZQ+2pkryyo9RflUWPROlSGfx3CGYqZWV/ZYeklzM3F9nKJB
ulaAbilRfgZ9wNACk4tf5GPjRnLMNcXEkqvqrmUTxLTA2qqNvRWiNG8c47sp7W8qmW1R2o4KFOj6
0uytTSW3sZeqys2iq5e5PGB2pQ7Mo/oY5JOyy4zwOCWUM2SOQF2TnHNdd7hAczvmh2G5VjdgR1aj
2xZogTsIOGOTBGc5mHQXJt4+QlPrzlN7TA013TQUSYqMqTEwQDAadxnhGgjGStUtsmzymwn8iUlE
bT5qgbvU881QOx/VDOboouaxp9rMbSt98dgNvVR1sYmc/MYIA69X6vDGiCWtwmuNe3prpBSrqBJm
vTY+wXTIGNuIyMO8GFLVrdpilr10TUVURyM92GtWYkkwHmRFu4KoN4RmHnnpolrl56KWpPgyCkLZ
eP57477euP8poLl9ytvfwc0EGeStYrBRkmGsAKoLPQSNCtK0twsX5C6/yWtO1A/dpLhTsWSIQO/1
f/9WLKBkZwnFIgrwH66NP7tr0U/8OMdEP6HLQvAgXEQiy+eHVrJI2V0tY5yfOmdUUBWIl91eH/km
y7kaZjOsTpqoAkSWKAWBDIqJJYuk35BHv1wZVtF8HNFC5ntwu+lZmbN5vKgX2EHPyhqVOdRFpN6P
tbWcM2gGEXdWpLCjkvMDy5PmJglS54yQrJZcR5+yCWygERMIjpyeMh0OAuvfIZXvZgc0ajcXESOW
6KoaTZiYzjj7ODi0D1MX0Tg11r00aI1nJ+17g5g3uMHyVp74SMaU8ttGb+g/GuJz826Uni0bDd3G
TrBqMIMicK0dGTVKcgaAyrwIu4YOse3v0jQYPBm8gbvI0btwCHxSHf1GbXu3kDKoV3K/H/TkqUwZ
8BnMeQ9Fa150YsBoaNa5J+u20aN9WCb3+mKz7ABuOMakVHf2WW7sfW9sMoe1l5xsOn4t4IVADQTx
1hsXvrXaphtUu8InqGEbNay+rMw5FVlB5ziDZg0mTC1+TpVHl5BtA2gKJG0rbiwp1yOMfr8uzY+8
Lp5Uk3Q+582nILfOSRlfSwnRXYzTT7pVPDOZ2raLNPqg7T7Lday74ZQjqXDk9Jl87nKX9845kyuI
MqUGdDlV3tsFF59cfJhyieW8GuUbJYs/tPVw09V5swmN4WEYnVMSl2dElod8wm3O9PspjwY/jRkD
k3l8KOXiuetK2CNlnXhGWQauWnNz5uHA5a0elZTweLPsQVrp7AqluacdNKadbDlbsxjZ3FfXS1I0
G5Ao4Dy7eUtxThPc30qhmOapLNVzJ95HqrqPJrhmSdDh4FeTW5GX4EGr4r42E/m6H3rp1tba2q+V
tHXVnAl0FtvRuSpZJ0aK6sPzOvZBB4DGXDIvC4fYN6IcSm9VtzfwV4eTM/YbArJ5evMJwkB5WdXx
504uBr8dEh6ZgdD3nsza4G+xu+6RqDT/q9i9e2pCRO6/FLvrl73dvYze2Agp1JHCVrma29/uXpEe
S8gZF+CbPPGt1l0NQIjgvzPLv92/QrlIiYwljW7tT8PPhK3zx+tXaApo1TDMcf+Cr/rx+o3KWdFr
wlaOQxGa9sZZYaSZ4JLqs7Jz5BYyxDQHaXbdrwjTsm9R99iFrjB0UlsTEWNc5Im8ga3dVw/arGWG
TwNXVlewgQiaHQIIcx6jEynAujlAgybWJQR5HGH7xzQfQh72/hYCr4UAj+e/t163T0Vb5r8cRsPh
q747jKDM0YVYIhdyfde/O4waOnTkJwyR0XpwUr6dRlwVloCTv+ZDckjeTuN6UMGi8h6Yrxkaf9B5
rRTTH5aafEJs3cQnz/dIN/eT7UJWe/RyeagdbYMFRRUPU3bolqro7xG3gUpMrTqodpYzG6wOYyqX
4Y5RrpodZGa8N7JWm/5QdJp6DwwVpxttWbixzaX3WeNyOgN1MhGOCBp5ogYcXWs9x39Pnzh9XF//
dfruupeX7OWX07d+1bfTh8sBLSqpbK/ribezBzlBBF+xM8dE+Qo+fTt7AmGqkmbFEmQV0rJqeDt7
YqlBhgTxbiLnTeBS/+Ts/XoTEjqBgorLWuaT8fNNOOt9YbVV6RztOTKrTbMOO9HE6Ydy6JfUT4sx
o5FepNx4kjFCXiRUYPA89IIh+kUlQI7Oirsa12lSuQISmpolynHOsEl6WtXavZ8JnkIYJVR+Jr2U
/mJpXXXuJGtobv8exNeDyBn4j2uwzIAh/O4k8mVvJxHDudivYRogNeAHwy7v/v9Ae3MSBSuDqSjD
obezuEbkchYZulpo/cVj+nYW126JF4sRKj/RPyTt/voqs6oToyy4Nha2XWHr/H6/phopZkfAGadF
t2pQZ0bOjiKc4PVdVtXUP0iBJkl+by6m4tkFS+JLM1Gm5q6QBik9Jbos9b6FxdzZZoEWUuZrc9de
FolamZ6cFbnh15BMnuS8UYP90GRt5PXB3KhontVphNk0tG3l/j2Or8eRlvXfj+Nd9NLEn38j/kSy
/vU8ikOHBxZE8zfb7T93o/hXvNaGGKSjiqDw+3YeV88joydG+mu27nfv8spNwm8mOM26WAX/wdWo
/cIc5fJnsUzsDpUnpnQxL/3OHwbwL1NalN4nzChgCszBIRAQhEtVu7RenXmZG4UaujgCiidZ73SE
QlFGBO4yaF5Xz81j0VnBuE3Vpr4dW0uPr5PVf1gZk/JQTPW9KWSg4aoIHVd16JI6vezSIKMaNVYF
aVDPre0vUpWVjACn6YEaNAT9iTaatVzS6l24WQQ/4e+pfT21/2lqvIvpaH/zmP/oaWQIL0Mex1/y
i4NXhDpzT3JwX0XJb1eo+T/sitysfBVrqvV2fbtCaWzwcLHaMt6KgD84s9ZaK/5QS4JiwAosi2qW
7DexCvv+0EqdITkBK++TrhLptBu7dHrsleRo1TI2QkcC6SgiwQoRDjaREtaJuLABie2hFxFi0pom
xuVJsNgaMUbW2FwrGc0N8WMOnpVLFQg182bCyRbyAq/NSiKxrHeAYepB4OlMlOAhRuSbzSNb8EbE
nVmvyWciBE2Wq3IbJLblkvoM3E5t5jskhdKHUgSo9SJKrReharqIV0uFRCuMA69CszX3osVCeqCi
x6oIPpmEvMsROi85f4fdMUZlPFz1KMFGFGF5kR0qFGJjU5eHIO5nvwj7T1jnIYUJQVmDsqxROslj
4nReIpRdRq5szQxFdaOVl7kQp/XKdJJD9X0jpkpq1Zp7hHvbKEVaQMLHZW+pBLKgdkP1THQP+rcl
T++KKnhc+L380IDHilIuEIq5Xv9SoKDTlmnXo6gbqnYmZ0ivmFmwCggsIClF1d/2pXTdBfmFVFVb
FBEIzhtiT+ZWPUyo9+RKeV8IOR/Oh3Oix499DvGwcXbBIn/Ixvmga4HlOUIYOKEQjJYRFcAUPKE6
uEP7e1clSuIWerDNSvYLvaN42DZeyioEuYkOUY/Mzmc7sldjUrAlKLK13myaynmWcgeLd3uD0+iL
U6Y+1dtTlzHWG41SQ2WZnjuEkFWbvmBo0siEYZQDg3ny5NaZtrWdbE2ElGORgmpBWglM9aMU9tdx
VdzYSC/b2d6HE76aGFFmLMSZiDQbxJqmZKqoNtFvRvyh+Hsw8YmLjROeo3et1WJ8qVB+MjyLEfml
g28iC9Ugv1qpysoT9bvbQ4WtBB62rwNlg6YkAfrhMKMXGFk9Uu8iAZad0aaxPDFPLcxZJMe9aweK
xbfPTkuAaYtQ2aqTc0UrhhSbnY40p091gkIbpq0jpSYpVGBue4CRXQ34NiqzfaNn8UGDiRtr00lT
4s/qMB9xZqLaVPpwG9cy/Ghjk+TJ4I5qObramF/rQMrsUdUBNgXbNqo/gRAp0FiC603bXN3B0AeN
Ccu3rkD7UzEBo9Q2w4ASnp9XIPC/IEl2fK6wwuSErQhEsAEruIbxmcIONgVEeBI44R6usEKh5C6Q
hqOUTCCBHtaW3PISaMQO8TyTwBNbcuGHjr6VWoSLepe4hHGx1CYSa/5YjQZY3wdD2Q8PeX4tlfq+
AoLcAUNGlXRwlviyVQjhcVhahdkxAZ4csptCPGXsTbDKwxxDxsU+Fo8HA+zyoqi5F9iYe5zxoJAi
VDUqon5AzYa5sQE3q1K/a9TuPDr6g7aSnQXjOQL2jOfIt0P2NkCgO9PElFr5siIc17H5yZ7HFDxp
84Dd4D3tvoTqUb6Zh2oTBjCm4YlWQkLIXBcooR8M5YGZqINGvdyhiY030WQc+hnlrwXDWoZlPXbj
M/zUow3juoZ1La/Qa+jXKhRsBPkvkirjaBouLH4mXhMPT1UfHsxoOctwtLmcfHWqL2v42m0gHRN4
22UKSBr+tlYmn7vM2NAyfkFw7VtT6BOb41Vwu3OrI3DAQkoP0Tvs+0M1AknoYX2PQ7fH6n40ouis
wwLPYILnQfNQYmCQ5JOOa7CeCQQvND6UwMSHRTsGtXGFiHYXxmHjItO/KMGPh7CW7by5C5t5p0ep
rwlOecKCzOInnwqCOTPX+9YafAe0uWXCXBas83YYjwnw8wl3mstyY4c755SCR1fmeW+AS+/j8HPY
pucszq5y2suZHDQdvPpYWjcLuPVCYgg/dWRlRsgbALLPss76UjDa+wa8NtD20uCuB+IeKGi/gbqn
wN3lBUMn68Yrp4Ns0uJh47H5wPd5nADDZzUja6PIXei2Bz1tbxPWDIhH/ZaLRtKNLT9l0O+5/NDA
SlVhpvawU9squXdgqSJL3sWwVXUJB2cPbTWBCO3iV7tr4bBG8FgJ3Di0MWtaOK3dbGLwANxa2ua+
guTaFQjhELEezNkhXwqSBszXQcBfmdA8DqmGD0h+HiKy4KDEDpl90KDGytBjM7m70KHJBuReeFab
+GQzpkiCl+PiKF9yCLRhFO0pSh8i1ucVhFrNKvxAIGuL2riz8vZygmUrbJMVbFtNLu448mxTod5m
Ya8iRpQvuQAPQ82q3Ezm6wRSLo4r3Nvi3MS4mRZB07XA6uZVdo1LdaHlB7irGTzXYv8hiLwqaF45
LDwNVK8G9D0B3YsNcnZLQfNtwfqaId8CmF9+2kcL7G8lIy6bAQGzSPIrQQYWYme05VvcJI/UIu/1
kLcn1ixfVtvtQOqfDmS45VCV/JRm4MNylr5Do3tjAiZ2SvU5BlRcB9qlA7hY1uyDCciYKiPxwym4
B9V4gtTrzyCPG7s9JyCQa51H32w+2Ll0pcXBcQaVPGbydQo6mdXfRVeZt9NAJJBAa/ORKkx0kxHQ
5VbVLskS3+pF/LAAZe4niTzk9j6M8ssaaLMk6M2m85zBOM2bxEeDCFAesV8K7nkR3OeCcZxWLKcZ
XFqSYIwVgGhEaJbE/kUKNg0AaQWQtA1QOtKTfTWN1wvqswngdAJ4ulkQKACijgSRugRNPfQwqgPV
uKyBVk+z7aOqvpEEzTrSpu0E3roHc41197YGe22BvzYmzQ3M/iYHiz2XzqdCGS8cabpoBDc7y5cO
N1B2mZZBxC4QurZlT7cKuO3SBLcNflvHOVQIHvecRntZELpbUN12OGwT3dkttbTpDFjeDBphUA9H
1WBxSejJRgP7neIAHsGATwFOf7DgOnjwiNVPBC480rKrDHw4msKtasITb0fuAQDjTlLdwMXYl8DH
gbhcWoJGbiKDcqNBxQPXuLhlU+aiaEcz/n5Y7lpIS5Otxk7OYOlD1Xt2DOU6ybp3AyT0JQa7jE7A
pcF8kJBABDDTo7ElsWR5nGGpy9Z0JR4+Q1suOjjrE7z1BNWHGgzw7VV/SJaDNhe+Oj+DbNoagtZe
Sdcm9PbKUT8M0+iOUN3bik84lHcD2jupAXsdc1gMBb5d0kRwErrBgMTIN9uOxfCh56ii4x87XX1K
SRrQbw3IYeV91DRWDMrakrun0QhM1LZ/e72111P+c2D2/on5zq+9nviit3GZBYORMRS9/ytKjMHX
2+jW/p9G6jaDBkaxP7HExEwMJB7brXVPpfwwLmOWwIgLipNGb4aF6g96PUBG9HI/9nqa5VjovkyU
YXwX/E7f93rdQiEy6nmIYfKp6UNKewTbGYB2jtV0jhRSRgy93/LneyRk9bOjRhvdUWrXqZxHnIgE
SxvR/aCqu86Or6Y+/xIZo3ORxdG5iJtHu4ZnEOebSFL3ZlAGfqTTrvQxMuNEIqp7LHYAIq5TOo1L
Sw02SdRfRhSrblwlx7nEyi5Vsqvq7Kf7iogKKf+4mOblSAhRR/2DEplgQbP+nJfRjshvgqwBLTQx
UveGgKk46c4q6BzEWdr9rKT3hu1EGC6jy6UNLB8BxXPe6Y6njMOFWiW7wSTGc6QoteRMR7jEjVgF
R/QG27Aqxj39X0Q1rzz0LZ50TZ9uomnxnTK0Xcnuj3LcvUM3PXhONG40letTNkvNcxSGiFL0brIq
Vv2631iYlXJyH50owChT1FehNhwDYjiZkPdbegHD/T97Z9ecNpaE4b8yNfdkJaHPrdqpWsA2ieMk
dpxkJjcUaxgQCAkkIT5+/T4tIZsPhR3ncKGtGlXNxQR8kFp9zunT/b5v+7RJRkOCVjDNadqKtuTQ
LUIHY+18MQ3/o+Flk47T2N4kDVpuNUEaNOCXAXSIPqz9GGTZOqM9aLT6jJxBArq80SLt9CfEHjrX
2joNJ0YU6V0tu45n5l2PjratnpWOIRR47xyTRq+rcfhpMnPu5ovpe52/nGF3VA20TcvaYl/NiT6Y
FspAI68/szO7O/a8z6tsdB2as/texFlqMjc+b/X4q0cADjprBhcrfNSS6bK92eiDZS9659nRx2hi
zrozzU/aJJtnrXTd6y41F6FPPwTTB8eA8zEMtfm33nKyRT7D/7LMMqKBcAnSYTPpwI6mw04wepu4
7qfmarp5G20XH0lkLVtbZwZaY7FpoYr00aRhTc/LGi1n48TtKF0JWTXliL5pOJ3VGIlcbQU+IdGA
1a9XEzpc8nbcVOtuXTCvY338xd1Mv4JKbMCuW71vpHpn1hwPvCDWuhmBv58jshBxBp0V5EitbTAB
tQU7AO28lj4GkngTuHovuvVppvVpFM17M+Iza/E9EBwOXVhc814XdM4kx++irAuWtzmXsvJ8HU6X
n7dU27Yk6UxoffRmXfq/a0UPrb+X8SJlRzn0TKKZnszT02Vc8mK7ZVzX8u5VMIF0lylCteJ5GUd5
nGLabnEnU1am65w3mo6EDLoQLqxWJPleKh7Il6IpwD+iCKC9VqO0SSLxcAXXyHCTsaPigdo/2pOH
K3gyA2vjTprNO8JiW+uA6nZuMo/jZxsmmog5z3NlZ0Nfm72+NfJc77ueOmu0w4TuRqc3mG+bnAWn
JWYPnsY8uGluvPE9JE4bdcm57ZgEi5PUH0QOZL7myDZv0B3xw1trRaePCYnqZHo1622jjubO5kkf
zmE6+2KnOvobSXoFF7WFftuiG2+AL7+bZDAnID742+3V2J07f4ciFDKkiMyL/bEPP0arcBhXODF/
VcYiFOEgPPO6muCjqNLhrWUs4gn7AQlzk1hlh24oHTkv3blklwE2oOjoHMQiTQaUeAQRvhxX/opY
5LRWggoYIhkGCQkDRTCbmsx+KOL5mWvr6YxaSTAHKD7NwYWZSyZGAIdeIt23M2s97mzHwWbZcb1F
sx16vm53k/VCu7dohj278hHcRUhXm1rabRO4m/2edRoidCsln0TvZKojX+kfsUhv07wGOGk0ew1Q
5pQGfdPcrP6IN9KraWqm4f1kurA+akmf7hJUqttrfbFquznO8e9lt4iez9b3vg2DIDn1WP2luIdC
nXAIdAAOhlMU40qPzet+Uicxm0CvIO6wvpYemxf3qG3t1VfKSokU9yg0g8MFG5FLxbzGYyU4Pgye
iZxlgWc0yjXH6o9Og7wh/TKjO6C05oOBfFc7ytuPZMlo1Hznzec0vafDGOJyYTz6j4YA0qiDRIj/
6KynTvR2Spq+QzlBazV1GpIYS2c8afXSZG1+EJxuE2kLrQei0sl6y0djvHFjuNLT+PeNlAftOJto
76ZT1/wuCmD9IK8kwiSN7ds1tAnw7pks89tcJl3L7KxrFurpf3tv4b1n63zfoCL7AMgrHHi/1GfA
R6a3JS0xAWrnGvzP1WkRuoOKRn3Y2ZFySgcWsV4Keo5pAXEUVtpL7ADex2KdpAII+jvHmr3CgVHG
O/Jg12Mw/qMOSRDBpDpcc6OGjgoauecPq/HaGNAfz75aTVaoatlG+La3Hc+vViJtgfDXQvS30o1/
Y4B8RtbBcTjgmO5Xjo+QIUbgry3R8IrMZfT7eJwCfE7sTXcpcl+RCH+Fc4/cOq0WO7AkPMinCISl
uVSYiIbNRD7MmSPNxtkl/INmvOOWQ086csJks0R4TEuRIHNFjCxaUTF0QE62eplmdVcZBzWvh57Z
doWyWSwaZ8lmTLqtF2pv9QAi0ny0WLSbooq2Rh7NRiZtBF35SxSPu4EoqC1FS20sqmq2g76ag9Aa
e4fbTpBE6sA7bd5GyLC1oyV6RZlotK0Ra1uIalss+m3rBYUBLUQHZCzqbonovK1F8S2bWg+6iPqs
VhHFmm00uzYWG8Q6ZqvwnRGMEyhS3sATHblEFOUi0ZYbBfZDuLL967m+QAuEnci8WosSneGCWOYE
0ATOvKToMO8N7Kg3uaICsb5dWNFXba2nNAuEKJ7Y1sNUUrfuBu07BxG8iRV9ROhv/dmmXydVyQnq
bWNRzZtlPu16l5vsEcT09603WdKmbwnHXPT2aLuUtOzRwmqbosa32ELUmQMPRPzQeNiuMupykMGl
FV5wQzg8vbVF2w/KrNPdiN7fVJT/LCQAtWzWuHGsRvLNXM+z1lyUAueiGUjfbu3PuZG5X2OUINZW
MvXu3cCdN8hiaYv7Fb1GzK6xpbDRNpw4+TTj8HRve1NKTY6bpuMO5zJrer3ergIvbK22SOb2EncG
22u93mznn+cIAtif2A7s9G2WBNry3XZthMm3ppmF3xIjjPwHX+TfkONI27pIwq3RhmuE5CCW9EeF
mICO0goFOWJfYPcT45pcKupySFpl93MU5/5fFtN/PK3/ORpGnX7ah6vvp5v75TDePAwR1UqTco2R
Tz8hypQ+Rj/3pfMD7XTPH+mv969f+4OZH3Z8VDj8p3R/lUW8R2RkD2Lh/KbyOz43RtDnwZYDBjcR
gwAtC1yx6RXXr78EEYLjxccNCS9M1CAMqLjl5/zgnpF+ZIbzT1jY8/x3fvwExB+A5nk3z33iLOc4
xPorlmCcPVMQ4KObmp8vDk3AwRZNJkk0Qh9FlGnflc95wvnHu7gJBG/9amc4NIF0mgbwonMuzy+2
yUNTGOzIqNe4JmemWvqBd5zh+Bk/QBWLDDFNpMr3fWgEkHaAOwG6Fz5Xv8lgq08GZMjweDkmH7oA
+gAEhRpY6Z11ihWohjb4maXxcDbwqDTOA02+mw2En/uOIKcyCgUGCJHCUQrXq6EpmMbKCwM6DEL5
AC0v15FXSPKPxhmW1dRq6g+wUpSNQP9RHVVdXZT55GKWHfgDe6noVkAyKD6v6UaRw4YV/YFHhS9B
tAjDTK4jU+Rhg7SMQsy+phsFBUPVSeFyptUKEOoPjUACjznBylHP3VI9ZJDqLRocHMZzG5x6AsrD
aNRrUBRragS7iGVe4v7XhwzslrDeAB/vlsejnUKWR9H3h41Z17hJciuKa4IYQSgxtFDKr5PgkUSP
5pCv0XZWqqs/qJuClYGOuw7sicMtQupnpLKo5e+qGPULFpxj6cGfmQ204YTFhDpPfklUtXemRJvQ
ySma5u7zus4JacKiPCfoxQHXa3d0FDL4vilkn0QDWEcrqK5nCU89joZlSZ2NbXAXLBAXHRqBdm3A
fzhS1HRFkFqfsiNoSK2RzqYck1+HNshl18rSTi1DBecS8bPox0hBqlgXjvwAG0jtnio9ejJy1XZK
qAcM7hsRPWUj2O2VRwEDGq22IS3dy/NWXZfIXVCnEjuxOkCIlaRS8daPvEK2TA5cIDtq6w9Sc1Vc
HjhPcbamJQY7glxH5ymmhqAnWTx2S2hdUw3S00PZFLa0mmKtLBbK46nhYQqof3oZa9f1WCGxn6Ip
SMeiy0+fr51XHEUPJKAAx9LfEKXe/Cq2qfrFlNLoWtkUyHdS03OIEfaDB2YGUG6kxOR0JVdd3UG6
4SjbgDhRpxqzCyGOZoYEkxwuIFkXlqhroQJ5gwuYQnNtExZNdSpOTEFVi8NmfQ/c6ssDm4Yo7UBF
K67jTYOVkqwtLUboXilXca6t3fIA+fsC/kAmHn8obXFkijw/LQkYkRJmFtbOBgTFyjYAEgNGRuj0
xes+yj0QU1LNkbREbf3gEqkHmqeShqL5QXEd7RZAjjUQmvYuAyWSwrV0B/cSpjCl/QOKbIUlTnYL
/Q1IVkRadtFDEcTWb2ZIz3fFjZODJapRGuDJH5gCkINGX2Awt3X1h0tkIEDtGxrnjGK3OAom5ZwF
DwsYpyDn6zgpcFVlT6AtikP2AXR15fqQHzZdlMKEP5Bf9TSFtUsXqpy7MYUFqBiFk6M10iOPj4CK
Q0knv2q7Rl4ibKBhKclohN/z63jL9N6QyAYCgFpx+XkdZwakBOWZAVgcBC5ef+QOEjohaAfDEuCi
XHXdJ+TGFfcJpgSZakH2HE4JOU6QiaPZu1fTtRHGpvLTwwmQMoVlvKRf90/aukaavknf8efMS03X
RpEtV3QE0m2EycAeX1CP+6Yg6YDYpIG2yW4vrW2mWj2MxCt0D7+gblsugfumEK8gMUkQWVi9fvHj
Sbec1xc0AYIhK9YkfjxcF6RiwXRpPsOiapp8KpGKKuECFQkqdELGrwwfyUXS6QT13zIjU9ttQn2r
RIGOoxXQn5eoYH9KSPGGdGTeXy+fMnUNoHabmYpXUMeSmqaIOv5odSAdCZ64rokXopoL7BbCSpVs
49Hy4NFanVNlEwR9aZ06ho+IG17ABrxiWIjCrNqfDLI/SIIeYH2B9qjpupAL7itGDfYbmO6Otguf
Tot4rAtoVhFC7dyhprGkrV1iiSRm4JUj+FJch14hAZSlN4HT7iBAdd04T8jmPxM8UKaQM8VutzjK
wwmKXOg3lH7rGU/DhlReHahUUMkUBeJqdyA1DY2TtMMuyKyrO+jqlSuOFhZNkVAdqIyj5LjNZ3lX
u/wLr/CKvxB7PzPY2mM/GOTcNX+YVFHcfvSFktR0+vkeJ6ugph18Vchsxa8X1C35/98OuG1GXpbZ
+7Qs0+Q/tfv73TOe/vrBj5UPVv5j1x/G/fhpvMk/2Ozu9EN/BgXu34Mq9jKp8ZJkVkHD298vz43d
6sfhMCkHemGrCUHn5UGPOH5/efAh3TrCcqC9wXFS9cGF1h2Oqu6dKEd9+ChFvmjYX5Zj7d0+Wd4L
jL+aVSimgxu5xODLeDosx9m7cVZ29RtfxsHQH43LofaGJ1xQHr7dTypeqWB+LzB01g+YZ+VQL3cu
0EHl4Tv+07SqSZ1gMy8weOYPKl6psErVB1+GFbNUkHPKQ18NBptymD17X2KGXs1mUVjlK5eYntdR
klZ6yiWm500UDIbhL1/7QVDpMJeYpjdxPxz8ch3F0yoTXWKmyi+kp+9WCsPKbnMT+6OqpV2AjMqD
d+mdws5R9XpFVVF5/Ft/MKgc/BJz9X3/LlrGFSuBQNiUb/19NKralKQ5i/LYd0/dYRhXrAZSP7/A
6G/DNKoQ+UQd+CLD3w7DrV9l90vM1run98NKw19iot4N46cqf/QuMVPvojitivGk2KX+UqNlmMZ9
PyjHetlCvEvM1LOd6HP9BoXQ+mPgZ5Vmv8REPd+DXPXWPxElPVX4urCqlV/q2Wa+qnd+tkGg8uDD
MOPUUWWYS8zTB/9pHLBrlzZ+dnYg9eW/Kfjjw9mmYaq2Od8nVHn08x2mlIc/0wpIeewgmp96TA4p
VZ5Kn8/ooSrf97lmh+qDL9Ok6vybp3aV7XJWY1P13h9lQzrdkfIspPKdnxMqV73xb/24Ym2R0or6
bZ9RiFS+bUn0VGXAbEl2/o9br8rGPaOrT3N0peRR1Z8d5iDlG0/BsB//9l8AAAD//w==</cx:binary>
              </cx:geoCache>
            </cx:geography>
          </cx:layoutPr>
        </cx:series>
      </cx:plotAreaRegion>
    </cx:plotArea>
    <cx:legend pos="r" align="min" overlay="0">
      <cx:txPr>
        <a:bodyPr spcFirstLastPara="1" vertOverflow="ellipsis" horzOverflow="overflow" wrap="square" lIns="0" tIns="0" rIns="0" bIns="0" anchor="ctr" anchorCtr="1"/>
        <a:lstStyle/>
        <a:p>
          <a:pPr algn="ctr" rtl="0">
            <a:defRPr sz="1400"/>
          </a:pPr>
          <a:endParaRPr lang="en-US" sz="1400" b="0" i="0" u="none" strike="noStrike" baseline="0">
            <a:solidFill>
              <a:prstClr val="black">
                <a:lumMod val="65000"/>
                <a:lumOff val="35000"/>
              </a:prstClr>
            </a:solidFill>
            <a:latin typeface="Segoe UI"/>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E_80ADF1DC.xml><?xml version="1.0" encoding="utf-8"?>
<p188:cmLst xmlns:a="http://schemas.openxmlformats.org/drawingml/2006/main" xmlns:r="http://schemas.openxmlformats.org/officeDocument/2006/relationships" xmlns:p188="http://schemas.microsoft.com/office/powerpoint/2018/8/main">
  <p188:cm id="{457DC918-B2CE-44C1-8F5B-63007869D95A}" authorId="{D58C77FC-5B29-E59C-1D3C-25FE714810E4}" created="2025-01-23T14:36:01.894">
    <ac:txMkLst xmlns:ac="http://schemas.microsoft.com/office/drawing/2013/main/command">
      <pc:docMk xmlns:pc="http://schemas.microsoft.com/office/powerpoint/2013/main/command"/>
      <pc:sldMk xmlns:pc="http://schemas.microsoft.com/office/powerpoint/2013/main/command" cId="2158883292" sldId="270"/>
      <ac:spMk id="3" creationId="{F809BA1D-BCFE-46EF-95F8-D354B9DA291B}"/>
      <ac:txMk cp="274" len="134">
        <ac:context len="1085" hash="1767426807"/>
      </ac:txMk>
    </ac:txMkLst>
    <p188:pos x="5932025" y="983848"/>
    <p188:replyLst>
      <p188:reply id="{0C2B1E6F-E45F-4ED0-B8CD-C168B2DCCFFD}" authorId="{6E98C3F1-3054-EFD0-A6E4-FB876F18636D}" created="2025-01-23T15:21:10.692">
        <p188:txBody>
          <a:bodyPr/>
          <a:lstStyle/>
          <a:p>
            <a:r>
              <a:rPr lang="en-US"/>
              <a:t>These are the ICD10 codes related to tooth pain not trauma related. More specifically,
    K0889 Other specified disorders of teeth and supporting structures   K089 Disorder of teeth and supporting structures, unspecified   K088  Atypical facial pain   5259 Unspecified disorder of the teeth and supporting structures  
Yes, the whole document is talking about tooth pain related visits. These visits could be addressed at dental clinics, however they are seen in Emergency Departments. The investigation of this topic would help see a better picture of these type of visits and possible reason, providing the basis to new decisions in the sphere of oral health.  </a:t>
            </a:r>
          </a:p>
        </p188:txBody>
      </p188:reply>
    </p188:replyLst>
    <p188:txBody>
      <a:bodyPr/>
      <a:lstStyle/>
      <a:p>
        <a:r>
          <a:rPr lang="en-US"/>
          <a:t>What are these.  The whole document talks about tooth pain, is that only tooth aches, or does it include broken tooth, lost tooth, mouth injury.......I was not clear. </a:t>
        </a:r>
      </a:p>
    </p188:txBody>
    <p188:extLst>
      <p:ext xmlns:p="http://schemas.openxmlformats.org/presentationml/2006/main" uri="{57CB4572-C831-44C2-8A1C-0ADB6CCDFE69}">
        <p223:reactions xmlns:p223="http://schemas.microsoft.com/office/powerpoint/2022/03/main">
          <p223:rxn type="👍">
            <p223:instance time="2025-01-23T15:21:51.911" authorId="{6E98C3F1-3054-EFD0-A6E4-FB876F18636D}"/>
          </p223:rxn>
        </p223:reactions>
      </p:ext>
    </p188:extLst>
  </p188:cm>
</p188:cmLst>
</file>

<file path=ppt/comments/modernComment_117_9AA94EC1.xml><?xml version="1.0" encoding="utf-8"?>
<p188:cmLst xmlns:a="http://schemas.openxmlformats.org/drawingml/2006/main" xmlns:r="http://schemas.openxmlformats.org/officeDocument/2006/relationships" xmlns:p188="http://schemas.microsoft.com/office/powerpoint/2018/8/main">
  <p188:cm id="{9FAD5489-18F8-47C2-9EA1-F1191755695B}" authorId="{D58C77FC-5B29-E59C-1D3C-25FE714810E4}" created="2025-01-23T14:34:09.659">
    <ac:deMkLst xmlns:ac="http://schemas.microsoft.com/office/drawing/2013/main/command">
      <pc:docMk xmlns:pc="http://schemas.microsoft.com/office/powerpoint/2013/main/command"/>
      <pc:sldMk xmlns:pc="http://schemas.microsoft.com/office/powerpoint/2013/main/command" cId="2594787009" sldId="279"/>
      <ac:spMk id="6" creationId="{4C2A61BA-FFA5-59CF-7139-C785BD133E77}"/>
    </ac:deMkLst>
    <p188:txBody>
      <a:bodyPr/>
      <a:lstStyle/>
      <a:p>
        <a:r>
          <a:rPr lang="en-US"/>
          <a:t>This has two labels so needs to be fixed.</a:t>
        </a:r>
      </a:p>
    </p188:txBody>
    <p188:extLst>
      <p:ext xmlns:p="http://schemas.openxmlformats.org/presentationml/2006/main" uri="{57CB4572-C831-44C2-8A1C-0ADB6CCDFE69}">
        <p223:reactions xmlns:p223="http://schemas.microsoft.com/office/powerpoint/2022/03/main">
          <p223:rxn type="👍">
            <p223:instance time="2025-01-23T15:08:47.190" authorId="{6E98C3F1-3054-EFD0-A6E4-FB876F18636D}"/>
          </p223:rxn>
        </p223:reactions>
      </p:ext>
    </p188:extLst>
  </p188:cm>
</p188:cmLst>
</file>

<file path=ppt/comments/modernComment_118_8E66A46B.xml><?xml version="1.0" encoding="utf-8"?>
<p188:cmLst xmlns:a="http://schemas.openxmlformats.org/drawingml/2006/main" xmlns:r="http://schemas.openxmlformats.org/officeDocument/2006/relationships" xmlns:p188="http://schemas.microsoft.com/office/powerpoint/2018/8/main">
  <p188:cm id="{781BFE59-60A2-460F-86F5-95B0156D31DE}" authorId="{AE73B38C-855B-963F-C927-0C0D5E9A7D93}" created="2025-01-24T00:09:25.763">
    <ac:deMkLst xmlns:ac="http://schemas.microsoft.com/office/drawing/2013/main/command">
      <pc:docMk xmlns:pc="http://schemas.microsoft.com/office/powerpoint/2013/main/command"/>
      <pc:sldMk xmlns:pc="http://schemas.microsoft.com/office/powerpoint/2013/main/command" cId="2389091435" sldId="280"/>
      <ac:graphicFrameMk id="4" creationId="{7F456283-EA4D-5F0C-C251-794A921B8A86}"/>
    </ac:deMkLst>
    <p188:txBody>
      <a:bodyPr/>
      <a:lstStyle/>
      <a:p>
        <a:r>
          <a:rPr lang="en-US"/>
          <a:t>This label is too small/difficult to read</a:t>
        </a:r>
      </a:p>
    </p188:txBody>
    <p188:extLst>
      <p:ext xmlns:p="http://schemas.openxmlformats.org/presentationml/2006/main" uri="{57CB4572-C831-44C2-8A1C-0ADB6CCDFE69}">
        <p223:reactions xmlns:p223="http://schemas.microsoft.com/office/powerpoint/2022/03/main">
          <p223:rxn type="👍">
            <p223:instance time="2025-01-24T01:24:34.054" authorId="{6E98C3F1-3054-EFD0-A6E4-FB876F18636D}"/>
          </p223:rxn>
        </p223:reactions>
      </p:ext>
    </p188:extLst>
  </p188:cm>
</p188:cmLst>
</file>

<file path=ppt/comments/modernComment_119_9F3CA4BC.xml><?xml version="1.0" encoding="utf-8"?>
<p188:cmLst xmlns:a="http://schemas.openxmlformats.org/drawingml/2006/main" xmlns:r="http://schemas.openxmlformats.org/officeDocument/2006/relationships" xmlns:p188="http://schemas.microsoft.com/office/powerpoint/2018/8/main">
  <p188:cm id="{B2757B9D-C6E3-4112-B447-4A30770C23E2}" authorId="{AE73B38C-855B-963F-C927-0C0D5E9A7D93}" created="2025-01-24T00:10:15.554">
    <ac:deMkLst xmlns:ac="http://schemas.microsoft.com/office/drawing/2013/main/command">
      <pc:docMk xmlns:pc="http://schemas.microsoft.com/office/powerpoint/2013/main/command"/>
      <pc:sldMk xmlns:pc="http://schemas.microsoft.com/office/powerpoint/2013/main/command" cId="2671551676" sldId="281"/>
      <ac:graphicFrameMk id="4" creationId="{2D12BC55-69D9-0C1E-CF37-CA8763BE521E}"/>
    </ac:deMkLst>
    <p188:txBody>
      <a:bodyPr/>
      <a:lstStyle/>
      <a:p>
        <a:r>
          <a:rPr lang="en-US"/>
          <a:t>Please enlarge the rate label</a:t>
        </a:r>
      </a:p>
    </p188:txBody>
    <p188:extLst>
      <p:ext xmlns:p="http://schemas.openxmlformats.org/presentationml/2006/main" uri="{57CB4572-C831-44C2-8A1C-0ADB6CCDFE69}">
        <p223:reactions xmlns:p223="http://schemas.microsoft.com/office/powerpoint/2022/03/main">
          <p223:rxn type="👍">
            <p223:instance time="2025-01-24T01:25:14.733" authorId="{6E98C3F1-3054-EFD0-A6E4-FB876F18636D}"/>
          </p223:rxn>
        </p223:reactions>
      </p:ext>
    </p188:extLst>
  </p188:cm>
</p188:cmLst>
</file>

<file path=ppt/comments/modernComment_11A_2E3EF886.xml><?xml version="1.0" encoding="utf-8"?>
<p188:cmLst xmlns:a="http://schemas.openxmlformats.org/drawingml/2006/main" xmlns:r="http://schemas.openxmlformats.org/officeDocument/2006/relationships" xmlns:p188="http://schemas.microsoft.com/office/powerpoint/2018/8/main">
  <p188:cm id="{8FAC6555-A753-4D99-8249-17574F307F94}" authorId="{AE73B38C-855B-963F-C927-0C0D5E9A7D93}" created="2025-01-24T00:10:39.676">
    <ac:deMkLst xmlns:ac="http://schemas.microsoft.com/office/drawing/2013/main/command">
      <pc:docMk xmlns:pc="http://schemas.microsoft.com/office/powerpoint/2013/main/command"/>
      <pc:sldMk xmlns:pc="http://schemas.microsoft.com/office/powerpoint/2013/main/command" cId="775878790" sldId="282"/>
      <ac:graphicFrameMk id="4" creationId="{B43A03BD-DA34-020A-B39D-F46D301D22AF}"/>
    </ac:deMkLst>
    <p188:txBody>
      <a:bodyPr/>
      <a:lstStyle/>
      <a:p>
        <a:r>
          <a:rPr lang="en-US"/>
          <a:t>Please enlarge the rate label</a:t>
        </a:r>
      </a:p>
    </p188:txBody>
    <p188:extLst>
      <p:ext xmlns:p="http://schemas.openxmlformats.org/presentationml/2006/main" uri="{57CB4572-C831-44C2-8A1C-0ADB6CCDFE69}">
        <p223:reactions xmlns:p223="http://schemas.microsoft.com/office/powerpoint/2022/03/main">
          <p223:rxn type="👍">
            <p223:instance time="2025-01-24T01:25:17.402" authorId="{6E98C3F1-3054-EFD0-A6E4-FB876F18636D}"/>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2998-69BB-7A75-BA5E-2E7D057713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DA7899-9B9A-832B-B36F-E2FBE460CD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22188E-9DC7-503D-6D4C-82E76E92C3A7}"/>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E5E92306-67D5-C363-BE09-94BD59B5C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59829-2ABA-A37D-DD93-8824B10167CF}"/>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04574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FD0D-FD3C-2FB0-BCE9-1BBA2385B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16B36D-09A6-9ADD-B343-4B63EBD8BC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F1068-E3CF-15F0-A8C6-6CE28E5DDE15}"/>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C1B4C2DA-24D9-A2E2-0971-E7E040C5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98C0D-2657-C0D2-66BC-72E21798AE78}"/>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1596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FDA2A-9043-BB54-A758-24D3A2F512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B2E94D-05DF-40C6-39F0-4370410672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654A8-5737-D0DA-5584-BC6C526386B4}"/>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7AAAD1BF-235C-A4C7-65A2-5490F81D5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8AF60-EB79-01EF-1179-32CAD3F3906C}"/>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403973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4C619-1761-4150-BD95-1ADF852FB0A9}"/>
              </a:ext>
            </a:extLst>
          </p:cNvPr>
          <p:cNvSpPr>
            <a:spLocks noGrp="1"/>
          </p:cNvSpPr>
          <p:nvPr>
            <p:ph type="ctrTitle"/>
          </p:nvPr>
        </p:nvSpPr>
        <p:spPr>
          <a:xfrm>
            <a:off x="470936" y="5367033"/>
            <a:ext cx="6954235" cy="709249"/>
          </a:xfrm>
        </p:spPr>
        <p:txBody>
          <a:bodyPr anchor="b">
            <a:normAutofit/>
          </a:bodyPr>
          <a:lstStyle>
            <a:lvl1pPr algn="l">
              <a:defRPr sz="4000" b="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E3AB7441-AD4E-4F13-9FAD-E4A37B7D9197}"/>
              </a:ext>
            </a:extLst>
          </p:cNvPr>
          <p:cNvSpPr>
            <a:spLocks noGrp="1"/>
          </p:cNvSpPr>
          <p:nvPr>
            <p:ph type="subTitle" idx="1"/>
          </p:nvPr>
        </p:nvSpPr>
        <p:spPr>
          <a:xfrm>
            <a:off x="470936" y="6047335"/>
            <a:ext cx="6954235" cy="463803"/>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Shape&#10;&#10;Description automatically generated with medium confidence">
            <a:extLst>
              <a:ext uri="{FF2B5EF4-FFF2-40B4-BE49-F238E27FC236}">
                <a16:creationId xmlns:a16="http://schemas.microsoft.com/office/drawing/2014/main" id="{B541FAD7-E9E4-4081-8DB3-BE66FE945D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145" y="5483498"/>
            <a:ext cx="3956312" cy="902210"/>
          </a:xfrm>
          <a:prstGeom prst="rect">
            <a:avLst/>
          </a:prstGeom>
        </p:spPr>
      </p:pic>
      <p:sp>
        <p:nvSpPr>
          <p:cNvPr id="13" name="Picture Placeholder 11">
            <a:extLst>
              <a:ext uri="{FF2B5EF4-FFF2-40B4-BE49-F238E27FC236}">
                <a16:creationId xmlns:a16="http://schemas.microsoft.com/office/drawing/2014/main" id="{CA9E8D5E-6CB0-42A4-9C78-60FF626EF3BC}"/>
              </a:ext>
            </a:extLst>
          </p:cNvPr>
          <p:cNvSpPr>
            <a:spLocks noGrp="1"/>
          </p:cNvSpPr>
          <p:nvPr>
            <p:ph type="pic" sz="quarter" idx="10"/>
          </p:nvPr>
        </p:nvSpPr>
        <p:spPr>
          <a:xfrm>
            <a:off x="0" y="0"/>
            <a:ext cx="12192000" cy="5006017"/>
          </a:xfrm>
        </p:spPr>
        <p:txBody>
          <a:bodyPr/>
          <a:lstStyle/>
          <a:p>
            <a:endParaRPr lang="en-US"/>
          </a:p>
        </p:txBody>
      </p:sp>
    </p:spTree>
    <p:extLst>
      <p:ext uri="{BB962C8B-B14F-4D97-AF65-F5344CB8AC3E}">
        <p14:creationId xmlns:p14="http://schemas.microsoft.com/office/powerpoint/2010/main" val="353303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9073E-1FDD-655F-4A10-7B4A707AC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9AFB7-7E53-A195-ACB7-A080FB94FA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901DF-9402-9C15-0394-D0DDE216B56B}"/>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6CB74550-BBA7-8963-FFD1-4CD8478A8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AD375-1376-D96D-58D5-9C8DBBC4018B}"/>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69394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2BC85-0213-22D1-1252-E1576245E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1DC9F7-C083-D6C5-FAFE-BA4D739006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FD2E3-8091-3CBE-5D63-71FC966DF23D}"/>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1DE84310-384F-2E25-AECB-AE9E8DD4A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2E020-E2F3-81AA-3784-0588D6FD8DC8}"/>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2322791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33954-70D1-13BA-CACF-04FCD46FD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C813D-6F5C-064B-8EBA-8CF815422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62D26F-0E16-AB89-63ED-367150A2E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EBFD0-51E3-3D06-5947-E1A169E3A453}"/>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6" name="Footer Placeholder 5">
            <a:extLst>
              <a:ext uri="{FF2B5EF4-FFF2-40B4-BE49-F238E27FC236}">
                <a16:creationId xmlns:a16="http://schemas.microsoft.com/office/drawing/2014/main" id="{CE835BFA-0706-E176-B2F4-961AE0177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D26A2-B519-00AA-3619-361E23644A4E}"/>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360802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E026-D87B-BA1C-CAF6-EDB2098CA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680577-2645-9F19-2D13-B428ABA8B5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1586B-6FE3-E8A6-BE45-B242F8A2F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48485-8539-931B-9CA3-E17465B5B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99283-2C86-DBBC-E9F0-87F68B39D6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B09B56-C3B7-8AFB-8560-7B4F19BEB810}"/>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8" name="Footer Placeholder 7">
            <a:extLst>
              <a:ext uri="{FF2B5EF4-FFF2-40B4-BE49-F238E27FC236}">
                <a16:creationId xmlns:a16="http://schemas.microsoft.com/office/drawing/2014/main" id="{AEF89398-D7AD-7C79-8056-30937265B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803909-778F-0A32-B195-5A8F5E730255}"/>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476571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AA08-F97B-0040-3982-3591FA637D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D8B023-00F1-AF20-88F6-BA827B6866AE}"/>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4" name="Footer Placeholder 3">
            <a:extLst>
              <a:ext uri="{FF2B5EF4-FFF2-40B4-BE49-F238E27FC236}">
                <a16:creationId xmlns:a16="http://schemas.microsoft.com/office/drawing/2014/main" id="{1432F587-80A9-B892-FD15-9A7CF95703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69D77B-8AA2-675E-60F1-1EF83AE12B9C}"/>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311027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21F25-6F6A-BCB3-8156-6618D91FB112}"/>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3" name="Footer Placeholder 2">
            <a:extLst>
              <a:ext uri="{FF2B5EF4-FFF2-40B4-BE49-F238E27FC236}">
                <a16:creationId xmlns:a16="http://schemas.microsoft.com/office/drawing/2014/main" id="{5665002E-AD2D-D53B-8412-CB50EBC9C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D5EAB-A701-DF3F-11A8-D15D3657B3D0}"/>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33529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A44C-F2F4-5AC5-EBDE-D56D8B399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89A171-11F7-D632-6A36-85390EFF2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29B3FD-E71B-347F-CD83-8838C167A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6BF7B-CF93-A763-5027-196C63869D01}"/>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6" name="Footer Placeholder 5">
            <a:extLst>
              <a:ext uri="{FF2B5EF4-FFF2-40B4-BE49-F238E27FC236}">
                <a16:creationId xmlns:a16="http://schemas.microsoft.com/office/drawing/2014/main" id="{58FAD1C1-2901-8FF9-2636-3114B16F5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6507D-D194-47CF-7CC0-C23D820FADDD}"/>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42038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B907-2FCB-2743-DDE9-B76D4D1DA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13C5F3-A1DD-3A8C-2B2A-B8F37B307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5C3372-4E96-7953-1579-6B7CE697D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047A6A-21D8-D725-321C-24598D61A2F7}"/>
              </a:ext>
            </a:extLst>
          </p:cNvPr>
          <p:cNvSpPr>
            <a:spLocks noGrp="1"/>
          </p:cNvSpPr>
          <p:nvPr>
            <p:ph type="dt" sz="half" idx="10"/>
          </p:nvPr>
        </p:nvSpPr>
        <p:spPr/>
        <p:txBody>
          <a:bodyPr/>
          <a:lstStyle/>
          <a:p>
            <a:fld id="{47523BA6-9ED1-4C82-9752-646EA3369169}" type="datetimeFigureOut">
              <a:rPr lang="en-US" smtClean="0"/>
              <a:t>2/4/2025</a:t>
            </a:fld>
            <a:endParaRPr lang="en-US"/>
          </a:p>
        </p:txBody>
      </p:sp>
      <p:sp>
        <p:nvSpPr>
          <p:cNvPr id="6" name="Footer Placeholder 5">
            <a:extLst>
              <a:ext uri="{FF2B5EF4-FFF2-40B4-BE49-F238E27FC236}">
                <a16:creationId xmlns:a16="http://schemas.microsoft.com/office/drawing/2014/main" id="{A1624B1E-7481-0CDE-30DC-FB7C8E310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FE5AA-737D-20DD-E4A2-1FC348C97617}"/>
              </a:ext>
            </a:extLst>
          </p:cNvPr>
          <p:cNvSpPr>
            <a:spLocks noGrp="1"/>
          </p:cNvSpPr>
          <p:nvPr>
            <p:ph type="sldNum" sz="quarter" idx="12"/>
          </p:nvPr>
        </p:nvSpPr>
        <p:spPr/>
        <p:txBody>
          <a:bodyPr/>
          <a:lstStyle/>
          <a:p>
            <a:fld id="{AECAC9AB-C4E5-4ED6-A3D0-36BA6DECEA74}" type="slidenum">
              <a:rPr lang="en-US" smtClean="0"/>
              <a:t>‹#›</a:t>
            </a:fld>
            <a:endParaRPr lang="en-US"/>
          </a:p>
        </p:txBody>
      </p:sp>
    </p:spTree>
    <p:extLst>
      <p:ext uri="{BB962C8B-B14F-4D97-AF65-F5344CB8AC3E}">
        <p14:creationId xmlns:p14="http://schemas.microsoft.com/office/powerpoint/2010/main" val="153389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ABBE6F-3711-1703-C68E-5A02AC9C4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BDC50B-1B75-DEF8-D955-56A55C6DB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E5834-8D04-7129-7720-90A131F6F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23BA6-9ED1-4C82-9752-646EA3369169}" type="datetimeFigureOut">
              <a:rPr lang="en-US" smtClean="0"/>
              <a:t>2/4/2025</a:t>
            </a:fld>
            <a:endParaRPr lang="en-US"/>
          </a:p>
        </p:txBody>
      </p:sp>
      <p:sp>
        <p:nvSpPr>
          <p:cNvPr id="5" name="Footer Placeholder 4">
            <a:extLst>
              <a:ext uri="{FF2B5EF4-FFF2-40B4-BE49-F238E27FC236}">
                <a16:creationId xmlns:a16="http://schemas.microsoft.com/office/drawing/2014/main" id="{36CDBDDD-102F-3903-1C49-5132AA5F5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4EAE8A-EF55-C0AB-9522-9F6E6C724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AC9AB-C4E5-4ED6-A3D0-36BA6DECEA74}" type="slidenum">
              <a:rPr lang="en-US" smtClean="0"/>
              <a:t>‹#›</a:t>
            </a:fld>
            <a:endParaRPr lang="en-US"/>
          </a:p>
        </p:txBody>
      </p:sp>
    </p:spTree>
    <p:extLst>
      <p:ext uri="{BB962C8B-B14F-4D97-AF65-F5344CB8AC3E}">
        <p14:creationId xmlns:p14="http://schemas.microsoft.com/office/powerpoint/2010/main" val="3847954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microsoft.com/office/2018/10/relationships/comments" Target="../comments/modernComment_117_9AA94EC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microsoft.com/office/2018/10/relationships/comments" Target="../comments/modernComment_118_8E66A46B.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microsoft.com/office/2014/relationships/chartEx" Target="../charts/chartEx3.xml"/><Relationship Id="rId2" Type="http://schemas.microsoft.com/office/2018/10/relationships/comments" Target="../comments/modernComment_119_9F3CA4BC.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microsoft.com/office/2014/relationships/chartEx" Target="../charts/chartEx4.xml"/><Relationship Id="rId2" Type="http://schemas.microsoft.com/office/2018/10/relationships/comments" Target="../comments/modernComment_11A_2E3EF88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4/relationships/chartEx" Target="../charts/chartEx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E_80ADF1DC.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FE14-328E-41BF-9896-14FFBF5DFF38}"/>
              </a:ext>
            </a:extLst>
          </p:cNvPr>
          <p:cNvSpPr>
            <a:spLocks noGrp="1"/>
          </p:cNvSpPr>
          <p:nvPr>
            <p:ph type="ctrTitle"/>
          </p:nvPr>
        </p:nvSpPr>
        <p:spPr>
          <a:xfrm>
            <a:off x="470936" y="5431041"/>
            <a:ext cx="6954235" cy="709249"/>
          </a:xfrm>
        </p:spPr>
        <p:txBody>
          <a:bodyPr>
            <a:noAutofit/>
          </a:bodyPr>
          <a:lstStyle/>
          <a:p>
            <a:pPr>
              <a:lnSpc>
                <a:spcPct val="100000"/>
              </a:lnSpc>
            </a:pPr>
            <a:r>
              <a:rPr lang="en-US" sz="3400" b="1" dirty="0">
                <a:solidFill>
                  <a:schemeClr val="tx1"/>
                </a:solidFill>
                <a:latin typeface="Segoe UI" panose="020B0502040204020203" pitchFamily="34" charset="0"/>
                <a:cs typeface="Segoe UI" panose="020B0502040204020203" pitchFamily="34" charset="0"/>
              </a:rPr>
              <a:t>Tooth Pain Related Emergency Department Visits 2020-2024</a:t>
            </a:r>
          </a:p>
        </p:txBody>
      </p:sp>
      <p:sp>
        <p:nvSpPr>
          <p:cNvPr id="3" name="Subtitle 2">
            <a:extLst>
              <a:ext uri="{FF2B5EF4-FFF2-40B4-BE49-F238E27FC236}">
                <a16:creationId xmlns:a16="http://schemas.microsoft.com/office/drawing/2014/main" id="{C03F45C4-8F27-4B2E-8F5D-071EF54A187D}"/>
              </a:ext>
            </a:extLst>
          </p:cNvPr>
          <p:cNvSpPr>
            <a:spLocks noGrp="1"/>
          </p:cNvSpPr>
          <p:nvPr>
            <p:ph type="subTitle" idx="1"/>
          </p:nvPr>
        </p:nvSpPr>
        <p:spPr>
          <a:xfrm>
            <a:off x="470936" y="6120487"/>
            <a:ext cx="6954235" cy="463803"/>
          </a:xfrm>
        </p:spPr>
        <p:txBody>
          <a:bodyPr>
            <a:normAutofit/>
          </a:bodyPr>
          <a:lstStyle/>
          <a:p>
            <a:r>
              <a:rPr lang="en-US" sz="1800" dirty="0">
                <a:latin typeface="Segoe UI" panose="020B0502040204020203" pitchFamily="34" charset="0"/>
                <a:cs typeface="Segoe UI" panose="020B0502040204020203" pitchFamily="34" charset="0"/>
              </a:rPr>
              <a:t>by Anastasia Stepanov, MPH    l    astepanov@nd.gov</a:t>
            </a:r>
          </a:p>
        </p:txBody>
      </p:sp>
      <p:pic>
        <p:nvPicPr>
          <p:cNvPr id="10" name="Picture 10">
            <a:extLst>
              <a:ext uri="{FF2B5EF4-FFF2-40B4-BE49-F238E27FC236}">
                <a16:creationId xmlns:a16="http://schemas.microsoft.com/office/drawing/2014/main" id="{9056FD46-66DC-A8C8-FDC4-3CA89721A2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783" b="22783"/>
          <a:stretch/>
        </p:blipFill>
        <p:spPr>
          <a:xfrm>
            <a:off x="0" y="0"/>
            <a:ext cx="12261980" cy="5006017"/>
          </a:xfrm>
        </p:spPr>
      </p:pic>
    </p:spTree>
    <p:extLst>
      <p:ext uri="{BB962C8B-B14F-4D97-AF65-F5344CB8AC3E}">
        <p14:creationId xmlns:p14="http://schemas.microsoft.com/office/powerpoint/2010/main" val="280270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A8EC19A-4E85-D36A-7DDB-C65457A52E4E}"/>
              </a:ext>
            </a:extLst>
          </p:cNvPr>
          <p:cNvGraphicFramePr>
            <a:graphicFrameLocks/>
          </p:cNvGraphicFramePr>
          <p:nvPr>
            <p:extLst>
              <p:ext uri="{D42A27DB-BD31-4B8C-83A1-F6EECF244321}">
                <p14:modId xmlns:p14="http://schemas.microsoft.com/office/powerpoint/2010/main" val="2083313289"/>
              </p:ext>
            </p:extLst>
          </p:nvPr>
        </p:nvGraphicFramePr>
        <p:xfrm>
          <a:off x="1013012" y="385482"/>
          <a:ext cx="10013576" cy="59704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7404931-4861-426C-31A2-88B7DE47CA03}"/>
              </a:ext>
            </a:extLst>
          </p:cNvPr>
          <p:cNvSpPr txBox="1"/>
          <p:nvPr/>
        </p:nvSpPr>
        <p:spPr>
          <a:xfrm>
            <a:off x="0" y="6434915"/>
            <a:ext cx="4586368" cy="307777"/>
          </a:xfrm>
          <a:prstGeom prst="rect">
            <a:avLst/>
          </a:prstGeom>
          <a:noFill/>
        </p:spPr>
        <p:txBody>
          <a:bodyPr wrap="square" rtlCol="0">
            <a:spAutoFit/>
          </a:bodyPr>
          <a:lstStyle/>
          <a:p>
            <a:r>
              <a:rPr lang="en-US" sz="1400" b="1">
                <a:solidFill>
                  <a:srgbClr val="796E66"/>
                </a:solidFill>
                <a:latin typeface="Segoe UI "/>
                <a:cs typeface="Arial" panose="020B0604020202020204" pitchFamily="34" charset="0"/>
              </a:rPr>
              <a:t>Source: North Dakota ESSENCE</a:t>
            </a:r>
          </a:p>
        </p:txBody>
      </p:sp>
    </p:spTree>
    <p:extLst>
      <p:ext uri="{BB962C8B-B14F-4D97-AF65-F5344CB8AC3E}">
        <p14:creationId xmlns:p14="http://schemas.microsoft.com/office/powerpoint/2010/main" val="401060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3507145-0C05-A926-3D9A-168FD42AE8D3}"/>
              </a:ext>
            </a:extLst>
          </p:cNvPr>
          <p:cNvGraphicFramePr>
            <a:graphicFrameLocks/>
          </p:cNvGraphicFramePr>
          <p:nvPr>
            <p:extLst>
              <p:ext uri="{D42A27DB-BD31-4B8C-83A1-F6EECF244321}">
                <p14:modId xmlns:p14="http://schemas.microsoft.com/office/powerpoint/2010/main" val="537235111"/>
              </p:ext>
            </p:extLst>
          </p:nvPr>
        </p:nvGraphicFramePr>
        <p:xfrm>
          <a:off x="442127" y="331597"/>
          <a:ext cx="11394831" cy="62701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1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339A276-66BD-A30B-2307-F1A3BE07EFA2}"/>
              </a:ext>
            </a:extLst>
          </p:cNvPr>
          <p:cNvGraphicFramePr>
            <a:graphicFrameLocks/>
          </p:cNvGraphicFramePr>
          <p:nvPr>
            <p:extLst>
              <p:ext uri="{D42A27DB-BD31-4B8C-83A1-F6EECF244321}">
                <p14:modId xmlns:p14="http://schemas.microsoft.com/office/powerpoint/2010/main" val="3140172380"/>
              </p:ext>
            </p:extLst>
          </p:nvPr>
        </p:nvGraphicFramePr>
        <p:xfrm>
          <a:off x="564776" y="573741"/>
          <a:ext cx="10945905" cy="58001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2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019C7295-7FFC-AFC7-75BD-FFA896BC9702}"/>
                  </a:ext>
                </a:extLst>
              </p:cNvPr>
              <p:cNvGraphicFramePr/>
              <p:nvPr>
                <p:extLst>
                  <p:ext uri="{D42A27DB-BD31-4B8C-83A1-F6EECF244321}">
                    <p14:modId xmlns:p14="http://schemas.microsoft.com/office/powerpoint/2010/main" val="3624967967"/>
                  </p:ext>
                </p:extLst>
              </p:nvPr>
            </p:nvGraphicFramePr>
            <p:xfrm>
              <a:off x="-425450" y="202133"/>
              <a:ext cx="11925300" cy="649287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019C7295-7FFC-AFC7-75BD-FFA896BC9702}"/>
                  </a:ext>
                </a:extLst>
              </p:cNvPr>
              <p:cNvPicPr>
                <a:picLocks noGrp="1" noRot="1" noChangeAspect="1" noMove="1" noResize="1" noEditPoints="1" noAdjustHandles="1" noChangeArrowheads="1" noChangeShapeType="1"/>
              </p:cNvPicPr>
              <p:nvPr/>
            </p:nvPicPr>
            <p:blipFill>
              <a:blip r:embed="rId4"/>
              <a:stretch>
                <a:fillRect/>
              </a:stretch>
            </p:blipFill>
            <p:spPr>
              <a:xfrm>
                <a:off x="-425450" y="202133"/>
                <a:ext cx="11925300" cy="6492876"/>
              </a:xfrm>
              <a:prstGeom prst="rect">
                <a:avLst/>
              </a:prstGeom>
            </p:spPr>
          </p:pic>
        </mc:Fallback>
      </mc:AlternateContent>
      <p:sp>
        <p:nvSpPr>
          <p:cNvPr id="2" name="TextBox 3">
            <a:extLst>
              <a:ext uri="{FF2B5EF4-FFF2-40B4-BE49-F238E27FC236}">
                <a16:creationId xmlns:a16="http://schemas.microsoft.com/office/drawing/2014/main" id="{55C0F971-F4A8-AEAA-4396-4C0E038BCD76}"/>
              </a:ext>
            </a:extLst>
          </p:cNvPr>
          <p:cNvSpPr txBox="1"/>
          <p:nvPr/>
        </p:nvSpPr>
        <p:spPr>
          <a:xfrm rot="16200000">
            <a:off x="-119745" y="4197877"/>
            <a:ext cx="1248740"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t>Golden Valley </a:t>
            </a:r>
          </a:p>
          <a:p>
            <a:r>
              <a:rPr lang="en-US" sz="1400" b="1" dirty="0">
                <a:latin typeface="Segoe UI "/>
              </a:rPr>
              <a:t>115.2</a:t>
            </a:r>
          </a:p>
        </p:txBody>
      </p:sp>
      <p:sp>
        <p:nvSpPr>
          <p:cNvPr id="3" name="TextBox 4">
            <a:extLst>
              <a:ext uri="{FF2B5EF4-FFF2-40B4-BE49-F238E27FC236}">
                <a16:creationId xmlns:a16="http://schemas.microsoft.com/office/drawing/2014/main" id="{23066512-BB6C-3C81-EA6A-108F8A46E6AD}"/>
              </a:ext>
            </a:extLst>
          </p:cNvPr>
          <p:cNvSpPr txBox="1"/>
          <p:nvPr/>
        </p:nvSpPr>
        <p:spPr>
          <a:xfrm>
            <a:off x="8011644" y="3246438"/>
            <a:ext cx="695640" cy="49244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dirty="0">
                <a:latin typeface="Segoe UI "/>
              </a:rPr>
              <a:t>Steele</a:t>
            </a:r>
            <a:endParaRPr lang="en-US" sz="1200" b="1" dirty="0">
              <a:latin typeface="Segoe UI "/>
            </a:endParaRPr>
          </a:p>
          <a:p>
            <a:r>
              <a:rPr lang="en-US" sz="1200" b="1" dirty="0">
                <a:latin typeface="Segoe UI "/>
              </a:rPr>
              <a:t>55.6</a:t>
            </a:r>
          </a:p>
        </p:txBody>
      </p:sp>
      <p:sp>
        <p:nvSpPr>
          <p:cNvPr id="5" name="TextBox 4">
            <a:extLst>
              <a:ext uri="{FF2B5EF4-FFF2-40B4-BE49-F238E27FC236}">
                <a16:creationId xmlns:a16="http://schemas.microsoft.com/office/drawing/2014/main" id="{130B890E-677F-7925-D38D-9DEAA882C775}"/>
              </a:ext>
            </a:extLst>
          </p:cNvPr>
          <p:cNvSpPr txBox="1"/>
          <p:nvPr/>
        </p:nvSpPr>
        <p:spPr>
          <a:xfrm>
            <a:off x="2704450" y="3573507"/>
            <a:ext cx="831574" cy="523220"/>
          </a:xfrm>
          <a:prstGeom prst="rect">
            <a:avLst/>
          </a:prstGeom>
          <a:noFill/>
        </p:spPr>
        <p:txBody>
          <a:bodyPr wrap="none" rtlCol="0">
            <a:spAutoFit/>
          </a:bodyPr>
          <a:lstStyle/>
          <a:p>
            <a:r>
              <a:rPr lang="en-US" sz="1400" b="1" dirty="0">
                <a:latin typeface="Segoe UI "/>
              </a:rPr>
              <a:t>Mercer </a:t>
            </a:r>
          </a:p>
          <a:p>
            <a:r>
              <a:rPr lang="en-US" sz="1400" b="1" dirty="0">
                <a:latin typeface="Segoe UI "/>
              </a:rPr>
              <a:t>12.0</a:t>
            </a:r>
          </a:p>
        </p:txBody>
      </p:sp>
      <p:sp>
        <p:nvSpPr>
          <p:cNvPr id="7" name="TextBox 6">
            <a:extLst>
              <a:ext uri="{FF2B5EF4-FFF2-40B4-BE49-F238E27FC236}">
                <a16:creationId xmlns:a16="http://schemas.microsoft.com/office/drawing/2014/main" id="{4FF1231E-3F49-5B01-BE71-DE7038E636C1}"/>
              </a:ext>
            </a:extLst>
          </p:cNvPr>
          <p:cNvSpPr txBox="1"/>
          <p:nvPr/>
        </p:nvSpPr>
        <p:spPr>
          <a:xfrm>
            <a:off x="5112153" y="1803546"/>
            <a:ext cx="700128" cy="523220"/>
          </a:xfrm>
          <a:prstGeom prst="rect">
            <a:avLst/>
          </a:prstGeom>
          <a:noFill/>
        </p:spPr>
        <p:txBody>
          <a:bodyPr wrap="none" rtlCol="0">
            <a:spAutoFit/>
          </a:bodyPr>
          <a:lstStyle/>
          <a:p>
            <a:r>
              <a:rPr lang="en-US" sz="1400" b="1" dirty="0">
                <a:latin typeface="Segoe UI" panose="020B0502040204020203" pitchFamily="34" charset="0"/>
                <a:cs typeface="Segoe UI" panose="020B0502040204020203" pitchFamily="34" charset="0"/>
              </a:rPr>
              <a:t>Pierce</a:t>
            </a:r>
          </a:p>
          <a:p>
            <a:r>
              <a:rPr lang="en-US" sz="1400" b="1" dirty="0">
                <a:latin typeface="Segoe UI" panose="020B0502040204020203" pitchFamily="34" charset="0"/>
                <a:cs typeface="Segoe UI" panose="020B0502040204020203" pitchFamily="34" charset="0"/>
              </a:rPr>
              <a:t>200.5</a:t>
            </a:r>
          </a:p>
        </p:txBody>
      </p:sp>
    </p:spTree>
    <p:extLst>
      <p:ext uri="{BB962C8B-B14F-4D97-AF65-F5344CB8AC3E}">
        <p14:creationId xmlns:p14="http://schemas.microsoft.com/office/powerpoint/2010/main" val="2594787009"/>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7F456283-EA4D-5F0C-C251-794A921B8A86}"/>
                  </a:ext>
                </a:extLst>
              </p:cNvPr>
              <p:cNvGraphicFramePr/>
              <p:nvPr>
                <p:extLst>
                  <p:ext uri="{D42A27DB-BD31-4B8C-83A1-F6EECF244321}">
                    <p14:modId xmlns:p14="http://schemas.microsoft.com/office/powerpoint/2010/main" val="1750752147"/>
                  </p:ext>
                </p:extLst>
              </p:nvPr>
            </p:nvGraphicFramePr>
            <p:xfrm>
              <a:off x="781050" y="304800"/>
              <a:ext cx="10744200" cy="65532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7F456283-EA4D-5F0C-C251-794A921B8A86}"/>
                  </a:ext>
                </a:extLst>
              </p:cNvPr>
              <p:cNvPicPr>
                <a:picLocks noGrp="1" noRot="1" noChangeAspect="1" noMove="1" noResize="1" noEditPoints="1" noAdjustHandles="1" noChangeArrowheads="1" noChangeShapeType="1"/>
              </p:cNvPicPr>
              <p:nvPr/>
            </p:nvPicPr>
            <p:blipFill>
              <a:blip r:embed="rId4"/>
              <a:stretch>
                <a:fillRect/>
              </a:stretch>
            </p:blipFill>
            <p:spPr>
              <a:xfrm>
                <a:off x="781050" y="304800"/>
                <a:ext cx="10744200" cy="6553200"/>
              </a:xfrm>
              <a:prstGeom prst="rect">
                <a:avLst/>
              </a:prstGeom>
            </p:spPr>
          </p:pic>
        </mc:Fallback>
      </mc:AlternateContent>
      <p:sp>
        <p:nvSpPr>
          <p:cNvPr id="2" name="TextBox 3">
            <a:extLst>
              <a:ext uri="{FF2B5EF4-FFF2-40B4-BE49-F238E27FC236}">
                <a16:creationId xmlns:a16="http://schemas.microsoft.com/office/drawing/2014/main" id="{1A14865C-D63E-078D-89A4-E04370C835C6}"/>
              </a:ext>
            </a:extLst>
          </p:cNvPr>
          <p:cNvSpPr txBox="1"/>
          <p:nvPr/>
        </p:nvSpPr>
        <p:spPr>
          <a:xfrm>
            <a:off x="8798018" y="3581400"/>
            <a:ext cx="942975" cy="58477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a:t>Steele</a:t>
            </a:r>
          </a:p>
          <a:p>
            <a:r>
              <a:rPr lang="en-US" sz="1600" b="1"/>
              <a:t>166.9</a:t>
            </a:r>
          </a:p>
        </p:txBody>
      </p:sp>
      <p:sp>
        <p:nvSpPr>
          <p:cNvPr id="3" name="TextBox 2">
            <a:extLst>
              <a:ext uri="{FF2B5EF4-FFF2-40B4-BE49-F238E27FC236}">
                <a16:creationId xmlns:a16="http://schemas.microsoft.com/office/drawing/2014/main" id="{79585FE6-4242-FA4B-E95A-5AEAAEBFEE69}"/>
              </a:ext>
            </a:extLst>
          </p:cNvPr>
          <p:cNvSpPr txBox="1"/>
          <p:nvPr/>
        </p:nvSpPr>
        <p:spPr>
          <a:xfrm rot="16355585">
            <a:off x="603947" y="4354176"/>
            <a:ext cx="1356012" cy="5847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a:t>Golden Valley</a:t>
            </a:r>
          </a:p>
          <a:p>
            <a:r>
              <a:rPr lang="en-US" sz="1600" b="1"/>
              <a:t>227.7</a:t>
            </a:r>
          </a:p>
        </p:txBody>
      </p:sp>
    </p:spTree>
    <p:extLst>
      <p:ext uri="{BB962C8B-B14F-4D97-AF65-F5344CB8AC3E}">
        <p14:creationId xmlns:p14="http://schemas.microsoft.com/office/powerpoint/2010/main" val="238909143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2D12BC55-69D9-0C1E-CF37-CA8763BE521E}"/>
                  </a:ext>
                </a:extLst>
              </p:cNvPr>
              <p:cNvGraphicFramePr/>
              <p:nvPr>
                <p:extLst>
                  <p:ext uri="{D42A27DB-BD31-4B8C-83A1-F6EECF244321}">
                    <p14:modId xmlns:p14="http://schemas.microsoft.com/office/powerpoint/2010/main" val="3924329224"/>
                  </p:ext>
                </p:extLst>
              </p:nvPr>
            </p:nvGraphicFramePr>
            <p:xfrm>
              <a:off x="1062038" y="123825"/>
              <a:ext cx="10691812" cy="661035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2D12BC55-69D9-0C1E-CF37-CA8763BE521E}"/>
                  </a:ext>
                </a:extLst>
              </p:cNvPr>
              <p:cNvPicPr>
                <a:picLocks noGrp="1" noRot="1" noChangeAspect="1" noMove="1" noResize="1" noEditPoints="1" noAdjustHandles="1" noChangeArrowheads="1" noChangeShapeType="1"/>
              </p:cNvPicPr>
              <p:nvPr/>
            </p:nvPicPr>
            <p:blipFill>
              <a:blip r:embed="rId4"/>
              <a:stretch>
                <a:fillRect/>
              </a:stretch>
            </p:blipFill>
            <p:spPr>
              <a:xfrm>
                <a:off x="1062038" y="123825"/>
                <a:ext cx="10691812" cy="6610350"/>
              </a:xfrm>
              <a:prstGeom prst="rect">
                <a:avLst/>
              </a:prstGeom>
            </p:spPr>
          </p:pic>
        </mc:Fallback>
      </mc:AlternateContent>
      <p:sp>
        <p:nvSpPr>
          <p:cNvPr id="2" name="TextBox 3">
            <a:extLst>
              <a:ext uri="{FF2B5EF4-FFF2-40B4-BE49-F238E27FC236}">
                <a16:creationId xmlns:a16="http://schemas.microsoft.com/office/drawing/2014/main" id="{C1D124E9-B12F-7050-57E7-21F5B4681F61}"/>
              </a:ext>
            </a:extLst>
          </p:cNvPr>
          <p:cNvSpPr txBox="1"/>
          <p:nvPr/>
        </p:nvSpPr>
        <p:spPr>
          <a:xfrm>
            <a:off x="9009618" y="3429000"/>
            <a:ext cx="707951" cy="5847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a:t>Steele</a:t>
            </a:r>
          </a:p>
          <a:p>
            <a:r>
              <a:rPr lang="en-US" sz="1600" b="1"/>
              <a:t>55.9</a:t>
            </a:r>
          </a:p>
        </p:txBody>
      </p:sp>
      <p:sp>
        <p:nvSpPr>
          <p:cNvPr id="3" name="TextBox 2">
            <a:extLst>
              <a:ext uri="{FF2B5EF4-FFF2-40B4-BE49-F238E27FC236}">
                <a16:creationId xmlns:a16="http://schemas.microsoft.com/office/drawing/2014/main" id="{3257973A-42EB-FD07-BE87-07C6FF9C5A04}"/>
              </a:ext>
            </a:extLst>
          </p:cNvPr>
          <p:cNvSpPr txBox="1"/>
          <p:nvPr/>
        </p:nvSpPr>
        <p:spPr>
          <a:xfrm rot="16384202">
            <a:off x="849643" y="4232384"/>
            <a:ext cx="1402500" cy="58477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b="1"/>
              <a:t>Golden Valley </a:t>
            </a:r>
          </a:p>
          <a:p>
            <a:r>
              <a:rPr lang="en-US" sz="1600" b="1"/>
              <a:t>344.0</a:t>
            </a:r>
          </a:p>
        </p:txBody>
      </p:sp>
    </p:spTree>
    <p:extLst>
      <p:ext uri="{BB962C8B-B14F-4D97-AF65-F5344CB8AC3E}">
        <p14:creationId xmlns:p14="http://schemas.microsoft.com/office/powerpoint/2010/main" val="2671551676"/>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B43A03BD-DA34-020A-B39D-F46D301D22AF}"/>
                  </a:ext>
                </a:extLst>
              </p:cNvPr>
              <p:cNvGraphicFramePr/>
              <p:nvPr>
                <p:extLst>
                  <p:ext uri="{D42A27DB-BD31-4B8C-83A1-F6EECF244321}">
                    <p14:modId xmlns:p14="http://schemas.microsoft.com/office/powerpoint/2010/main" val="1859692594"/>
                  </p:ext>
                </p:extLst>
              </p:nvPr>
            </p:nvGraphicFramePr>
            <p:xfrm>
              <a:off x="750093" y="133350"/>
              <a:ext cx="11041857" cy="65913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B43A03BD-DA34-020A-B39D-F46D301D22AF}"/>
                  </a:ext>
                </a:extLst>
              </p:cNvPr>
              <p:cNvPicPr>
                <a:picLocks noGrp="1" noRot="1" noChangeAspect="1" noMove="1" noResize="1" noEditPoints="1" noAdjustHandles="1" noChangeArrowheads="1" noChangeShapeType="1"/>
              </p:cNvPicPr>
              <p:nvPr/>
            </p:nvPicPr>
            <p:blipFill>
              <a:blip r:embed="rId4"/>
              <a:stretch>
                <a:fillRect/>
              </a:stretch>
            </p:blipFill>
            <p:spPr>
              <a:xfrm>
                <a:off x="750093" y="133350"/>
                <a:ext cx="11041857" cy="6591300"/>
              </a:xfrm>
              <a:prstGeom prst="rect">
                <a:avLst/>
              </a:prstGeom>
            </p:spPr>
          </p:pic>
        </mc:Fallback>
      </mc:AlternateContent>
      <p:sp>
        <p:nvSpPr>
          <p:cNvPr id="3" name="TextBox 2">
            <a:extLst>
              <a:ext uri="{FF2B5EF4-FFF2-40B4-BE49-F238E27FC236}">
                <a16:creationId xmlns:a16="http://schemas.microsoft.com/office/drawing/2014/main" id="{A137FAF5-E0B5-640A-E0BB-404A4E9630B7}"/>
              </a:ext>
            </a:extLst>
          </p:cNvPr>
          <p:cNvSpPr txBox="1"/>
          <p:nvPr/>
        </p:nvSpPr>
        <p:spPr>
          <a:xfrm rot="16200000">
            <a:off x="776230" y="4314872"/>
            <a:ext cx="1208664"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t>Golden Valley</a:t>
            </a:r>
          </a:p>
          <a:p>
            <a:r>
              <a:rPr lang="en-US" sz="1400" b="1"/>
              <a:t>299.8</a:t>
            </a:r>
          </a:p>
        </p:txBody>
      </p:sp>
      <p:sp>
        <p:nvSpPr>
          <p:cNvPr id="5" name="TextBox 3">
            <a:extLst>
              <a:ext uri="{FF2B5EF4-FFF2-40B4-BE49-F238E27FC236}">
                <a16:creationId xmlns:a16="http://schemas.microsoft.com/office/drawing/2014/main" id="{9DD7B114-80F9-1EA2-C19D-4ADDF83F22F4}"/>
              </a:ext>
            </a:extLst>
          </p:cNvPr>
          <p:cNvSpPr txBox="1"/>
          <p:nvPr/>
        </p:nvSpPr>
        <p:spPr>
          <a:xfrm>
            <a:off x="8983413" y="3402250"/>
            <a:ext cx="644151"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t>Steele</a:t>
            </a:r>
          </a:p>
          <a:p>
            <a:r>
              <a:rPr lang="en-US" sz="1400" b="1"/>
              <a:t>0.0</a:t>
            </a:r>
          </a:p>
        </p:txBody>
      </p:sp>
    </p:spTree>
    <p:extLst>
      <p:ext uri="{BB962C8B-B14F-4D97-AF65-F5344CB8AC3E}">
        <p14:creationId xmlns:p14="http://schemas.microsoft.com/office/powerpoint/2010/main" val="77587879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4" name="Chart 3">
                <a:extLst>
                  <a:ext uri="{FF2B5EF4-FFF2-40B4-BE49-F238E27FC236}">
                    <a16:creationId xmlns:a16="http://schemas.microsoft.com/office/drawing/2014/main" id="{EA89D2D6-9D18-C833-C23A-9FFD43F05818}"/>
                  </a:ext>
                </a:extLst>
              </p:cNvPr>
              <p:cNvGraphicFramePr/>
              <p:nvPr>
                <p:extLst>
                  <p:ext uri="{D42A27DB-BD31-4B8C-83A1-F6EECF244321}">
                    <p14:modId xmlns:p14="http://schemas.microsoft.com/office/powerpoint/2010/main" val="2441631429"/>
                  </p:ext>
                </p:extLst>
              </p:nvPr>
            </p:nvGraphicFramePr>
            <p:xfrm>
              <a:off x="800986" y="106324"/>
              <a:ext cx="10590028" cy="685800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EA89D2D6-9D18-C833-C23A-9FFD43F05818}"/>
                  </a:ext>
                </a:extLst>
              </p:cNvPr>
              <p:cNvPicPr>
                <a:picLocks noGrp="1" noRot="1" noChangeAspect="1" noMove="1" noResize="1" noEditPoints="1" noAdjustHandles="1" noChangeArrowheads="1" noChangeShapeType="1"/>
              </p:cNvPicPr>
              <p:nvPr/>
            </p:nvPicPr>
            <p:blipFill>
              <a:blip r:embed="rId3"/>
              <a:stretch>
                <a:fillRect/>
              </a:stretch>
            </p:blipFill>
            <p:spPr>
              <a:xfrm>
                <a:off x="800986" y="106324"/>
                <a:ext cx="10590028" cy="6858001"/>
              </a:xfrm>
              <a:prstGeom prst="rect">
                <a:avLst/>
              </a:prstGeom>
            </p:spPr>
          </p:pic>
        </mc:Fallback>
      </mc:AlternateContent>
      <p:sp>
        <p:nvSpPr>
          <p:cNvPr id="2" name="TextBox 2">
            <a:extLst>
              <a:ext uri="{FF2B5EF4-FFF2-40B4-BE49-F238E27FC236}">
                <a16:creationId xmlns:a16="http://schemas.microsoft.com/office/drawing/2014/main" id="{CEF61A94-F4B7-525C-5B05-2FD4EC2C4E75}"/>
              </a:ext>
            </a:extLst>
          </p:cNvPr>
          <p:cNvSpPr txBox="1"/>
          <p:nvPr/>
        </p:nvSpPr>
        <p:spPr>
          <a:xfrm rot="16200000">
            <a:off x="641760" y="4368661"/>
            <a:ext cx="1208664"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t>Golden Valley</a:t>
            </a:r>
          </a:p>
          <a:p>
            <a:r>
              <a:rPr lang="en-US" sz="1400" b="1"/>
              <a:t>57.4</a:t>
            </a:r>
          </a:p>
        </p:txBody>
      </p:sp>
      <p:sp>
        <p:nvSpPr>
          <p:cNvPr id="3" name="TextBox 3">
            <a:extLst>
              <a:ext uri="{FF2B5EF4-FFF2-40B4-BE49-F238E27FC236}">
                <a16:creationId xmlns:a16="http://schemas.microsoft.com/office/drawing/2014/main" id="{76DB3792-243A-7A02-1B35-F7C0B564E720}"/>
              </a:ext>
            </a:extLst>
          </p:cNvPr>
          <p:cNvSpPr txBox="1"/>
          <p:nvPr/>
        </p:nvSpPr>
        <p:spPr>
          <a:xfrm>
            <a:off x="8732401" y="3535324"/>
            <a:ext cx="644151"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b="1"/>
              <a:t>Steele</a:t>
            </a:r>
          </a:p>
          <a:p>
            <a:r>
              <a:rPr lang="en-US" sz="1400" b="1"/>
              <a:t>168.4</a:t>
            </a:r>
          </a:p>
        </p:txBody>
      </p:sp>
    </p:spTree>
    <p:extLst>
      <p:ext uri="{BB962C8B-B14F-4D97-AF65-F5344CB8AC3E}">
        <p14:creationId xmlns:p14="http://schemas.microsoft.com/office/powerpoint/2010/main" val="101401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AE84175-7D6B-53C3-15D8-D3F5EE6299DB}"/>
              </a:ext>
            </a:extLst>
          </p:cNvPr>
          <p:cNvGraphicFramePr>
            <a:graphicFrameLocks/>
          </p:cNvGraphicFramePr>
          <p:nvPr>
            <p:extLst>
              <p:ext uri="{D42A27DB-BD31-4B8C-83A1-F6EECF244321}">
                <p14:modId xmlns:p14="http://schemas.microsoft.com/office/powerpoint/2010/main" val="1364211274"/>
              </p:ext>
            </p:extLst>
          </p:nvPr>
        </p:nvGraphicFramePr>
        <p:xfrm>
          <a:off x="574159" y="255181"/>
          <a:ext cx="10696354" cy="6422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976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B68FF-C691-4168-9804-98FFC8D68621}"/>
              </a:ext>
            </a:extLst>
          </p:cNvPr>
          <p:cNvSpPr>
            <a:spLocks noGrp="1"/>
          </p:cNvSpPr>
          <p:nvPr>
            <p:ph type="title"/>
          </p:nvPr>
        </p:nvSpPr>
        <p:spPr/>
        <p:txBody>
          <a:bodyPr/>
          <a:lstStyle/>
          <a:p>
            <a:r>
              <a:rPr lang="en-US" b="1">
                <a:latin typeface="Segoe UI" panose="020B0502040204020203" pitchFamily="34" charset="0"/>
                <a:cs typeface="Segoe UI" panose="020B0502040204020203" pitchFamily="34" charset="0"/>
              </a:rPr>
              <a:t>North Dakota ESSENCE</a:t>
            </a:r>
          </a:p>
        </p:txBody>
      </p:sp>
      <p:sp>
        <p:nvSpPr>
          <p:cNvPr id="3" name="Content Placeholder 2">
            <a:extLst>
              <a:ext uri="{FF2B5EF4-FFF2-40B4-BE49-F238E27FC236}">
                <a16:creationId xmlns:a16="http://schemas.microsoft.com/office/drawing/2014/main" id="{F809BA1D-BCFE-46EF-95F8-D354B9DA291B}"/>
              </a:ext>
            </a:extLst>
          </p:cNvPr>
          <p:cNvSpPr>
            <a:spLocks noGrp="1"/>
          </p:cNvSpPr>
          <p:nvPr>
            <p:ph idx="1"/>
          </p:nvPr>
        </p:nvSpPr>
        <p:spPr>
          <a:xfrm>
            <a:off x="838200" y="1514475"/>
            <a:ext cx="10439400" cy="4662488"/>
          </a:xfrm>
        </p:spPr>
        <p:txBody>
          <a:bodyPr vert="horz" lIns="91440" tIns="45720" rIns="91440" bIns="45720" rtlCol="0" anchor="t">
            <a:normAutofit fontScale="92500" lnSpcReduction="10000"/>
          </a:bodyPr>
          <a:lstStyle/>
          <a:p>
            <a:pPr marL="0" indent="0">
              <a:lnSpc>
                <a:spcPct val="110000"/>
              </a:lnSpc>
              <a:buNone/>
            </a:pPr>
            <a:r>
              <a:rPr lang="en-US" sz="2000" dirty="0">
                <a:latin typeface="Segoe UI" panose="020B0502040204020203" pitchFamily="34" charset="0"/>
                <a:cs typeface="Segoe UI" panose="020B0502040204020203" pitchFamily="34" charset="0"/>
              </a:rPr>
              <a:t>This report provides a summary of tooth pain data compiled from ND ESSENCE, an electronic surveillance system that consists of emergency department, urgent care and walk-in-clinic visit information from 2020-2024. The ICD-9-CM and ICD-10-CM codes used for this analysis was 525.9, K08.8, K08.9, and K08.89 </a:t>
            </a:r>
            <a:r>
              <a:rPr lang="en-US" sz="1900" dirty="0">
                <a:latin typeface="Segoe UI" panose="020B0502040204020203" pitchFamily="34" charset="0"/>
                <a:cs typeface="Segoe UI" panose="020B0502040204020203" pitchFamily="34" charset="0"/>
              </a:rPr>
              <a:t>with the search words ‘dental pain’, ‘tooth pain’, ‘toothache’, ‘dental problem’, ‘disorder of teeth’</a:t>
            </a:r>
            <a:r>
              <a:rPr lang="en-US" sz="2000" dirty="0">
                <a:latin typeface="Segoe UI" panose="020B0502040204020203" pitchFamily="34" charset="0"/>
                <a:cs typeface="Segoe UI" panose="020B0502040204020203" pitchFamily="34" charset="0"/>
              </a:rPr>
              <a:t>. </a:t>
            </a:r>
            <a:r>
              <a:rPr lang="en-US" sz="2000" b="1" dirty="0">
                <a:latin typeface="Segoe UI" panose="020B0502040204020203" pitchFamily="34" charset="0"/>
                <a:cs typeface="Segoe UI" panose="020B0502040204020203" pitchFamily="34" charset="0"/>
              </a:rPr>
              <a:t>Please note the caveats </a:t>
            </a:r>
            <a:r>
              <a:rPr lang="en-US" sz="2000" b="1">
                <a:latin typeface="Segoe UI" panose="020B0502040204020203" pitchFamily="34" charset="0"/>
                <a:cs typeface="Segoe UI" panose="020B0502040204020203" pitchFamily="34" charset="0"/>
              </a:rPr>
              <a:t>of these </a:t>
            </a:r>
            <a:r>
              <a:rPr lang="en-US" sz="2000" b="1" dirty="0">
                <a:latin typeface="Segoe UI" panose="020B0502040204020203" pitchFamily="34" charset="0"/>
                <a:cs typeface="Segoe UI" panose="020B0502040204020203" pitchFamily="34" charset="0"/>
              </a:rPr>
              <a:t>data:</a:t>
            </a:r>
          </a:p>
          <a:p>
            <a:pPr lvl="0">
              <a:lnSpc>
                <a:spcPct val="110000"/>
              </a:lnSpc>
            </a:pPr>
            <a:r>
              <a:rPr lang="en-US" sz="2000" dirty="0">
                <a:latin typeface="Segoe UI" panose="020B0502040204020203" pitchFamily="34" charset="0"/>
                <a:cs typeface="Segoe UI" panose="020B0502040204020203" pitchFamily="34" charset="0"/>
              </a:rPr>
              <a:t>These numbers represent a syndrome definition that utilizes both ICD-10 codes and chief complaint which looks for key words. These </a:t>
            </a:r>
            <a:r>
              <a:rPr lang="en-US" sz="2000" b="1" u="sng" dirty="0">
                <a:latin typeface="Segoe UI" panose="020B0502040204020203" pitchFamily="34" charset="0"/>
                <a:cs typeface="Segoe UI" panose="020B0502040204020203" pitchFamily="34" charset="0"/>
              </a:rPr>
              <a:t>should not</a:t>
            </a:r>
            <a:r>
              <a:rPr lang="en-US" sz="2000" dirty="0">
                <a:latin typeface="Segoe UI" panose="020B0502040204020203" pitchFamily="34" charset="0"/>
                <a:cs typeface="Segoe UI" panose="020B0502040204020203" pitchFamily="34" charset="0"/>
              </a:rPr>
              <a:t> be considered a true “number of cases.” Syndromes may also contain “noise” meaning that the syndrome data may count actual non-tooth pain-related events. </a:t>
            </a:r>
          </a:p>
          <a:p>
            <a:pPr lvl="0">
              <a:lnSpc>
                <a:spcPct val="110000"/>
              </a:lnSpc>
            </a:pPr>
            <a:r>
              <a:rPr lang="en-US" sz="2000" dirty="0">
                <a:latin typeface="Segoe UI" panose="020B0502040204020203" pitchFamily="34" charset="0"/>
                <a:cs typeface="Segoe UI" panose="020B0502040204020203" pitchFamily="34" charset="0"/>
              </a:rPr>
              <a:t>Not every hospital submits both ICD and chief complaint, so some visits may be missing. </a:t>
            </a:r>
          </a:p>
          <a:p>
            <a:pPr lvl="0">
              <a:lnSpc>
                <a:spcPct val="110000"/>
              </a:lnSpc>
            </a:pPr>
            <a:r>
              <a:rPr lang="en-US" sz="2000" dirty="0">
                <a:latin typeface="Segoe UI" panose="020B0502040204020203" pitchFamily="34" charset="0"/>
                <a:cs typeface="Segoe UI" panose="020B0502040204020203" pitchFamily="34" charset="0"/>
              </a:rPr>
              <a:t>Some hospitals only submit data on ND residents. Transient populations may not be included; therefore, underestimating the impact.</a:t>
            </a:r>
          </a:p>
          <a:p>
            <a:pPr lvl="0">
              <a:lnSpc>
                <a:spcPct val="110000"/>
              </a:lnSpc>
            </a:pPr>
            <a:r>
              <a:rPr lang="en-US" sz="2000" dirty="0">
                <a:latin typeface="Segoe UI" panose="020B0502040204020203" pitchFamily="34" charset="0"/>
                <a:cs typeface="Segoe UI" panose="020B0502040204020203" pitchFamily="34" charset="0"/>
              </a:rPr>
              <a:t>Increase in number may be due to actual increases or it may be due to increase in number of facilities participating. </a:t>
            </a:r>
          </a:p>
          <a:p>
            <a:endParaRPr lang="en-US" dirty="0"/>
          </a:p>
        </p:txBody>
      </p:sp>
      <p:pic>
        <p:nvPicPr>
          <p:cNvPr id="5" name="Picture 4" descr="Shape&#10;&#10;Description automatically generated with medium confidence">
            <a:extLst>
              <a:ext uri="{FF2B5EF4-FFF2-40B4-BE49-F238E27FC236}">
                <a16:creationId xmlns:a16="http://schemas.microsoft.com/office/drawing/2014/main" id="{3FB30645-0A50-AB3F-0154-922C7B371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1770" y="5852795"/>
            <a:ext cx="3207813" cy="731520"/>
          </a:xfrm>
          <a:prstGeom prst="rect">
            <a:avLst/>
          </a:prstGeom>
        </p:spPr>
      </p:pic>
    </p:spTree>
    <p:extLst>
      <p:ext uri="{BB962C8B-B14F-4D97-AF65-F5344CB8AC3E}">
        <p14:creationId xmlns:p14="http://schemas.microsoft.com/office/powerpoint/2010/main" val="215888329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646E906-7B73-65F1-E07C-1F9D3E90E276}"/>
              </a:ext>
            </a:extLst>
          </p:cNvPr>
          <p:cNvGraphicFramePr>
            <a:graphicFrameLocks/>
          </p:cNvGraphicFramePr>
          <p:nvPr>
            <p:extLst>
              <p:ext uri="{D42A27DB-BD31-4B8C-83A1-F6EECF244321}">
                <p14:modId xmlns:p14="http://schemas.microsoft.com/office/powerpoint/2010/main" val="1508294494"/>
              </p:ext>
            </p:extLst>
          </p:nvPr>
        </p:nvGraphicFramePr>
        <p:xfrm>
          <a:off x="759125" y="365125"/>
          <a:ext cx="10594675" cy="59666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0A03ED8-F7AA-12C5-3F72-252EB1AFFCF0}"/>
              </a:ext>
            </a:extLst>
          </p:cNvPr>
          <p:cNvSpPr txBox="1"/>
          <p:nvPr/>
        </p:nvSpPr>
        <p:spPr>
          <a:xfrm>
            <a:off x="0" y="6472632"/>
            <a:ext cx="4586368" cy="307777"/>
          </a:xfrm>
          <a:prstGeom prst="rect">
            <a:avLst/>
          </a:prstGeom>
          <a:noFill/>
        </p:spPr>
        <p:txBody>
          <a:bodyPr wrap="square" rtlCol="0">
            <a:spAutoFit/>
          </a:bodyPr>
          <a:lstStyle/>
          <a:p>
            <a:r>
              <a:rPr lang="en-US" sz="1400" b="1">
                <a:solidFill>
                  <a:srgbClr val="796E66"/>
                </a:solidFill>
                <a:latin typeface="Segoe UI "/>
                <a:cs typeface="Arial" panose="020B0604020202020204" pitchFamily="34" charset="0"/>
              </a:rPr>
              <a:t>Source: North Dakota ESSENCE</a:t>
            </a:r>
          </a:p>
        </p:txBody>
      </p:sp>
    </p:spTree>
    <p:extLst>
      <p:ext uri="{BB962C8B-B14F-4D97-AF65-F5344CB8AC3E}">
        <p14:creationId xmlns:p14="http://schemas.microsoft.com/office/powerpoint/2010/main" val="51221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9728F8C-AB6D-54FF-8884-CE32F253438C}"/>
              </a:ext>
            </a:extLst>
          </p:cNvPr>
          <p:cNvGraphicFramePr>
            <a:graphicFrameLocks/>
          </p:cNvGraphicFramePr>
          <p:nvPr>
            <p:extLst>
              <p:ext uri="{D42A27DB-BD31-4B8C-83A1-F6EECF244321}">
                <p14:modId xmlns:p14="http://schemas.microsoft.com/office/powerpoint/2010/main" val="568594271"/>
              </p:ext>
            </p:extLst>
          </p:nvPr>
        </p:nvGraphicFramePr>
        <p:xfrm>
          <a:off x="655608" y="517584"/>
          <a:ext cx="10731260" cy="58832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34D7F1-71C6-55AB-E438-2BB97CBE4A4A}"/>
              </a:ext>
            </a:extLst>
          </p:cNvPr>
          <p:cNvSpPr txBox="1"/>
          <p:nvPr/>
        </p:nvSpPr>
        <p:spPr>
          <a:xfrm>
            <a:off x="102457" y="6400799"/>
            <a:ext cx="4586368" cy="307777"/>
          </a:xfrm>
          <a:prstGeom prst="rect">
            <a:avLst/>
          </a:prstGeom>
          <a:noFill/>
        </p:spPr>
        <p:txBody>
          <a:bodyPr wrap="square" rtlCol="0">
            <a:spAutoFit/>
          </a:bodyPr>
          <a:lstStyle/>
          <a:p>
            <a:r>
              <a:rPr lang="en-US" sz="1400" b="1">
                <a:solidFill>
                  <a:srgbClr val="796E66"/>
                </a:solidFill>
                <a:latin typeface="Segoe UI "/>
                <a:cs typeface="Arial" panose="020B0604020202020204" pitchFamily="34" charset="0"/>
              </a:rPr>
              <a:t>Source: North Dakota ESSENCE</a:t>
            </a:r>
          </a:p>
        </p:txBody>
      </p:sp>
    </p:spTree>
    <p:extLst>
      <p:ext uri="{BB962C8B-B14F-4D97-AF65-F5344CB8AC3E}">
        <p14:creationId xmlns:p14="http://schemas.microsoft.com/office/powerpoint/2010/main" val="52764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18B02DB-F57A-0401-30B6-8255CBE8D9D4}"/>
              </a:ext>
            </a:extLst>
          </p:cNvPr>
          <p:cNvGraphicFramePr>
            <a:graphicFrameLocks/>
          </p:cNvGraphicFramePr>
          <p:nvPr>
            <p:extLst>
              <p:ext uri="{D42A27DB-BD31-4B8C-83A1-F6EECF244321}">
                <p14:modId xmlns:p14="http://schemas.microsoft.com/office/powerpoint/2010/main" val="3988652220"/>
              </p:ext>
            </p:extLst>
          </p:nvPr>
        </p:nvGraphicFramePr>
        <p:xfrm>
          <a:off x="845389" y="517586"/>
          <a:ext cx="10455215" cy="58832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6711259-84C4-C342-9D27-181D27B8470F}"/>
              </a:ext>
            </a:extLst>
          </p:cNvPr>
          <p:cNvSpPr txBox="1"/>
          <p:nvPr/>
        </p:nvSpPr>
        <p:spPr>
          <a:xfrm>
            <a:off x="0" y="6538031"/>
            <a:ext cx="4586368" cy="307777"/>
          </a:xfrm>
          <a:prstGeom prst="rect">
            <a:avLst/>
          </a:prstGeom>
          <a:noFill/>
        </p:spPr>
        <p:txBody>
          <a:bodyPr wrap="square" rtlCol="0">
            <a:spAutoFit/>
          </a:bodyPr>
          <a:lstStyle/>
          <a:p>
            <a:r>
              <a:rPr lang="en-US" sz="1400" b="1">
                <a:solidFill>
                  <a:srgbClr val="796E66"/>
                </a:solidFill>
                <a:latin typeface="Arial" panose="020B0604020202020204" pitchFamily="34" charset="0"/>
                <a:cs typeface="Arial" panose="020B0604020202020204" pitchFamily="34" charset="0"/>
              </a:rPr>
              <a:t>Source: North Dakota ESSENCE</a:t>
            </a:r>
          </a:p>
        </p:txBody>
      </p:sp>
    </p:spTree>
    <p:extLst>
      <p:ext uri="{BB962C8B-B14F-4D97-AF65-F5344CB8AC3E}">
        <p14:creationId xmlns:p14="http://schemas.microsoft.com/office/powerpoint/2010/main" val="2551884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84D97F-166D-BDB7-C47C-E8E3F245A9AB}"/>
              </a:ext>
            </a:extLst>
          </p:cNvPr>
          <p:cNvSpPr txBox="1"/>
          <p:nvPr/>
        </p:nvSpPr>
        <p:spPr>
          <a:xfrm>
            <a:off x="0" y="6492875"/>
            <a:ext cx="4586368" cy="307777"/>
          </a:xfrm>
          <a:prstGeom prst="rect">
            <a:avLst/>
          </a:prstGeom>
          <a:noFill/>
        </p:spPr>
        <p:txBody>
          <a:bodyPr wrap="square" rtlCol="0">
            <a:spAutoFit/>
          </a:bodyPr>
          <a:lstStyle/>
          <a:p>
            <a:r>
              <a:rPr lang="en-US" sz="1400" b="1">
                <a:solidFill>
                  <a:srgbClr val="796E66"/>
                </a:solidFill>
                <a:latin typeface="Segoe UI "/>
                <a:cs typeface="Arial" panose="020B0604020202020204" pitchFamily="34" charset="0"/>
              </a:rPr>
              <a:t>Source: North Dakota ESSENCE</a:t>
            </a:r>
          </a:p>
        </p:txBody>
      </p:sp>
      <p:graphicFrame>
        <p:nvGraphicFramePr>
          <p:cNvPr id="5" name="Chart 4">
            <a:extLst>
              <a:ext uri="{FF2B5EF4-FFF2-40B4-BE49-F238E27FC236}">
                <a16:creationId xmlns:a16="http://schemas.microsoft.com/office/drawing/2014/main" id="{015431F7-F0A4-9BFA-560E-72853E25FB8D}"/>
              </a:ext>
            </a:extLst>
          </p:cNvPr>
          <p:cNvGraphicFramePr>
            <a:graphicFrameLocks/>
          </p:cNvGraphicFramePr>
          <p:nvPr>
            <p:extLst>
              <p:ext uri="{D42A27DB-BD31-4B8C-83A1-F6EECF244321}">
                <p14:modId xmlns:p14="http://schemas.microsoft.com/office/powerpoint/2010/main" val="2845182420"/>
              </p:ext>
            </p:extLst>
          </p:nvPr>
        </p:nvGraphicFramePr>
        <p:xfrm>
          <a:off x="438912" y="329184"/>
          <a:ext cx="10924032" cy="61636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580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3BF44E3-7C85-AD57-8BA0-4C4D8B9AEAF8}"/>
              </a:ext>
            </a:extLst>
          </p:cNvPr>
          <p:cNvGraphicFramePr>
            <a:graphicFrameLocks/>
          </p:cNvGraphicFramePr>
          <p:nvPr>
            <p:extLst>
              <p:ext uri="{D42A27DB-BD31-4B8C-83A1-F6EECF244321}">
                <p14:modId xmlns:p14="http://schemas.microsoft.com/office/powerpoint/2010/main" val="2427693474"/>
              </p:ext>
            </p:extLst>
          </p:nvPr>
        </p:nvGraphicFramePr>
        <p:xfrm>
          <a:off x="341644" y="190918"/>
          <a:ext cx="11505363" cy="65414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D51651E-4BBA-94B8-57B0-82ACED432B57}"/>
              </a:ext>
            </a:extLst>
          </p:cNvPr>
          <p:cNvSpPr txBox="1"/>
          <p:nvPr/>
        </p:nvSpPr>
        <p:spPr>
          <a:xfrm>
            <a:off x="0" y="6492875"/>
            <a:ext cx="4586368" cy="307777"/>
          </a:xfrm>
          <a:prstGeom prst="rect">
            <a:avLst/>
          </a:prstGeom>
          <a:noFill/>
        </p:spPr>
        <p:txBody>
          <a:bodyPr wrap="square" rtlCol="0">
            <a:spAutoFit/>
          </a:bodyPr>
          <a:lstStyle/>
          <a:p>
            <a:r>
              <a:rPr lang="en-US" sz="1400" b="1">
                <a:solidFill>
                  <a:srgbClr val="796E66"/>
                </a:solidFill>
                <a:latin typeface="Arial" panose="020B0604020202020204" pitchFamily="34" charset="0"/>
                <a:cs typeface="Arial" panose="020B0604020202020204" pitchFamily="34" charset="0"/>
              </a:rPr>
              <a:t>Source: North Dakota ESSENCE</a:t>
            </a:r>
          </a:p>
        </p:txBody>
      </p:sp>
    </p:spTree>
    <p:extLst>
      <p:ext uri="{BB962C8B-B14F-4D97-AF65-F5344CB8AC3E}">
        <p14:creationId xmlns:p14="http://schemas.microsoft.com/office/powerpoint/2010/main" val="60657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B502AC3-BF45-1B5A-67A6-FAD19A75299E}"/>
              </a:ext>
            </a:extLst>
          </p:cNvPr>
          <p:cNvGraphicFramePr>
            <a:graphicFrameLocks/>
          </p:cNvGraphicFramePr>
          <p:nvPr>
            <p:extLst>
              <p:ext uri="{D42A27DB-BD31-4B8C-83A1-F6EECF244321}">
                <p14:modId xmlns:p14="http://schemas.microsoft.com/office/powerpoint/2010/main" val="1190067049"/>
              </p:ext>
            </p:extLst>
          </p:nvPr>
        </p:nvGraphicFramePr>
        <p:xfrm>
          <a:off x="439271" y="510988"/>
          <a:ext cx="11340353" cy="58180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6505CA9-F9C9-B866-228A-B7D8D59910FB}"/>
              </a:ext>
            </a:extLst>
          </p:cNvPr>
          <p:cNvSpPr txBox="1"/>
          <p:nvPr/>
        </p:nvSpPr>
        <p:spPr>
          <a:xfrm>
            <a:off x="0" y="6492875"/>
            <a:ext cx="4586368" cy="307777"/>
          </a:xfrm>
          <a:prstGeom prst="rect">
            <a:avLst/>
          </a:prstGeom>
          <a:noFill/>
        </p:spPr>
        <p:txBody>
          <a:bodyPr wrap="square" rtlCol="0">
            <a:spAutoFit/>
          </a:bodyPr>
          <a:lstStyle/>
          <a:p>
            <a:r>
              <a:rPr lang="en-US" sz="1400" b="1">
                <a:solidFill>
                  <a:srgbClr val="796E66"/>
                </a:solidFill>
                <a:latin typeface="Arial" panose="020B0604020202020204" pitchFamily="34" charset="0"/>
                <a:cs typeface="Arial" panose="020B0604020202020204" pitchFamily="34" charset="0"/>
              </a:rPr>
              <a:t>Source: North Dakota ESSENCE</a:t>
            </a:r>
          </a:p>
        </p:txBody>
      </p:sp>
      <p:sp>
        <p:nvSpPr>
          <p:cNvPr id="6" name="TextBox 5">
            <a:extLst>
              <a:ext uri="{FF2B5EF4-FFF2-40B4-BE49-F238E27FC236}">
                <a16:creationId xmlns:a16="http://schemas.microsoft.com/office/drawing/2014/main" id="{4081F7CC-DC45-5440-B3C8-24517AD4D705}"/>
              </a:ext>
            </a:extLst>
          </p:cNvPr>
          <p:cNvSpPr txBox="1"/>
          <p:nvPr/>
        </p:nvSpPr>
        <p:spPr>
          <a:xfrm>
            <a:off x="8428798" y="6183898"/>
            <a:ext cx="4586368" cy="523220"/>
          </a:xfrm>
          <a:prstGeom prst="rect">
            <a:avLst/>
          </a:prstGeom>
          <a:noFill/>
        </p:spPr>
        <p:txBody>
          <a:bodyPr wrap="square" rtlCol="0">
            <a:spAutoFit/>
          </a:bodyPr>
          <a:lstStyle/>
          <a:p>
            <a:r>
              <a:rPr lang="en-US" sz="1400" b="1">
                <a:solidFill>
                  <a:srgbClr val="796E66"/>
                </a:solidFill>
                <a:latin typeface="Arial" panose="020B0604020202020204" pitchFamily="34" charset="0"/>
                <a:cs typeface="Arial" panose="020B0604020202020204" pitchFamily="34" charset="0"/>
              </a:rPr>
              <a:t>*190 events had no race reported</a:t>
            </a:r>
          </a:p>
          <a:p>
            <a:r>
              <a:rPr lang="en-US" sz="1400" b="1">
                <a:solidFill>
                  <a:srgbClr val="796E66"/>
                </a:solidFill>
                <a:latin typeface="Arial" panose="020B0604020202020204" pitchFamily="34" charset="0"/>
                <a:cs typeface="Arial" panose="020B0604020202020204" pitchFamily="34" charset="0"/>
              </a:rPr>
              <a:t>(n=164)</a:t>
            </a:r>
          </a:p>
        </p:txBody>
      </p:sp>
    </p:spTree>
    <p:extLst>
      <p:ext uri="{BB962C8B-B14F-4D97-AF65-F5344CB8AC3E}">
        <p14:creationId xmlns:p14="http://schemas.microsoft.com/office/powerpoint/2010/main" val="220310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744394B-1520-7222-05B2-A0C5FD086210}"/>
              </a:ext>
            </a:extLst>
          </p:cNvPr>
          <p:cNvGraphicFramePr>
            <a:graphicFrameLocks/>
          </p:cNvGraphicFramePr>
          <p:nvPr>
            <p:extLst>
              <p:ext uri="{D42A27DB-BD31-4B8C-83A1-F6EECF244321}">
                <p14:modId xmlns:p14="http://schemas.microsoft.com/office/powerpoint/2010/main" val="2649549564"/>
              </p:ext>
            </p:extLst>
          </p:nvPr>
        </p:nvGraphicFramePr>
        <p:xfrm>
          <a:off x="356135" y="269507"/>
          <a:ext cx="11425187" cy="616540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C558A7C-8A2C-93D6-7F02-DC9793AEFC33}"/>
              </a:ext>
            </a:extLst>
          </p:cNvPr>
          <p:cNvSpPr txBox="1"/>
          <p:nvPr/>
        </p:nvSpPr>
        <p:spPr>
          <a:xfrm>
            <a:off x="9181647" y="6211669"/>
            <a:ext cx="4586368" cy="646331"/>
          </a:xfrm>
          <a:prstGeom prst="rect">
            <a:avLst/>
          </a:prstGeom>
          <a:noFill/>
        </p:spPr>
        <p:txBody>
          <a:bodyPr wrap="square" rtlCol="0">
            <a:spAutoFit/>
          </a:bodyPr>
          <a:lstStyle/>
          <a:p>
            <a:r>
              <a:rPr lang="en-US" sz="1200" b="1">
                <a:solidFill>
                  <a:srgbClr val="796E66"/>
                </a:solidFill>
                <a:latin typeface="Segoe UI "/>
                <a:cs typeface="Arial" panose="020B0604020202020204" pitchFamily="34" charset="0"/>
              </a:rPr>
              <a:t>*190 events had no race reported</a:t>
            </a:r>
          </a:p>
          <a:p>
            <a:r>
              <a:rPr lang="en-US" sz="1200" b="1">
                <a:solidFill>
                  <a:srgbClr val="796E66"/>
                </a:solidFill>
                <a:latin typeface="Segoe UI "/>
                <a:cs typeface="Arial" panose="020B0604020202020204" pitchFamily="34" charset="0"/>
              </a:rPr>
              <a:t>- 2021 population estimates were used</a:t>
            </a:r>
          </a:p>
          <a:p>
            <a:r>
              <a:rPr lang="en-US" sz="1200" b="1">
                <a:solidFill>
                  <a:srgbClr val="796E66"/>
                </a:solidFill>
                <a:latin typeface="Segoe UI "/>
                <a:cs typeface="Arial" panose="020B0604020202020204" pitchFamily="34" charset="0"/>
              </a:rPr>
              <a:t>- Only looked at single race for analysis</a:t>
            </a:r>
          </a:p>
        </p:txBody>
      </p:sp>
      <p:sp>
        <p:nvSpPr>
          <p:cNvPr id="6" name="TextBox 5">
            <a:extLst>
              <a:ext uri="{FF2B5EF4-FFF2-40B4-BE49-F238E27FC236}">
                <a16:creationId xmlns:a16="http://schemas.microsoft.com/office/drawing/2014/main" id="{EF375D29-000D-9B99-FF8D-8CDD5A27DD97}"/>
              </a:ext>
            </a:extLst>
          </p:cNvPr>
          <p:cNvSpPr txBox="1"/>
          <p:nvPr/>
        </p:nvSpPr>
        <p:spPr>
          <a:xfrm>
            <a:off x="0" y="6434915"/>
            <a:ext cx="4586368" cy="307777"/>
          </a:xfrm>
          <a:prstGeom prst="rect">
            <a:avLst/>
          </a:prstGeom>
          <a:noFill/>
        </p:spPr>
        <p:txBody>
          <a:bodyPr wrap="square" rtlCol="0">
            <a:spAutoFit/>
          </a:bodyPr>
          <a:lstStyle/>
          <a:p>
            <a:r>
              <a:rPr lang="en-US" sz="1400" b="1">
                <a:solidFill>
                  <a:srgbClr val="796E66"/>
                </a:solidFill>
                <a:latin typeface="Segoe UI "/>
                <a:cs typeface="Arial" panose="020B0604020202020204" pitchFamily="34" charset="0"/>
              </a:rPr>
              <a:t>Source: North Dakota ESSENCE</a:t>
            </a:r>
          </a:p>
        </p:txBody>
      </p:sp>
    </p:spTree>
    <p:extLst>
      <p:ext uri="{BB962C8B-B14F-4D97-AF65-F5344CB8AC3E}">
        <p14:creationId xmlns:p14="http://schemas.microsoft.com/office/powerpoint/2010/main" val="291645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ND Palette 2">
    <a:dk1>
      <a:sysClr val="windowText" lastClr="000000"/>
    </a:dk1>
    <a:lt1>
      <a:sysClr val="window" lastClr="FFFFFF"/>
    </a:lt1>
    <a:dk2>
      <a:srgbClr val="796E66"/>
    </a:dk2>
    <a:lt2>
      <a:srgbClr val="B6B0A2"/>
    </a:lt2>
    <a:accent1>
      <a:srgbClr val="A8353A"/>
    </a:accent1>
    <a:accent2>
      <a:srgbClr val="796E66"/>
    </a:accent2>
    <a:accent3>
      <a:srgbClr val="FAA21B"/>
    </a:accent3>
    <a:accent4>
      <a:srgbClr val="709749"/>
    </a:accent4>
    <a:accent5>
      <a:srgbClr val="049FDA"/>
    </a:accent5>
    <a:accent6>
      <a:srgbClr val="087482"/>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55</TotalTime>
  <Words>475</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Segoe UI </vt:lpstr>
      <vt:lpstr>Office Theme</vt:lpstr>
      <vt:lpstr>Tooth Pain Related Emergency Department Visits 2020-2024</vt:lpstr>
      <vt:lpstr>North Dakota ESSENCE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Stepanov, Anastasia E.</dc:creator>
  <cp:lastModifiedBy>Inman, Caitlyn</cp:lastModifiedBy>
  <cp:revision>3</cp:revision>
  <dcterms:created xsi:type="dcterms:W3CDTF">2025-01-07T02:24:46Z</dcterms:created>
  <dcterms:modified xsi:type="dcterms:W3CDTF">2025-02-04T18:23:58Z</dcterms:modified>
</cp:coreProperties>
</file>